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109"/>
  </p:notesMasterIdLst>
  <p:sldIdLst>
    <p:sldId id="472" r:id="rId6"/>
    <p:sldId id="294" r:id="rId7"/>
    <p:sldId id="288" r:id="rId8"/>
    <p:sldId id="299" r:id="rId9"/>
    <p:sldId id="435" r:id="rId10"/>
    <p:sldId id="274" r:id="rId11"/>
    <p:sldId id="436" r:id="rId12"/>
    <p:sldId id="297" r:id="rId13"/>
    <p:sldId id="441" r:id="rId14"/>
    <p:sldId id="365" r:id="rId15"/>
    <p:sldId id="437" r:id="rId16"/>
    <p:sldId id="438" r:id="rId17"/>
    <p:sldId id="440" r:id="rId18"/>
    <p:sldId id="427" r:id="rId19"/>
    <p:sldId id="443" r:id="rId20"/>
    <p:sldId id="442" r:id="rId21"/>
    <p:sldId id="323" r:id="rId22"/>
    <p:sldId id="270" r:id="rId23"/>
    <p:sldId id="439" r:id="rId24"/>
    <p:sldId id="412" r:id="rId25"/>
    <p:sldId id="272" r:id="rId26"/>
    <p:sldId id="293" r:id="rId27"/>
    <p:sldId id="298" r:id="rId28"/>
    <p:sldId id="476" r:id="rId29"/>
    <p:sldId id="324" r:id="rId30"/>
    <p:sldId id="444" r:id="rId31"/>
    <p:sldId id="387" r:id="rId32"/>
    <p:sldId id="428" r:id="rId33"/>
    <p:sldId id="429" r:id="rId34"/>
    <p:sldId id="430" r:id="rId35"/>
    <p:sldId id="431" r:id="rId36"/>
    <p:sldId id="390" r:id="rId37"/>
    <p:sldId id="460" r:id="rId38"/>
    <p:sldId id="461" r:id="rId39"/>
    <p:sldId id="462" r:id="rId40"/>
    <p:sldId id="463" r:id="rId41"/>
    <p:sldId id="447" r:id="rId42"/>
    <p:sldId id="388" r:id="rId43"/>
    <p:sldId id="448" r:id="rId44"/>
    <p:sldId id="450" r:id="rId45"/>
    <p:sldId id="451" r:id="rId46"/>
    <p:sldId id="449" r:id="rId47"/>
    <p:sldId id="453" r:id="rId48"/>
    <p:sldId id="392" r:id="rId49"/>
    <p:sldId id="452" r:id="rId50"/>
    <p:sldId id="398" r:id="rId51"/>
    <p:sldId id="399" r:id="rId52"/>
    <p:sldId id="400" r:id="rId53"/>
    <p:sldId id="401" r:id="rId54"/>
    <p:sldId id="454" r:id="rId55"/>
    <p:sldId id="402" r:id="rId56"/>
    <p:sldId id="457" r:id="rId57"/>
    <p:sldId id="456" r:id="rId58"/>
    <p:sldId id="403" r:id="rId59"/>
    <p:sldId id="405" r:id="rId60"/>
    <p:sldId id="404" r:id="rId61"/>
    <p:sldId id="406" r:id="rId62"/>
    <p:sldId id="458" r:id="rId63"/>
    <p:sldId id="407" r:id="rId64"/>
    <p:sldId id="459" r:id="rId65"/>
    <p:sldId id="408" r:id="rId66"/>
    <p:sldId id="295" r:id="rId67"/>
    <p:sldId id="304" r:id="rId68"/>
    <p:sldId id="305" r:id="rId69"/>
    <p:sldId id="434" r:id="rId70"/>
    <p:sldId id="424" r:id="rId71"/>
    <p:sldId id="296" r:id="rId72"/>
    <p:sldId id="425" r:id="rId73"/>
    <p:sldId id="333" r:id="rId74"/>
    <p:sldId id="334" r:id="rId75"/>
    <p:sldId id="335" r:id="rId76"/>
    <p:sldId id="410" r:id="rId77"/>
    <p:sldId id="471" r:id="rId78"/>
    <p:sldId id="375" r:id="rId79"/>
    <p:sldId id="385" r:id="rId80"/>
    <p:sldId id="432" r:id="rId81"/>
    <p:sldId id="433" r:id="rId82"/>
    <p:sldId id="360" r:id="rId83"/>
    <p:sldId id="368" r:id="rId84"/>
    <p:sldId id="369" r:id="rId85"/>
    <p:sldId id="370" r:id="rId86"/>
    <p:sldId id="371" r:id="rId87"/>
    <p:sldId id="464" r:id="rId88"/>
    <p:sldId id="465" r:id="rId89"/>
    <p:sldId id="466" r:id="rId90"/>
    <p:sldId id="467" r:id="rId91"/>
    <p:sldId id="306" r:id="rId92"/>
    <p:sldId id="300" r:id="rId93"/>
    <p:sldId id="301" r:id="rId94"/>
    <p:sldId id="414" r:id="rId95"/>
    <p:sldId id="415" r:id="rId96"/>
    <p:sldId id="416" r:id="rId97"/>
    <p:sldId id="417" r:id="rId98"/>
    <p:sldId id="376" r:id="rId99"/>
    <p:sldId id="470" r:id="rId100"/>
    <p:sldId id="303" r:id="rId101"/>
    <p:sldId id="378" r:id="rId102"/>
    <p:sldId id="302" r:id="rId103"/>
    <p:sldId id="468" r:id="rId104"/>
    <p:sldId id="473" r:id="rId105"/>
    <p:sldId id="474" r:id="rId106"/>
    <p:sldId id="469" r:id="rId107"/>
    <p:sldId id="475" r:id="rId10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eland Reijers" initials="RR" lastIdx="1" clrIdx="0">
    <p:extLst>
      <p:ext uri="{19B8F6BF-5375-455C-9EA6-DF929625EA0E}">
        <p15:presenceInfo xmlns:p15="http://schemas.microsoft.com/office/powerpoint/2012/main" userId="S::roeland.reijers@rubiconprojects.nl::933e5f77-eb2d-4b91-9e4c-6a0fa21b4ce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153D6E"/>
    <a:srgbClr val="0C2C52"/>
    <a:srgbClr val="D01384"/>
    <a:srgbClr val="7E4792"/>
    <a:srgbClr val="F5E273"/>
    <a:srgbClr val="82C8E4"/>
    <a:srgbClr val="4992CD"/>
    <a:srgbClr val="2D6B96"/>
    <a:srgbClr val="1C4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0" autoAdjust="0"/>
    <p:restoredTop sz="89346" autoAdjust="0"/>
  </p:normalViewPr>
  <p:slideViewPr>
    <p:cSldViewPr snapToGrid="0">
      <p:cViewPr varScale="1">
        <p:scale>
          <a:sx n="111" d="100"/>
          <a:sy n="111" d="100"/>
        </p:scale>
        <p:origin x="200" y="352"/>
      </p:cViewPr>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117" d="100"/>
          <a:sy n="117" d="100"/>
        </p:scale>
        <p:origin x="420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B3F67-F282-4BED-9856-870E6EF94A88}" type="doc">
      <dgm:prSet loTypeId="urn:microsoft.com/office/officeart/2005/8/layout/cycle1" loCatId="cycle" qsTypeId="urn:microsoft.com/office/officeart/2005/8/quickstyle/simple4" qsCatId="simple" csTypeId="urn:microsoft.com/office/officeart/2005/8/colors/accent3_2" csCatId="accent3" phldr="1"/>
      <dgm:spPr/>
      <dgm:t>
        <a:bodyPr/>
        <a:lstStyle/>
        <a:p>
          <a:endParaRPr lang="pl-PL"/>
        </a:p>
      </dgm:t>
    </dgm:pt>
    <dgm:pt modelId="{F310A3E5-E133-437E-B870-FD67D74455F8}">
      <dgm:prSet phldrT="[Text]"/>
      <dgm:spPr>
        <a:noFill/>
      </dgm:spPr>
      <dgm:t>
        <a:bodyPr/>
        <a:lstStyle/>
        <a:p>
          <a:pPr algn="ctr"/>
          <a:r>
            <a:rPr lang="pl-PL" b="1" dirty="0">
              <a:solidFill>
                <a:srgbClr val="EC269D"/>
              </a:solidFill>
            </a:rPr>
            <a:t>DATA ANALYSIS</a:t>
          </a:r>
        </a:p>
      </dgm:t>
    </dgm:pt>
    <dgm:pt modelId="{36D851C2-1B73-4D52-8F5F-9CCE35DA6E37}" type="parTrans" cxnId="{97C6A441-A122-405B-822B-AE35ADF28819}">
      <dgm:prSet/>
      <dgm:spPr/>
      <dgm:t>
        <a:bodyPr/>
        <a:lstStyle/>
        <a:p>
          <a:pPr algn="ctr"/>
          <a:endParaRPr lang="pl-PL"/>
        </a:p>
      </dgm:t>
    </dgm:pt>
    <dgm:pt modelId="{77C5E2DE-AB7D-43A8-9E8B-3120FA9F0AA0}" type="sibTrans" cxnId="{97C6A441-A122-405B-822B-AE35ADF28819}">
      <dgm:prSet/>
      <dgm:spPr>
        <a:solidFill>
          <a:srgbClr val="EC269D"/>
        </a:solidFill>
      </dgm:spPr>
      <dgm:t>
        <a:bodyPr/>
        <a:lstStyle/>
        <a:p>
          <a:pPr algn="ctr"/>
          <a:endParaRPr lang="pl-PL">
            <a:solidFill>
              <a:schemeClr val="bg1"/>
            </a:solidFill>
          </a:endParaRPr>
        </a:p>
      </dgm:t>
    </dgm:pt>
    <dgm:pt modelId="{6F8F019D-8CC1-4B33-BDFE-FF04CFE044B1}">
      <dgm:prSet phldrT="[Text]"/>
      <dgm:spPr>
        <a:noFill/>
      </dgm:spPr>
      <dgm:t>
        <a:bodyPr/>
        <a:lstStyle/>
        <a:p>
          <a:pPr algn="ctr"/>
          <a:r>
            <a:rPr lang="pl-PL" b="1" dirty="0">
              <a:solidFill>
                <a:srgbClr val="EC269D"/>
              </a:solidFill>
            </a:rPr>
            <a:t>RESOLUTION RESEARCH</a:t>
          </a:r>
        </a:p>
      </dgm:t>
    </dgm:pt>
    <dgm:pt modelId="{194A15BD-8169-4189-B265-66A9ABFA4BD8}" type="parTrans" cxnId="{D32B0689-1436-45B4-9C88-BCFD53D6A9E4}">
      <dgm:prSet/>
      <dgm:spPr/>
      <dgm:t>
        <a:bodyPr/>
        <a:lstStyle/>
        <a:p>
          <a:endParaRPr lang="pl-PL"/>
        </a:p>
      </dgm:t>
    </dgm:pt>
    <dgm:pt modelId="{1FF6E4A3-B726-45D1-A7B3-9A72E345CA6A}" type="sibTrans" cxnId="{D32B0689-1436-45B4-9C88-BCFD53D6A9E4}">
      <dgm:prSet/>
      <dgm:spPr>
        <a:solidFill>
          <a:srgbClr val="EC269D"/>
        </a:solidFill>
      </dgm:spPr>
      <dgm:t>
        <a:bodyPr/>
        <a:lstStyle/>
        <a:p>
          <a:endParaRPr lang="pl-PL">
            <a:solidFill>
              <a:schemeClr val="bg1"/>
            </a:solidFill>
          </a:endParaRPr>
        </a:p>
      </dgm:t>
    </dgm:pt>
    <dgm:pt modelId="{054361E8-6346-4177-96D5-F6711524FF22}">
      <dgm:prSet phldrT="[Text]"/>
      <dgm:spPr>
        <a:noFill/>
      </dgm:spPr>
      <dgm:t>
        <a:bodyPr/>
        <a:lstStyle/>
        <a:p>
          <a:pPr algn="ctr"/>
          <a:r>
            <a:rPr lang="pl-PL" b="1" dirty="0">
              <a:solidFill>
                <a:srgbClr val="EC269D"/>
              </a:solidFill>
            </a:rPr>
            <a:t>ACTION PROPOSED</a:t>
          </a:r>
        </a:p>
      </dgm:t>
    </dgm:pt>
    <dgm:pt modelId="{2F89DA87-1872-422F-8CCC-CCB6E98F4E7B}" type="parTrans" cxnId="{0F095571-5BF3-48B1-9651-4AE5B4392D81}">
      <dgm:prSet/>
      <dgm:spPr/>
      <dgm:t>
        <a:bodyPr/>
        <a:lstStyle/>
        <a:p>
          <a:endParaRPr lang="pl-PL"/>
        </a:p>
      </dgm:t>
    </dgm:pt>
    <dgm:pt modelId="{78329792-7987-4594-84B2-7B1A94430054}" type="sibTrans" cxnId="{0F095571-5BF3-48B1-9651-4AE5B4392D81}">
      <dgm:prSet/>
      <dgm:spPr>
        <a:solidFill>
          <a:srgbClr val="EC269D"/>
        </a:solidFill>
      </dgm:spPr>
      <dgm:t>
        <a:bodyPr/>
        <a:lstStyle/>
        <a:p>
          <a:endParaRPr lang="pl-PL">
            <a:solidFill>
              <a:schemeClr val="bg1"/>
            </a:solidFill>
          </a:endParaRPr>
        </a:p>
      </dgm:t>
    </dgm:pt>
    <dgm:pt modelId="{FF1D2A63-3865-42E2-A311-7EA6D13B2A6E}">
      <dgm:prSet phldrT="[Text]"/>
      <dgm:spPr>
        <a:noFill/>
      </dgm:spPr>
      <dgm:t>
        <a:bodyPr/>
        <a:lstStyle/>
        <a:p>
          <a:pPr algn="ctr"/>
          <a:r>
            <a:rPr lang="pl-PL" b="1" dirty="0">
              <a:solidFill>
                <a:srgbClr val="EC269D"/>
              </a:solidFill>
            </a:rPr>
            <a:t>ACTION PERFORMED</a:t>
          </a:r>
        </a:p>
      </dgm:t>
    </dgm:pt>
    <dgm:pt modelId="{C4666250-837A-4CC6-84BF-7AE0334E96FC}" type="parTrans" cxnId="{A3DBDB90-9864-47CF-A0DD-C35A86837F0B}">
      <dgm:prSet/>
      <dgm:spPr/>
      <dgm:t>
        <a:bodyPr/>
        <a:lstStyle/>
        <a:p>
          <a:endParaRPr lang="pl-PL"/>
        </a:p>
      </dgm:t>
    </dgm:pt>
    <dgm:pt modelId="{905174C8-08AC-44EB-AE18-F8BCF4B07FAF}" type="sibTrans" cxnId="{A3DBDB90-9864-47CF-A0DD-C35A86837F0B}">
      <dgm:prSet/>
      <dgm:spPr>
        <a:solidFill>
          <a:srgbClr val="EC269D"/>
        </a:solidFill>
      </dgm:spPr>
      <dgm:t>
        <a:bodyPr/>
        <a:lstStyle/>
        <a:p>
          <a:endParaRPr lang="pl-PL">
            <a:solidFill>
              <a:schemeClr val="bg1"/>
            </a:solidFill>
          </a:endParaRPr>
        </a:p>
      </dgm:t>
    </dgm:pt>
    <dgm:pt modelId="{D614E98D-77EA-4A80-AE0D-3390C4E23EFB}">
      <dgm:prSet phldrT="[Text]"/>
      <dgm:spPr>
        <a:noFill/>
      </dgm:spPr>
      <dgm:t>
        <a:bodyPr/>
        <a:lstStyle/>
        <a:p>
          <a:pPr algn="ctr"/>
          <a:r>
            <a:rPr lang="pl-PL" b="1" dirty="0">
              <a:solidFill>
                <a:srgbClr val="EC269D"/>
              </a:solidFill>
            </a:rPr>
            <a:t>ERADIC</a:t>
          </a:r>
          <a:r>
            <a:rPr lang="en-US" b="1" dirty="0">
              <a:solidFill>
                <a:srgbClr val="EC269D"/>
              </a:solidFill>
            </a:rPr>
            <a:t>A</a:t>
          </a:r>
          <a:r>
            <a:rPr lang="pl-PL" b="1" dirty="0">
              <a:solidFill>
                <a:srgbClr val="EC269D"/>
              </a:solidFill>
            </a:rPr>
            <a:t>TION AND RECOVERY</a:t>
          </a:r>
        </a:p>
      </dgm:t>
    </dgm:pt>
    <dgm:pt modelId="{24F87A48-0F7F-4FB4-92F8-6E693B029C3D}" type="parTrans" cxnId="{BD3E0901-8AF7-4656-9E3B-8EE0E5777213}">
      <dgm:prSet/>
      <dgm:spPr/>
      <dgm:t>
        <a:bodyPr/>
        <a:lstStyle/>
        <a:p>
          <a:endParaRPr lang="pl-PL"/>
        </a:p>
      </dgm:t>
    </dgm:pt>
    <dgm:pt modelId="{E3A4CBA7-93E3-41C8-9DEA-5AE51DBB597B}" type="sibTrans" cxnId="{BD3E0901-8AF7-4656-9E3B-8EE0E5777213}">
      <dgm:prSet/>
      <dgm:spPr>
        <a:solidFill>
          <a:srgbClr val="EC269D"/>
        </a:solidFill>
      </dgm:spPr>
      <dgm:t>
        <a:bodyPr/>
        <a:lstStyle/>
        <a:p>
          <a:endParaRPr lang="pl-PL">
            <a:solidFill>
              <a:schemeClr val="bg1"/>
            </a:solidFill>
          </a:endParaRPr>
        </a:p>
      </dgm:t>
    </dgm:pt>
    <dgm:pt modelId="{E4B98772-0C6D-4AF6-963C-22A74599067B}" type="pres">
      <dgm:prSet presAssocID="{E06B3F67-F282-4BED-9856-870E6EF94A88}" presName="cycle" presStyleCnt="0">
        <dgm:presLayoutVars>
          <dgm:dir/>
          <dgm:resizeHandles val="exact"/>
        </dgm:presLayoutVars>
      </dgm:prSet>
      <dgm:spPr/>
    </dgm:pt>
    <dgm:pt modelId="{458DB6BE-F39A-44BF-A1B1-3B5C5F2E596D}" type="pres">
      <dgm:prSet presAssocID="{F310A3E5-E133-437E-B870-FD67D74455F8}" presName="dummy" presStyleCnt="0"/>
      <dgm:spPr/>
    </dgm:pt>
    <dgm:pt modelId="{0B1361AC-FF71-4388-BBD9-4413B553DD2F}" type="pres">
      <dgm:prSet presAssocID="{F310A3E5-E133-437E-B870-FD67D74455F8}" presName="node" presStyleLbl="revTx" presStyleIdx="0" presStyleCnt="5">
        <dgm:presLayoutVars>
          <dgm:bulletEnabled val="1"/>
        </dgm:presLayoutVars>
      </dgm:prSet>
      <dgm:spPr/>
    </dgm:pt>
    <dgm:pt modelId="{E6FEEBC2-A6FA-4E35-905B-1C0EB2071307}" type="pres">
      <dgm:prSet presAssocID="{77C5E2DE-AB7D-43A8-9E8B-3120FA9F0AA0}" presName="sibTrans" presStyleLbl="node1" presStyleIdx="0" presStyleCnt="5"/>
      <dgm:spPr/>
    </dgm:pt>
    <dgm:pt modelId="{90C39B07-F313-40E0-B530-D4BE307EE5AE}" type="pres">
      <dgm:prSet presAssocID="{6F8F019D-8CC1-4B33-BDFE-FF04CFE044B1}" presName="dummy" presStyleCnt="0"/>
      <dgm:spPr/>
    </dgm:pt>
    <dgm:pt modelId="{7341E1DF-204B-415F-99CC-D1506036EA20}" type="pres">
      <dgm:prSet presAssocID="{6F8F019D-8CC1-4B33-BDFE-FF04CFE044B1}" presName="node" presStyleLbl="revTx" presStyleIdx="1" presStyleCnt="5">
        <dgm:presLayoutVars>
          <dgm:bulletEnabled val="1"/>
        </dgm:presLayoutVars>
      </dgm:prSet>
      <dgm:spPr/>
    </dgm:pt>
    <dgm:pt modelId="{F79ABBC4-0D39-4E26-A54A-3F792CA3A6C6}" type="pres">
      <dgm:prSet presAssocID="{1FF6E4A3-B726-45D1-A7B3-9A72E345CA6A}" presName="sibTrans" presStyleLbl="node1" presStyleIdx="1" presStyleCnt="5"/>
      <dgm:spPr/>
    </dgm:pt>
    <dgm:pt modelId="{C977E62A-DB06-477B-A105-D66407516999}" type="pres">
      <dgm:prSet presAssocID="{054361E8-6346-4177-96D5-F6711524FF22}" presName="dummy" presStyleCnt="0"/>
      <dgm:spPr/>
    </dgm:pt>
    <dgm:pt modelId="{949F30F1-E3EE-452E-ABFC-5F24276684F7}" type="pres">
      <dgm:prSet presAssocID="{054361E8-6346-4177-96D5-F6711524FF22}" presName="node" presStyleLbl="revTx" presStyleIdx="2" presStyleCnt="5">
        <dgm:presLayoutVars>
          <dgm:bulletEnabled val="1"/>
        </dgm:presLayoutVars>
      </dgm:prSet>
      <dgm:spPr/>
    </dgm:pt>
    <dgm:pt modelId="{BE5C6E8D-A468-4921-BF84-D11B4507F3AD}" type="pres">
      <dgm:prSet presAssocID="{78329792-7987-4594-84B2-7B1A94430054}" presName="sibTrans" presStyleLbl="node1" presStyleIdx="2" presStyleCnt="5"/>
      <dgm:spPr/>
    </dgm:pt>
    <dgm:pt modelId="{CDAB4E39-D9DE-46F9-A254-084719665E3C}" type="pres">
      <dgm:prSet presAssocID="{FF1D2A63-3865-42E2-A311-7EA6D13B2A6E}" presName="dummy" presStyleCnt="0"/>
      <dgm:spPr/>
    </dgm:pt>
    <dgm:pt modelId="{2C22F6FC-EDFE-45A8-8F40-FE5EC47F2BC8}" type="pres">
      <dgm:prSet presAssocID="{FF1D2A63-3865-42E2-A311-7EA6D13B2A6E}" presName="node" presStyleLbl="revTx" presStyleIdx="3" presStyleCnt="5">
        <dgm:presLayoutVars>
          <dgm:bulletEnabled val="1"/>
        </dgm:presLayoutVars>
      </dgm:prSet>
      <dgm:spPr/>
    </dgm:pt>
    <dgm:pt modelId="{74BDACF5-722F-40B1-BDE9-BEB61EBC3015}" type="pres">
      <dgm:prSet presAssocID="{905174C8-08AC-44EB-AE18-F8BCF4B07FAF}" presName="sibTrans" presStyleLbl="node1" presStyleIdx="3" presStyleCnt="5"/>
      <dgm:spPr/>
    </dgm:pt>
    <dgm:pt modelId="{4EC7E4B4-AE4A-4FA2-B789-077922D869A2}" type="pres">
      <dgm:prSet presAssocID="{D614E98D-77EA-4A80-AE0D-3390C4E23EFB}" presName="dummy" presStyleCnt="0"/>
      <dgm:spPr/>
    </dgm:pt>
    <dgm:pt modelId="{48B8A5E1-AE27-44C0-846F-266662F49FC8}" type="pres">
      <dgm:prSet presAssocID="{D614E98D-77EA-4A80-AE0D-3390C4E23EFB}" presName="node" presStyleLbl="revTx" presStyleIdx="4" presStyleCnt="5">
        <dgm:presLayoutVars>
          <dgm:bulletEnabled val="1"/>
        </dgm:presLayoutVars>
      </dgm:prSet>
      <dgm:spPr/>
    </dgm:pt>
    <dgm:pt modelId="{143B49F1-BF71-4E72-85E1-54E49156DBB0}" type="pres">
      <dgm:prSet presAssocID="{E3A4CBA7-93E3-41C8-9DEA-5AE51DBB597B}" presName="sibTrans" presStyleLbl="node1" presStyleIdx="4" presStyleCnt="5"/>
      <dgm:spPr/>
    </dgm:pt>
  </dgm:ptLst>
  <dgm:cxnLst>
    <dgm:cxn modelId="{DEED6300-4782-4EE1-9084-2197B7820F9D}" type="presOf" srcId="{FF1D2A63-3865-42E2-A311-7EA6D13B2A6E}" destId="{2C22F6FC-EDFE-45A8-8F40-FE5EC47F2BC8}" srcOrd="0" destOrd="0" presId="urn:microsoft.com/office/officeart/2005/8/layout/cycle1"/>
    <dgm:cxn modelId="{BD3E0901-8AF7-4656-9E3B-8EE0E5777213}" srcId="{E06B3F67-F282-4BED-9856-870E6EF94A88}" destId="{D614E98D-77EA-4A80-AE0D-3390C4E23EFB}" srcOrd="4" destOrd="0" parTransId="{24F87A48-0F7F-4FB4-92F8-6E693B029C3D}" sibTransId="{E3A4CBA7-93E3-41C8-9DEA-5AE51DBB597B}"/>
    <dgm:cxn modelId="{7413AF29-B79D-409A-985D-16B9BCA9BFD6}" type="presOf" srcId="{78329792-7987-4594-84B2-7B1A94430054}" destId="{BE5C6E8D-A468-4921-BF84-D11B4507F3AD}" srcOrd="0" destOrd="0" presId="urn:microsoft.com/office/officeart/2005/8/layout/cycle1"/>
    <dgm:cxn modelId="{97C6A441-A122-405B-822B-AE35ADF28819}" srcId="{E06B3F67-F282-4BED-9856-870E6EF94A88}" destId="{F310A3E5-E133-437E-B870-FD67D74455F8}" srcOrd="0" destOrd="0" parTransId="{36D851C2-1B73-4D52-8F5F-9CCE35DA6E37}" sibTransId="{77C5E2DE-AB7D-43A8-9E8B-3120FA9F0AA0}"/>
    <dgm:cxn modelId="{46444F42-5FAD-4529-8F01-BBE67914FEE5}" type="presOf" srcId="{6F8F019D-8CC1-4B33-BDFE-FF04CFE044B1}" destId="{7341E1DF-204B-415F-99CC-D1506036EA20}" srcOrd="0" destOrd="0" presId="urn:microsoft.com/office/officeart/2005/8/layout/cycle1"/>
    <dgm:cxn modelId="{2B7F444F-2BAC-40DE-85D7-0C348EAFDE93}" type="presOf" srcId="{77C5E2DE-AB7D-43A8-9E8B-3120FA9F0AA0}" destId="{E6FEEBC2-A6FA-4E35-905B-1C0EB2071307}" srcOrd="0" destOrd="0" presId="urn:microsoft.com/office/officeart/2005/8/layout/cycle1"/>
    <dgm:cxn modelId="{B9249C6D-493E-446B-8056-DAC8F52FFD18}" type="presOf" srcId="{905174C8-08AC-44EB-AE18-F8BCF4B07FAF}" destId="{74BDACF5-722F-40B1-BDE9-BEB61EBC3015}" srcOrd="0" destOrd="0" presId="urn:microsoft.com/office/officeart/2005/8/layout/cycle1"/>
    <dgm:cxn modelId="{0F095571-5BF3-48B1-9651-4AE5B4392D81}" srcId="{E06B3F67-F282-4BED-9856-870E6EF94A88}" destId="{054361E8-6346-4177-96D5-F6711524FF22}" srcOrd="2" destOrd="0" parTransId="{2F89DA87-1872-422F-8CCC-CCB6E98F4E7B}" sibTransId="{78329792-7987-4594-84B2-7B1A94430054}"/>
    <dgm:cxn modelId="{D32B0689-1436-45B4-9C88-BCFD53D6A9E4}" srcId="{E06B3F67-F282-4BED-9856-870E6EF94A88}" destId="{6F8F019D-8CC1-4B33-BDFE-FF04CFE044B1}" srcOrd="1" destOrd="0" parTransId="{194A15BD-8169-4189-B265-66A9ABFA4BD8}" sibTransId="{1FF6E4A3-B726-45D1-A7B3-9A72E345CA6A}"/>
    <dgm:cxn modelId="{BADC6A89-20E8-4859-ABD5-38F5DC174949}" type="presOf" srcId="{E06B3F67-F282-4BED-9856-870E6EF94A88}" destId="{E4B98772-0C6D-4AF6-963C-22A74599067B}" srcOrd="0" destOrd="0" presId="urn:microsoft.com/office/officeart/2005/8/layout/cycle1"/>
    <dgm:cxn modelId="{A3DBDB90-9864-47CF-A0DD-C35A86837F0B}" srcId="{E06B3F67-F282-4BED-9856-870E6EF94A88}" destId="{FF1D2A63-3865-42E2-A311-7EA6D13B2A6E}" srcOrd="3" destOrd="0" parTransId="{C4666250-837A-4CC6-84BF-7AE0334E96FC}" sibTransId="{905174C8-08AC-44EB-AE18-F8BCF4B07FAF}"/>
    <dgm:cxn modelId="{F04B4FA5-1F6E-4E6F-8B4D-796D507DB2E9}" type="presOf" srcId="{F310A3E5-E133-437E-B870-FD67D74455F8}" destId="{0B1361AC-FF71-4388-BBD9-4413B553DD2F}" srcOrd="0" destOrd="0" presId="urn:microsoft.com/office/officeart/2005/8/layout/cycle1"/>
    <dgm:cxn modelId="{4C1FCBB1-F570-4EAA-8A73-497A52E4D4E6}" type="presOf" srcId="{E3A4CBA7-93E3-41C8-9DEA-5AE51DBB597B}" destId="{143B49F1-BF71-4E72-85E1-54E49156DBB0}" srcOrd="0" destOrd="0" presId="urn:microsoft.com/office/officeart/2005/8/layout/cycle1"/>
    <dgm:cxn modelId="{3CB513B7-3517-4BD8-B804-5C1FD67FCBEA}" type="presOf" srcId="{D614E98D-77EA-4A80-AE0D-3390C4E23EFB}" destId="{48B8A5E1-AE27-44C0-846F-266662F49FC8}" srcOrd="0" destOrd="0" presId="urn:microsoft.com/office/officeart/2005/8/layout/cycle1"/>
    <dgm:cxn modelId="{2C251ED0-2CBD-4CF8-87A9-AD3E72633AC5}" type="presOf" srcId="{1FF6E4A3-B726-45D1-A7B3-9A72E345CA6A}" destId="{F79ABBC4-0D39-4E26-A54A-3F792CA3A6C6}" srcOrd="0" destOrd="0" presId="urn:microsoft.com/office/officeart/2005/8/layout/cycle1"/>
    <dgm:cxn modelId="{BA2854E0-B88A-4799-BE74-5FB7928B08AF}" type="presOf" srcId="{054361E8-6346-4177-96D5-F6711524FF22}" destId="{949F30F1-E3EE-452E-ABFC-5F24276684F7}" srcOrd="0" destOrd="0" presId="urn:microsoft.com/office/officeart/2005/8/layout/cycle1"/>
    <dgm:cxn modelId="{9D3AAC26-90DE-460C-BD6C-09D5D6F97E7B}" type="presParOf" srcId="{E4B98772-0C6D-4AF6-963C-22A74599067B}" destId="{458DB6BE-F39A-44BF-A1B1-3B5C5F2E596D}" srcOrd="0" destOrd="0" presId="urn:microsoft.com/office/officeart/2005/8/layout/cycle1"/>
    <dgm:cxn modelId="{E707D92F-3D7B-4D7E-8179-5F7E0CF9858C}" type="presParOf" srcId="{E4B98772-0C6D-4AF6-963C-22A74599067B}" destId="{0B1361AC-FF71-4388-BBD9-4413B553DD2F}" srcOrd="1" destOrd="0" presId="urn:microsoft.com/office/officeart/2005/8/layout/cycle1"/>
    <dgm:cxn modelId="{290B597E-BB35-42C0-A18F-B70FDC433C77}" type="presParOf" srcId="{E4B98772-0C6D-4AF6-963C-22A74599067B}" destId="{E6FEEBC2-A6FA-4E35-905B-1C0EB2071307}" srcOrd="2" destOrd="0" presId="urn:microsoft.com/office/officeart/2005/8/layout/cycle1"/>
    <dgm:cxn modelId="{F61FE6B2-DACF-4BD6-AED4-6070D1E3D116}" type="presParOf" srcId="{E4B98772-0C6D-4AF6-963C-22A74599067B}" destId="{90C39B07-F313-40E0-B530-D4BE307EE5AE}" srcOrd="3" destOrd="0" presId="urn:microsoft.com/office/officeart/2005/8/layout/cycle1"/>
    <dgm:cxn modelId="{69618095-B849-4076-A4F8-E811B79020AA}" type="presParOf" srcId="{E4B98772-0C6D-4AF6-963C-22A74599067B}" destId="{7341E1DF-204B-415F-99CC-D1506036EA20}" srcOrd="4" destOrd="0" presId="urn:microsoft.com/office/officeart/2005/8/layout/cycle1"/>
    <dgm:cxn modelId="{9D1CD3EE-6AF6-4F84-8416-BCB144D0E258}" type="presParOf" srcId="{E4B98772-0C6D-4AF6-963C-22A74599067B}" destId="{F79ABBC4-0D39-4E26-A54A-3F792CA3A6C6}" srcOrd="5" destOrd="0" presId="urn:microsoft.com/office/officeart/2005/8/layout/cycle1"/>
    <dgm:cxn modelId="{4D90E156-27E1-4ED3-9925-D094F1717BA4}" type="presParOf" srcId="{E4B98772-0C6D-4AF6-963C-22A74599067B}" destId="{C977E62A-DB06-477B-A105-D66407516999}" srcOrd="6" destOrd="0" presId="urn:microsoft.com/office/officeart/2005/8/layout/cycle1"/>
    <dgm:cxn modelId="{7F5C6E60-A77F-4F86-B1E2-B34016D9E05D}" type="presParOf" srcId="{E4B98772-0C6D-4AF6-963C-22A74599067B}" destId="{949F30F1-E3EE-452E-ABFC-5F24276684F7}" srcOrd="7" destOrd="0" presId="urn:microsoft.com/office/officeart/2005/8/layout/cycle1"/>
    <dgm:cxn modelId="{D6269676-671A-484A-A6D5-74FD25515C20}" type="presParOf" srcId="{E4B98772-0C6D-4AF6-963C-22A74599067B}" destId="{BE5C6E8D-A468-4921-BF84-D11B4507F3AD}" srcOrd="8" destOrd="0" presId="urn:microsoft.com/office/officeart/2005/8/layout/cycle1"/>
    <dgm:cxn modelId="{B88B9947-C786-4E85-932D-8C603D4BEA4B}" type="presParOf" srcId="{E4B98772-0C6D-4AF6-963C-22A74599067B}" destId="{CDAB4E39-D9DE-46F9-A254-084719665E3C}" srcOrd="9" destOrd="0" presId="urn:microsoft.com/office/officeart/2005/8/layout/cycle1"/>
    <dgm:cxn modelId="{FF43915B-FA76-42FC-97DB-9E0AF933F76E}" type="presParOf" srcId="{E4B98772-0C6D-4AF6-963C-22A74599067B}" destId="{2C22F6FC-EDFE-45A8-8F40-FE5EC47F2BC8}" srcOrd="10" destOrd="0" presId="urn:microsoft.com/office/officeart/2005/8/layout/cycle1"/>
    <dgm:cxn modelId="{7EFCEE70-C64B-4920-A4F6-B1CB4B411CA6}" type="presParOf" srcId="{E4B98772-0C6D-4AF6-963C-22A74599067B}" destId="{74BDACF5-722F-40B1-BDE9-BEB61EBC3015}" srcOrd="11" destOrd="0" presId="urn:microsoft.com/office/officeart/2005/8/layout/cycle1"/>
    <dgm:cxn modelId="{B0C5F346-747B-454D-A103-CC4343191F07}" type="presParOf" srcId="{E4B98772-0C6D-4AF6-963C-22A74599067B}" destId="{4EC7E4B4-AE4A-4FA2-B789-077922D869A2}" srcOrd="12" destOrd="0" presId="urn:microsoft.com/office/officeart/2005/8/layout/cycle1"/>
    <dgm:cxn modelId="{AC692D52-B3D1-4B98-A260-3E075AE517A3}" type="presParOf" srcId="{E4B98772-0C6D-4AF6-963C-22A74599067B}" destId="{48B8A5E1-AE27-44C0-846F-266662F49FC8}" srcOrd="13" destOrd="0" presId="urn:microsoft.com/office/officeart/2005/8/layout/cycle1"/>
    <dgm:cxn modelId="{F240AF75-15C6-4AAB-AC2D-B00ACA65F816}" type="presParOf" srcId="{E4B98772-0C6D-4AF6-963C-22A74599067B}" destId="{143B49F1-BF71-4E72-85E1-54E49156DBB0}"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AA4896-A20A-4F9C-8804-876102B9932F}" type="doc">
      <dgm:prSet loTypeId="urn:microsoft.com/office/officeart/2005/8/layout/arrow2" loCatId="process" qsTypeId="urn:microsoft.com/office/officeart/2005/8/quickstyle/simple2" qsCatId="simple" csTypeId="urn:microsoft.com/office/officeart/2005/8/colors/accent1_2" csCatId="accent1" phldr="1"/>
      <dgm:spPr/>
      <dgm:t>
        <a:bodyPr/>
        <a:lstStyle/>
        <a:p>
          <a:endParaRPr lang="pl-PL"/>
        </a:p>
      </dgm:t>
    </dgm:pt>
    <dgm:pt modelId="{D696C6B3-45DC-41DB-91C5-CCAD29C3E78E}">
      <dgm:prSet phldrT="[Text]" custT="1"/>
      <dgm:spPr/>
      <dgm:t>
        <a:bodyPr/>
        <a:lstStyle/>
        <a:p>
          <a:r>
            <a:rPr lang="pl-PL" sz="1050" b="1" dirty="0">
              <a:latin typeface="Arial" pitchFamily="34" charset="0"/>
              <a:cs typeface="Arial" pitchFamily="34" charset="0"/>
            </a:rPr>
            <a:t>FINAL CLASSIFICATION</a:t>
          </a:r>
        </a:p>
      </dgm:t>
    </dgm:pt>
    <dgm:pt modelId="{6E67C87C-68DA-41ED-9A5F-B90734ACB864}" type="parTrans" cxnId="{19CC38BE-5DDF-4C5D-B8B5-069E477AF5EB}">
      <dgm:prSet/>
      <dgm:spPr/>
      <dgm:t>
        <a:bodyPr/>
        <a:lstStyle/>
        <a:p>
          <a:endParaRPr lang="pl-PL"/>
        </a:p>
      </dgm:t>
    </dgm:pt>
    <dgm:pt modelId="{D7FCC2F1-CA05-4752-AEED-7CDF0E6A9B5F}" type="sibTrans" cxnId="{19CC38BE-5DDF-4C5D-B8B5-069E477AF5EB}">
      <dgm:prSet/>
      <dgm:spPr/>
      <dgm:t>
        <a:bodyPr/>
        <a:lstStyle/>
        <a:p>
          <a:endParaRPr lang="pl-PL"/>
        </a:p>
      </dgm:t>
    </dgm:pt>
    <dgm:pt modelId="{FE8EDD8E-ECF7-420E-BE26-6FD090B251D7}">
      <dgm:prSet phldrT="[Text]" custT="1"/>
      <dgm:spPr/>
      <dgm:t>
        <a:bodyPr/>
        <a:lstStyle/>
        <a:p>
          <a:r>
            <a:rPr lang="pl-PL" sz="1050" b="1" dirty="0">
              <a:latin typeface="Arial" pitchFamily="34" charset="0"/>
              <a:cs typeface="Arial" pitchFamily="34" charset="0"/>
            </a:rPr>
            <a:t>FINAL INFORMATION</a:t>
          </a:r>
        </a:p>
      </dgm:t>
    </dgm:pt>
    <dgm:pt modelId="{8F81E964-A8CA-41A8-9F6E-AB154A717C1C}" type="parTrans" cxnId="{E5788D9D-6CFA-43E8-8F7D-D310C2F3B544}">
      <dgm:prSet/>
      <dgm:spPr/>
      <dgm:t>
        <a:bodyPr/>
        <a:lstStyle/>
        <a:p>
          <a:endParaRPr lang="pl-PL"/>
        </a:p>
      </dgm:t>
    </dgm:pt>
    <dgm:pt modelId="{9A523282-555D-4A58-A936-F32AFCCD7D76}" type="sibTrans" cxnId="{E5788D9D-6CFA-43E8-8F7D-D310C2F3B544}">
      <dgm:prSet/>
      <dgm:spPr/>
      <dgm:t>
        <a:bodyPr/>
        <a:lstStyle/>
        <a:p>
          <a:endParaRPr lang="pl-PL"/>
        </a:p>
      </dgm:t>
    </dgm:pt>
    <dgm:pt modelId="{E32A84A5-D5E0-41DC-B300-41C53FCC85C3}">
      <dgm:prSet phldrT="[Text]" custT="1"/>
      <dgm:spPr/>
      <dgm:t>
        <a:bodyPr/>
        <a:lstStyle/>
        <a:p>
          <a:r>
            <a:rPr lang="pl-PL" sz="1050" b="1" dirty="0">
              <a:latin typeface="Arial" pitchFamily="34" charset="0"/>
              <a:cs typeface="Arial" pitchFamily="34" charset="0"/>
            </a:rPr>
            <a:t>ARCHIVING</a:t>
          </a:r>
        </a:p>
      </dgm:t>
    </dgm:pt>
    <dgm:pt modelId="{1BA88DDD-A82B-438B-BB25-2F77DBC9CD6C}" type="parTrans" cxnId="{36ACCE6A-BC75-4396-A477-B6790F919495}">
      <dgm:prSet/>
      <dgm:spPr/>
      <dgm:t>
        <a:bodyPr/>
        <a:lstStyle/>
        <a:p>
          <a:endParaRPr lang="pl-PL"/>
        </a:p>
      </dgm:t>
    </dgm:pt>
    <dgm:pt modelId="{66828FB8-DE64-465C-A200-20ADD595874E}" type="sibTrans" cxnId="{36ACCE6A-BC75-4396-A477-B6790F919495}">
      <dgm:prSet/>
      <dgm:spPr/>
      <dgm:t>
        <a:bodyPr/>
        <a:lstStyle/>
        <a:p>
          <a:endParaRPr lang="pl-PL"/>
        </a:p>
      </dgm:t>
    </dgm:pt>
    <dgm:pt modelId="{746EC2FB-683E-4A86-8E62-EE891F93BDBA}" type="pres">
      <dgm:prSet presAssocID="{AFAA4896-A20A-4F9C-8804-876102B9932F}" presName="arrowDiagram" presStyleCnt="0">
        <dgm:presLayoutVars>
          <dgm:chMax val="5"/>
          <dgm:dir/>
          <dgm:resizeHandles val="exact"/>
        </dgm:presLayoutVars>
      </dgm:prSet>
      <dgm:spPr/>
    </dgm:pt>
    <dgm:pt modelId="{336A158A-F7CA-465D-93D0-6B5A2EA7FE76}" type="pres">
      <dgm:prSet presAssocID="{AFAA4896-A20A-4F9C-8804-876102B9932F}" presName="arrow" presStyleLbl="bgShp" presStyleIdx="0" presStyleCnt="1"/>
      <dgm:spPr/>
    </dgm:pt>
    <dgm:pt modelId="{33403FE6-2B2B-4D46-B175-BEECC713F758}" type="pres">
      <dgm:prSet presAssocID="{AFAA4896-A20A-4F9C-8804-876102B9932F}" presName="arrowDiagram3" presStyleCnt="0"/>
      <dgm:spPr/>
    </dgm:pt>
    <dgm:pt modelId="{2B27F1DE-4F7A-47C8-885C-D9DB80F292E1}" type="pres">
      <dgm:prSet presAssocID="{D696C6B3-45DC-41DB-91C5-CCAD29C3E78E}" presName="bullet3a" presStyleLbl="node1" presStyleIdx="0" presStyleCnt="3"/>
      <dgm:spPr/>
    </dgm:pt>
    <dgm:pt modelId="{DCE7136F-ECA8-4B66-8CA4-33F3C06F6DD6}" type="pres">
      <dgm:prSet presAssocID="{D696C6B3-45DC-41DB-91C5-CCAD29C3E78E}" presName="textBox3a" presStyleLbl="revTx" presStyleIdx="0" presStyleCnt="3">
        <dgm:presLayoutVars>
          <dgm:bulletEnabled val="1"/>
        </dgm:presLayoutVars>
      </dgm:prSet>
      <dgm:spPr/>
    </dgm:pt>
    <dgm:pt modelId="{8C80755E-8C7E-458F-8D9B-51A0B7916A79}" type="pres">
      <dgm:prSet presAssocID="{FE8EDD8E-ECF7-420E-BE26-6FD090B251D7}" presName="bullet3b" presStyleLbl="node1" presStyleIdx="1" presStyleCnt="3"/>
      <dgm:spPr/>
    </dgm:pt>
    <dgm:pt modelId="{91748D4D-AA88-427F-9769-E53D1E961359}" type="pres">
      <dgm:prSet presAssocID="{FE8EDD8E-ECF7-420E-BE26-6FD090B251D7}" presName="textBox3b" presStyleLbl="revTx" presStyleIdx="1" presStyleCnt="3">
        <dgm:presLayoutVars>
          <dgm:bulletEnabled val="1"/>
        </dgm:presLayoutVars>
      </dgm:prSet>
      <dgm:spPr/>
    </dgm:pt>
    <dgm:pt modelId="{6B22DCC2-238C-490A-8A70-68F830FC72B5}" type="pres">
      <dgm:prSet presAssocID="{E32A84A5-D5E0-41DC-B300-41C53FCC85C3}" presName="bullet3c" presStyleLbl="node1" presStyleIdx="2" presStyleCnt="3"/>
      <dgm:spPr/>
    </dgm:pt>
    <dgm:pt modelId="{60477B8C-3D1E-4B19-9147-33E37E231E10}" type="pres">
      <dgm:prSet presAssocID="{E32A84A5-D5E0-41DC-B300-41C53FCC85C3}" presName="textBox3c" presStyleLbl="revTx" presStyleIdx="2" presStyleCnt="3">
        <dgm:presLayoutVars>
          <dgm:bulletEnabled val="1"/>
        </dgm:presLayoutVars>
      </dgm:prSet>
      <dgm:spPr/>
    </dgm:pt>
  </dgm:ptLst>
  <dgm:cxnLst>
    <dgm:cxn modelId="{25C60150-465B-4EFA-8D7E-85555B81357A}" type="presOf" srcId="{E32A84A5-D5E0-41DC-B300-41C53FCC85C3}" destId="{60477B8C-3D1E-4B19-9147-33E37E231E10}" srcOrd="0" destOrd="0" presId="urn:microsoft.com/office/officeart/2005/8/layout/arrow2"/>
    <dgm:cxn modelId="{36ACCE6A-BC75-4396-A477-B6790F919495}" srcId="{AFAA4896-A20A-4F9C-8804-876102B9932F}" destId="{E32A84A5-D5E0-41DC-B300-41C53FCC85C3}" srcOrd="2" destOrd="0" parTransId="{1BA88DDD-A82B-438B-BB25-2F77DBC9CD6C}" sibTransId="{66828FB8-DE64-465C-A200-20ADD595874E}"/>
    <dgm:cxn modelId="{632BB398-1882-44BC-B7B0-6ED902D765AD}" type="presOf" srcId="{D696C6B3-45DC-41DB-91C5-CCAD29C3E78E}" destId="{DCE7136F-ECA8-4B66-8CA4-33F3C06F6DD6}" srcOrd="0" destOrd="0" presId="urn:microsoft.com/office/officeart/2005/8/layout/arrow2"/>
    <dgm:cxn modelId="{E5788D9D-6CFA-43E8-8F7D-D310C2F3B544}" srcId="{AFAA4896-A20A-4F9C-8804-876102B9932F}" destId="{FE8EDD8E-ECF7-420E-BE26-6FD090B251D7}" srcOrd="1" destOrd="0" parTransId="{8F81E964-A8CA-41A8-9F6E-AB154A717C1C}" sibTransId="{9A523282-555D-4A58-A936-F32AFCCD7D76}"/>
    <dgm:cxn modelId="{33C1A49D-FF94-4523-A177-8EACF9D5C029}" type="presOf" srcId="{FE8EDD8E-ECF7-420E-BE26-6FD090B251D7}" destId="{91748D4D-AA88-427F-9769-E53D1E961359}" srcOrd="0" destOrd="0" presId="urn:microsoft.com/office/officeart/2005/8/layout/arrow2"/>
    <dgm:cxn modelId="{19CC38BE-5DDF-4C5D-B8B5-069E477AF5EB}" srcId="{AFAA4896-A20A-4F9C-8804-876102B9932F}" destId="{D696C6B3-45DC-41DB-91C5-CCAD29C3E78E}" srcOrd="0" destOrd="0" parTransId="{6E67C87C-68DA-41ED-9A5F-B90734ACB864}" sibTransId="{D7FCC2F1-CA05-4752-AEED-7CDF0E6A9B5F}"/>
    <dgm:cxn modelId="{0E2B2AC5-F921-485C-B39C-321FDFF9736F}" type="presOf" srcId="{AFAA4896-A20A-4F9C-8804-876102B9932F}" destId="{746EC2FB-683E-4A86-8E62-EE891F93BDBA}" srcOrd="0" destOrd="0" presId="urn:microsoft.com/office/officeart/2005/8/layout/arrow2"/>
    <dgm:cxn modelId="{889B6BB2-FDAA-4576-8CD2-1678E4E859E2}" type="presParOf" srcId="{746EC2FB-683E-4A86-8E62-EE891F93BDBA}" destId="{336A158A-F7CA-465D-93D0-6B5A2EA7FE76}" srcOrd="0" destOrd="0" presId="urn:microsoft.com/office/officeart/2005/8/layout/arrow2"/>
    <dgm:cxn modelId="{BCEAE22C-E36C-4B57-87FF-2F9C7426D5BF}" type="presParOf" srcId="{746EC2FB-683E-4A86-8E62-EE891F93BDBA}" destId="{33403FE6-2B2B-4D46-B175-BEECC713F758}" srcOrd="1" destOrd="0" presId="urn:microsoft.com/office/officeart/2005/8/layout/arrow2"/>
    <dgm:cxn modelId="{1ED18AC7-AF7E-4D8D-B982-4DE7A3513461}" type="presParOf" srcId="{33403FE6-2B2B-4D46-B175-BEECC713F758}" destId="{2B27F1DE-4F7A-47C8-885C-D9DB80F292E1}" srcOrd="0" destOrd="0" presId="urn:microsoft.com/office/officeart/2005/8/layout/arrow2"/>
    <dgm:cxn modelId="{9C06F707-B642-4B79-AC4E-B6FD130C52AE}" type="presParOf" srcId="{33403FE6-2B2B-4D46-B175-BEECC713F758}" destId="{DCE7136F-ECA8-4B66-8CA4-33F3C06F6DD6}" srcOrd="1" destOrd="0" presId="urn:microsoft.com/office/officeart/2005/8/layout/arrow2"/>
    <dgm:cxn modelId="{489AF6E8-6005-41CC-8FEE-9E3C074EEBC7}" type="presParOf" srcId="{33403FE6-2B2B-4D46-B175-BEECC713F758}" destId="{8C80755E-8C7E-458F-8D9B-51A0B7916A79}" srcOrd="2" destOrd="0" presId="urn:microsoft.com/office/officeart/2005/8/layout/arrow2"/>
    <dgm:cxn modelId="{E8C71A90-B570-4AC6-978D-607A2E06E3A0}" type="presParOf" srcId="{33403FE6-2B2B-4D46-B175-BEECC713F758}" destId="{91748D4D-AA88-427F-9769-E53D1E961359}" srcOrd="3" destOrd="0" presId="urn:microsoft.com/office/officeart/2005/8/layout/arrow2"/>
    <dgm:cxn modelId="{A3BD2CDF-68E2-4010-A2E4-BC295AC80A83}" type="presParOf" srcId="{33403FE6-2B2B-4D46-B175-BEECC713F758}" destId="{6B22DCC2-238C-490A-8A70-68F830FC72B5}" srcOrd="4" destOrd="0" presId="urn:microsoft.com/office/officeart/2005/8/layout/arrow2"/>
    <dgm:cxn modelId="{D245419B-445E-4CE8-AF2A-1179C4804372}" type="presParOf" srcId="{33403FE6-2B2B-4D46-B175-BEECC713F758}" destId="{60477B8C-3D1E-4B19-9147-33E37E231E10}"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6EEE92-18E2-4BFA-B466-2E06493047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436C425-469F-4672-BFCA-731D2D1ADA99}">
      <dgm:prSet phldrT="[Text]"/>
      <dgm:spPr>
        <a:xfrm>
          <a:off x="2946" y="0"/>
          <a:ext cx="1034057" cy="3448269"/>
        </a:xfrm>
      </dgm:spPr>
      <dgm:t>
        <a:bodyPr/>
        <a:lstStyle/>
        <a:p>
          <a:r>
            <a:rPr lang="en-US" dirty="0">
              <a:latin typeface="Calibri"/>
              <a:ea typeface="+mn-ea"/>
              <a:cs typeface="+mn-cs"/>
            </a:rPr>
            <a:t>Information Security Event Management</a:t>
          </a:r>
        </a:p>
      </dgm:t>
    </dgm:pt>
    <dgm:pt modelId="{F7340EED-3971-43B7-BBF3-F1B1F3EE8019}" type="parTrans" cxnId="{A4C6651F-56F4-48DB-8C67-DC86DEF099A5}">
      <dgm:prSet/>
      <dgm:spPr/>
      <dgm:t>
        <a:bodyPr/>
        <a:lstStyle/>
        <a:p>
          <a:endParaRPr lang="en-US"/>
        </a:p>
      </dgm:t>
    </dgm:pt>
    <dgm:pt modelId="{5E5967E4-690D-454D-BD70-707A4E671C0F}" type="sibTrans" cxnId="{A4C6651F-56F4-48DB-8C67-DC86DEF099A5}">
      <dgm:prSet/>
      <dgm:spPr/>
      <dgm:t>
        <a:bodyPr/>
        <a:lstStyle/>
        <a:p>
          <a:endParaRPr lang="en-US"/>
        </a:p>
      </dgm:t>
    </dgm:pt>
    <dgm:pt modelId="{5D10D417-E780-490B-8379-2DF66FE719E0}">
      <dgm:prSet phldrT="[Text]"/>
      <dgm:spPr>
        <a:xfrm>
          <a:off x="106352" y="1035490"/>
          <a:ext cx="827246" cy="1039700"/>
        </a:xfrm>
      </dgm:spPr>
      <dgm:t>
        <a:bodyPr/>
        <a:lstStyle/>
        <a:p>
          <a:r>
            <a:rPr lang="en-US" dirty="0">
              <a:latin typeface="Calibri"/>
              <a:ea typeface="+mn-ea"/>
              <a:cs typeface="+mn-cs"/>
            </a:rPr>
            <a:t>Monitoring and Detection</a:t>
          </a:r>
        </a:p>
      </dgm:t>
    </dgm:pt>
    <dgm:pt modelId="{F6A5DC04-1820-4EA5-9E45-56A84C7348D9}" type="parTrans" cxnId="{F49650D1-B0B0-4CA0-9CE4-A2330CD3890A}">
      <dgm:prSet/>
      <dgm:spPr/>
      <dgm:t>
        <a:bodyPr/>
        <a:lstStyle/>
        <a:p>
          <a:endParaRPr lang="en-US"/>
        </a:p>
      </dgm:t>
    </dgm:pt>
    <dgm:pt modelId="{F1976413-5776-42DD-AF9C-69958DA81661}" type="sibTrans" cxnId="{F49650D1-B0B0-4CA0-9CE4-A2330CD3890A}">
      <dgm:prSet/>
      <dgm:spPr/>
      <dgm:t>
        <a:bodyPr/>
        <a:lstStyle/>
        <a:p>
          <a:endParaRPr lang="en-US"/>
        </a:p>
      </dgm:t>
    </dgm:pt>
    <dgm:pt modelId="{9B7E7A14-AFEA-41F4-AE08-7277DE8E39CB}">
      <dgm:prSet phldrT="[Text]"/>
      <dgm:spPr>
        <a:xfrm>
          <a:off x="106352" y="2235145"/>
          <a:ext cx="827246" cy="1039700"/>
        </a:xfrm>
      </dgm:spPr>
      <dgm:t>
        <a:bodyPr/>
        <a:lstStyle/>
        <a:p>
          <a:r>
            <a:rPr lang="en-US" dirty="0">
              <a:latin typeface="Calibri"/>
              <a:ea typeface="+mn-ea"/>
              <a:cs typeface="+mn-cs"/>
            </a:rPr>
            <a:t>Analyzing</a:t>
          </a:r>
        </a:p>
      </dgm:t>
    </dgm:pt>
    <dgm:pt modelId="{9E7BAAE9-DA92-480A-9167-AE881B04DA11}" type="parTrans" cxnId="{6D6EC55F-2983-40B8-8C29-091B0B6D5A68}">
      <dgm:prSet/>
      <dgm:spPr/>
      <dgm:t>
        <a:bodyPr/>
        <a:lstStyle/>
        <a:p>
          <a:endParaRPr lang="en-US"/>
        </a:p>
      </dgm:t>
    </dgm:pt>
    <dgm:pt modelId="{EF215EB3-7A3C-43C5-9BAE-EAB8241C7D88}" type="sibTrans" cxnId="{6D6EC55F-2983-40B8-8C29-091B0B6D5A68}">
      <dgm:prSet/>
      <dgm:spPr/>
      <dgm:t>
        <a:bodyPr/>
        <a:lstStyle/>
        <a:p>
          <a:endParaRPr lang="en-US"/>
        </a:p>
      </dgm:t>
    </dgm:pt>
    <dgm:pt modelId="{E7F0A681-3702-4185-8DEB-2D51F17F7E11}">
      <dgm:prSet phldrT="[Text]"/>
      <dgm:spPr>
        <a:xfrm>
          <a:off x="1114558" y="0"/>
          <a:ext cx="1034057" cy="3448269"/>
        </a:xfrm>
      </dgm:spPr>
      <dgm:t>
        <a:bodyPr/>
        <a:lstStyle/>
        <a:p>
          <a:r>
            <a:rPr lang="en-US" dirty="0">
              <a:latin typeface="Calibri"/>
              <a:ea typeface="+mn-ea"/>
              <a:cs typeface="+mn-cs"/>
            </a:rPr>
            <a:t>Information Security Incident Management</a:t>
          </a:r>
        </a:p>
      </dgm:t>
    </dgm:pt>
    <dgm:pt modelId="{D8991307-39B4-4D53-BF0A-77748E03E8B0}" type="parTrans" cxnId="{D7C585A5-F29E-4DAC-B07D-9CF8995DA417}">
      <dgm:prSet/>
      <dgm:spPr/>
      <dgm:t>
        <a:bodyPr/>
        <a:lstStyle/>
        <a:p>
          <a:endParaRPr lang="en-US"/>
        </a:p>
      </dgm:t>
    </dgm:pt>
    <dgm:pt modelId="{7F6886A3-CEB5-4362-B24C-F3D4AA4C2E24}" type="sibTrans" cxnId="{D7C585A5-F29E-4DAC-B07D-9CF8995DA417}">
      <dgm:prSet/>
      <dgm:spPr/>
      <dgm:t>
        <a:bodyPr/>
        <a:lstStyle/>
        <a:p>
          <a:endParaRPr lang="en-US"/>
        </a:p>
      </dgm:t>
    </dgm:pt>
    <dgm:pt modelId="{2D0D0F65-9CC6-4AF0-B43C-8B50A6CA6C48}">
      <dgm:prSet phldrT="[Text]"/>
      <dgm:spPr>
        <a:xfrm>
          <a:off x="1217964" y="1035490"/>
          <a:ext cx="827246" cy="1039700"/>
        </a:xfrm>
      </dgm:spPr>
      <dgm:t>
        <a:bodyPr/>
        <a:lstStyle/>
        <a:p>
          <a:r>
            <a:rPr lang="en-US" dirty="0">
              <a:latin typeface="Calibri"/>
              <a:ea typeface="+mn-ea"/>
              <a:cs typeface="+mn-cs"/>
            </a:rPr>
            <a:t>Accepting Reports</a:t>
          </a:r>
        </a:p>
      </dgm:t>
    </dgm:pt>
    <dgm:pt modelId="{C458E8CE-D747-4E1C-9D90-991AC1F2CF9E}" type="parTrans" cxnId="{46737398-E3FA-4587-BD12-E87AB4A743BF}">
      <dgm:prSet/>
      <dgm:spPr/>
      <dgm:t>
        <a:bodyPr/>
        <a:lstStyle/>
        <a:p>
          <a:endParaRPr lang="en-US"/>
        </a:p>
      </dgm:t>
    </dgm:pt>
    <dgm:pt modelId="{864276D1-8B1D-4C08-85F2-8D83D4F56B89}" type="sibTrans" cxnId="{46737398-E3FA-4587-BD12-E87AB4A743BF}">
      <dgm:prSet/>
      <dgm:spPr/>
      <dgm:t>
        <a:bodyPr/>
        <a:lstStyle/>
        <a:p>
          <a:endParaRPr lang="en-US"/>
        </a:p>
      </dgm:t>
    </dgm:pt>
    <dgm:pt modelId="{F063850B-8115-41A2-A6CE-3F519632DD93}">
      <dgm:prSet phldrT="[Text]"/>
      <dgm:spPr>
        <a:xfrm>
          <a:off x="1217964" y="2235145"/>
          <a:ext cx="827246" cy="1039700"/>
        </a:xfrm>
      </dgm:spPr>
      <dgm:t>
        <a:bodyPr/>
        <a:lstStyle/>
        <a:p>
          <a:r>
            <a:rPr lang="en-US" dirty="0">
              <a:latin typeface="Calibri"/>
              <a:ea typeface="+mn-ea"/>
              <a:cs typeface="+mn-cs"/>
            </a:rPr>
            <a:t>Analyzing Incidents</a:t>
          </a:r>
        </a:p>
      </dgm:t>
    </dgm:pt>
    <dgm:pt modelId="{AF0072BD-DC93-46D8-9A60-89BC66A345A2}" type="parTrans" cxnId="{6C601B5F-8059-4259-8C3A-AAE6EDB9EBF2}">
      <dgm:prSet/>
      <dgm:spPr/>
      <dgm:t>
        <a:bodyPr/>
        <a:lstStyle/>
        <a:p>
          <a:endParaRPr lang="en-US"/>
        </a:p>
      </dgm:t>
    </dgm:pt>
    <dgm:pt modelId="{2E6572C2-2D7B-44CC-81FE-C88962AEA7AF}" type="sibTrans" cxnId="{6C601B5F-8059-4259-8C3A-AAE6EDB9EBF2}">
      <dgm:prSet/>
      <dgm:spPr/>
      <dgm:t>
        <a:bodyPr/>
        <a:lstStyle/>
        <a:p>
          <a:endParaRPr lang="en-US"/>
        </a:p>
      </dgm:t>
    </dgm:pt>
    <dgm:pt modelId="{B55439B9-0ADF-40E1-AFF1-A6435340834D}">
      <dgm:prSet phldrT="[Text]"/>
      <dgm:spPr>
        <a:xfrm>
          <a:off x="2226171" y="0"/>
          <a:ext cx="1034057" cy="3448269"/>
        </a:xfrm>
      </dgm:spPr>
      <dgm:t>
        <a:bodyPr/>
        <a:lstStyle/>
        <a:p>
          <a:r>
            <a:rPr lang="en-US" dirty="0">
              <a:latin typeface="Calibri"/>
              <a:ea typeface="+mn-ea"/>
              <a:cs typeface="+mn-cs"/>
            </a:rPr>
            <a:t>Vulnerability Management</a:t>
          </a:r>
        </a:p>
      </dgm:t>
    </dgm:pt>
    <dgm:pt modelId="{3BECFF79-FF9C-4585-BDA0-0618CE160061}" type="parTrans" cxnId="{9C6F697A-F5C2-4F06-BEB6-DFD7C6E18000}">
      <dgm:prSet/>
      <dgm:spPr/>
      <dgm:t>
        <a:bodyPr/>
        <a:lstStyle/>
        <a:p>
          <a:endParaRPr lang="en-US"/>
        </a:p>
      </dgm:t>
    </dgm:pt>
    <dgm:pt modelId="{66A25145-C893-46ED-B682-45424546D198}" type="sibTrans" cxnId="{9C6F697A-F5C2-4F06-BEB6-DFD7C6E18000}">
      <dgm:prSet/>
      <dgm:spPr/>
      <dgm:t>
        <a:bodyPr/>
        <a:lstStyle/>
        <a:p>
          <a:endParaRPr lang="en-US"/>
        </a:p>
      </dgm:t>
    </dgm:pt>
    <dgm:pt modelId="{082F38BF-407B-4158-8DF9-2820F9AF8F61}">
      <dgm:prSet phldrT="[Text]"/>
      <dgm:spPr>
        <a:xfrm>
          <a:off x="2329576" y="1034775"/>
          <a:ext cx="827246" cy="677446"/>
        </a:xfrm>
      </dgm:spPr>
      <dgm:t>
        <a:bodyPr/>
        <a:lstStyle/>
        <a:p>
          <a:r>
            <a:rPr lang="en-US" dirty="0">
              <a:latin typeface="Calibri"/>
              <a:ea typeface="+mn-ea"/>
              <a:cs typeface="+mn-cs"/>
            </a:rPr>
            <a:t>Vulnerability Discovery</a:t>
          </a:r>
        </a:p>
      </dgm:t>
    </dgm:pt>
    <dgm:pt modelId="{E6280F39-9FFB-40FB-90C8-3C5BCE5DFCCE}" type="parTrans" cxnId="{64338BAF-19A2-416F-AB3A-47D5BBFD6266}">
      <dgm:prSet/>
      <dgm:spPr/>
      <dgm:t>
        <a:bodyPr/>
        <a:lstStyle/>
        <a:p>
          <a:endParaRPr lang="en-US"/>
        </a:p>
      </dgm:t>
    </dgm:pt>
    <dgm:pt modelId="{28304E54-9E42-441F-90C0-F7E217D2B863}" type="sibTrans" cxnId="{64338BAF-19A2-416F-AB3A-47D5BBFD6266}">
      <dgm:prSet/>
      <dgm:spPr/>
      <dgm:t>
        <a:bodyPr/>
        <a:lstStyle/>
        <a:p>
          <a:endParaRPr lang="en-US"/>
        </a:p>
      </dgm:t>
    </dgm:pt>
    <dgm:pt modelId="{CDD54023-C2FA-4F8E-A63C-E8E96C7949FE}">
      <dgm:prSet phldrT="[Text]"/>
      <dgm:spPr>
        <a:xfrm>
          <a:off x="2329576" y="1816444"/>
          <a:ext cx="827246" cy="677446"/>
        </a:xfrm>
      </dgm:spPr>
      <dgm:t>
        <a:bodyPr/>
        <a:lstStyle/>
        <a:p>
          <a:r>
            <a:rPr lang="en-US" dirty="0">
              <a:latin typeface="Calibri"/>
              <a:ea typeface="+mn-ea"/>
              <a:cs typeface="+mn-cs"/>
            </a:rPr>
            <a:t>Report Intake</a:t>
          </a:r>
        </a:p>
      </dgm:t>
    </dgm:pt>
    <dgm:pt modelId="{CCF10384-2D18-40C5-9C67-7AEB16AD354F}" type="parTrans" cxnId="{750FC39C-FFCC-4383-B2CB-6D946667D283}">
      <dgm:prSet/>
      <dgm:spPr/>
      <dgm:t>
        <a:bodyPr/>
        <a:lstStyle/>
        <a:p>
          <a:endParaRPr lang="en-US"/>
        </a:p>
      </dgm:t>
    </dgm:pt>
    <dgm:pt modelId="{A44469BC-8819-42F7-A17E-BC20CD561A87}" type="sibTrans" cxnId="{750FC39C-FFCC-4383-B2CB-6D946667D283}">
      <dgm:prSet/>
      <dgm:spPr/>
      <dgm:t>
        <a:bodyPr/>
        <a:lstStyle/>
        <a:p>
          <a:endParaRPr lang="en-US"/>
        </a:p>
      </dgm:t>
    </dgm:pt>
    <dgm:pt modelId="{E21B39BC-034A-4E91-9B4E-41A54AC3D5C0}">
      <dgm:prSet phldrT="[Text]"/>
      <dgm:spPr>
        <a:xfrm>
          <a:off x="2329576" y="2598114"/>
          <a:ext cx="827246" cy="677446"/>
        </a:xfrm>
      </dgm:spPr>
      <dgm:t>
        <a:bodyPr/>
        <a:lstStyle/>
        <a:p>
          <a:r>
            <a:rPr lang="en-US" dirty="0">
              <a:latin typeface="Calibri"/>
              <a:ea typeface="+mn-ea"/>
              <a:cs typeface="+mn-cs"/>
            </a:rPr>
            <a:t>Analysis</a:t>
          </a:r>
        </a:p>
      </dgm:t>
    </dgm:pt>
    <dgm:pt modelId="{161D807F-B4D0-4716-A4DD-92F1F7E3F682}" type="parTrans" cxnId="{C3A90E35-EEE9-4E01-9074-4AD99F3F5A51}">
      <dgm:prSet/>
      <dgm:spPr/>
      <dgm:t>
        <a:bodyPr/>
        <a:lstStyle/>
        <a:p>
          <a:endParaRPr lang="en-US"/>
        </a:p>
      </dgm:t>
    </dgm:pt>
    <dgm:pt modelId="{03585BB9-FF30-499F-88B5-6649D10C43F2}" type="sibTrans" cxnId="{C3A90E35-EEE9-4E01-9074-4AD99F3F5A51}">
      <dgm:prSet/>
      <dgm:spPr/>
      <dgm:t>
        <a:bodyPr/>
        <a:lstStyle/>
        <a:p>
          <a:endParaRPr lang="en-US"/>
        </a:p>
      </dgm:t>
    </dgm:pt>
    <dgm:pt modelId="{589C210E-7D31-4572-BFA2-F29CCBBD3AC7}">
      <dgm:prSet phldrT="[Text]"/>
      <dgm:spPr>
        <a:xfrm>
          <a:off x="3337783" y="0"/>
          <a:ext cx="1034057" cy="3448269"/>
        </a:xfrm>
      </dgm:spPr>
      <dgm:t>
        <a:bodyPr/>
        <a:lstStyle/>
        <a:p>
          <a:r>
            <a:rPr lang="en-US" dirty="0">
              <a:latin typeface="Calibri"/>
              <a:ea typeface="+mn-ea"/>
              <a:cs typeface="+mn-cs"/>
            </a:rPr>
            <a:t>Situational Awareness</a:t>
          </a:r>
        </a:p>
      </dgm:t>
    </dgm:pt>
    <dgm:pt modelId="{044782FF-D570-4C14-AD05-8809B19E79F6}" type="parTrans" cxnId="{D2ACCD4F-DEB0-467D-B2EB-503027EF1536}">
      <dgm:prSet/>
      <dgm:spPr/>
      <dgm:t>
        <a:bodyPr/>
        <a:lstStyle/>
        <a:p>
          <a:endParaRPr lang="en-US"/>
        </a:p>
      </dgm:t>
    </dgm:pt>
    <dgm:pt modelId="{C0D6FC97-9EA6-45F0-BCB9-8BEF4949F83D}" type="sibTrans" cxnId="{D2ACCD4F-DEB0-467D-B2EB-503027EF1536}">
      <dgm:prSet/>
      <dgm:spPr/>
      <dgm:t>
        <a:bodyPr/>
        <a:lstStyle/>
        <a:p>
          <a:endParaRPr lang="en-US"/>
        </a:p>
      </dgm:t>
    </dgm:pt>
    <dgm:pt modelId="{225F1FFC-5781-4D87-A0ED-941B9667A02C}">
      <dgm:prSet phldrT="[Text]"/>
      <dgm:spPr>
        <a:xfrm>
          <a:off x="3441189" y="1034775"/>
          <a:ext cx="827246" cy="677446"/>
        </a:xfrm>
      </dgm:spPr>
      <dgm:t>
        <a:bodyPr/>
        <a:lstStyle/>
        <a:p>
          <a:r>
            <a:rPr lang="en-US" dirty="0">
              <a:latin typeface="Calibri"/>
              <a:ea typeface="+mn-ea"/>
              <a:cs typeface="+mn-cs"/>
            </a:rPr>
            <a:t>Data Acquisition</a:t>
          </a:r>
        </a:p>
      </dgm:t>
    </dgm:pt>
    <dgm:pt modelId="{3602935F-2C35-4202-AB44-5BF264B593CF}" type="parTrans" cxnId="{9B5F5A8D-F5F7-45C7-9875-C7F330267677}">
      <dgm:prSet/>
      <dgm:spPr/>
      <dgm:t>
        <a:bodyPr/>
        <a:lstStyle/>
        <a:p>
          <a:endParaRPr lang="en-US"/>
        </a:p>
      </dgm:t>
    </dgm:pt>
    <dgm:pt modelId="{BEF97FAE-ACB8-42C9-8371-3D2708DBF000}" type="sibTrans" cxnId="{9B5F5A8D-F5F7-45C7-9875-C7F330267677}">
      <dgm:prSet/>
      <dgm:spPr/>
      <dgm:t>
        <a:bodyPr/>
        <a:lstStyle/>
        <a:p>
          <a:endParaRPr lang="en-US"/>
        </a:p>
      </dgm:t>
    </dgm:pt>
    <dgm:pt modelId="{90116486-147F-4EC2-9034-E5BFFA0391C2}">
      <dgm:prSet phldrT="[Text]"/>
      <dgm:spPr>
        <a:xfrm>
          <a:off x="3441189" y="2598114"/>
          <a:ext cx="827246" cy="677446"/>
        </a:xfrm>
      </dgm:spPr>
      <dgm:t>
        <a:bodyPr/>
        <a:lstStyle/>
        <a:p>
          <a:r>
            <a:rPr lang="en-US" dirty="0">
              <a:latin typeface="Calibri"/>
              <a:ea typeface="+mn-ea"/>
              <a:cs typeface="+mn-cs"/>
            </a:rPr>
            <a:t>Communication</a:t>
          </a:r>
        </a:p>
      </dgm:t>
    </dgm:pt>
    <dgm:pt modelId="{82118E9B-A09B-478F-BFB3-BA46008E3550}" type="parTrans" cxnId="{896E279D-754B-4F3E-A668-97E72A12F31D}">
      <dgm:prSet/>
      <dgm:spPr/>
      <dgm:t>
        <a:bodyPr/>
        <a:lstStyle/>
        <a:p>
          <a:endParaRPr lang="en-US"/>
        </a:p>
      </dgm:t>
    </dgm:pt>
    <dgm:pt modelId="{96ED67EB-62B8-4ABC-97D1-E8C0D000DB84}" type="sibTrans" cxnId="{896E279D-754B-4F3E-A668-97E72A12F31D}">
      <dgm:prSet/>
      <dgm:spPr/>
      <dgm:t>
        <a:bodyPr/>
        <a:lstStyle/>
        <a:p>
          <a:endParaRPr lang="en-US"/>
        </a:p>
      </dgm:t>
    </dgm:pt>
    <dgm:pt modelId="{1B903AAB-DE16-4933-B87C-23B65CD701D1}">
      <dgm:prSet phldrT="[Text]"/>
      <dgm:spPr>
        <a:xfrm>
          <a:off x="3441189" y="1816444"/>
          <a:ext cx="827246" cy="677446"/>
        </a:xfrm>
      </dgm:spPr>
      <dgm:t>
        <a:bodyPr/>
        <a:lstStyle/>
        <a:p>
          <a:r>
            <a:rPr lang="en-US" dirty="0">
              <a:latin typeface="Calibri"/>
              <a:ea typeface="+mn-ea"/>
              <a:cs typeface="+mn-cs"/>
            </a:rPr>
            <a:t>Analysis and Synthesis</a:t>
          </a:r>
        </a:p>
      </dgm:t>
    </dgm:pt>
    <dgm:pt modelId="{069C2A5F-E41B-4288-B80E-228A68BA3C68}" type="parTrans" cxnId="{C6FFF5DF-99B1-4EF1-900E-C5636FE891B2}">
      <dgm:prSet/>
      <dgm:spPr/>
      <dgm:t>
        <a:bodyPr/>
        <a:lstStyle/>
        <a:p>
          <a:endParaRPr lang="en-US"/>
        </a:p>
      </dgm:t>
    </dgm:pt>
    <dgm:pt modelId="{9089688F-6A31-4BFA-B629-0314BA37D2BD}" type="sibTrans" cxnId="{C6FFF5DF-99B1-4EF1-900E-C5636FE891B2}">
      <dgm:prSet/>
      <dgm:spPr/>
      <dgm:t>
        <a:bodyPr/>
        <a:lstStyle/>
        <a:p>
          <a:endParaRPr lang="en-US"/>
        </a:p>
      </dgm:t>
    </dgm:pt>
    <dgm:pt modelId="{63EA6C92-109B-4D3F-9810-087E628CBF50}">
      <dgm:prSet phldrT="[Text]"/>
      <dgm:spPr>
        <a:xfrm>
          <a:off x="4449395" y="0"/>
          <a:ext cx="1034057" cy="3448269"/>
        </a:xfrm>
      </dgm:spPr>
      <dgm:t>
        <a:bodyPr/>
        <a:lstStyle/>
        <a:p>
          <a:r>
            <a:rPr lang="en-US" dirty="0">
              <a:latin typeface="Calibri"/>
              <a:ea typeface="+mn-ea"/>
              <a:cs typeface="+mn-cs"/>
            </a:rPr>
            <a:t>Knowledge Transfer</a:t>
          </a:r>
        </a:p>
      </dgm:t>
    </dgm:pt>
    <dgm:pt modelId="{6E22252B-18E0-427E-A7FF-C4548F1487CF}" type="parTrans" cxnId="{E5F3CD34-0F7B-4010-8FCB-A2BA1DD10174}">
      <dgm:prSet/>
      <dgm:spPr/>
      <dgm:t>
        <a:bodyPr/>
        <a:lstStyle/>
        <a:p>
          <a:endParaRPr lang="en-US"/>
        </a:p>
      </dgm:t>
    </dgm:pt>
    <dgm:pt modelId="{ACD4F68F-0B28-4189-B445-B11973CD5B86}" type="sibTrans" cxnId="{E5F3CD34-0F7B-4010-8FCB-A2BA1DD10174}">
      <dgm:prSet/>
      <dgm:spPr/>
      <dgm:t>
        <a:bodyPr/>
        <a:lstStyle/>
        <a:p>
          <a:endParaRPr lang="en-US"/>
        </a:p>
      </dgm:t>
    </dgm:pt>
    <dgm:pt modelId="{C13700D2-9CA5-4946-A3FA-7CD499D57F59}">
      <dgm:prSet phldrT="[Text]"/>
      <dgm:spPr>
        <a:xfrm>
          <a:off x="4552801" y="1034775"/>
          <a:ext cx="827246" cy="677446"/>
        </a:xfrm>
      </dgm:spPr>
      <dgm:t>
        <a:bodyPr/>
        <a:lstStyle/>
        <a:p>
          <a:r>
            <a:rPr lang="en-US" dirty="0">
              <a:latin typeface="Calibri"/>
              <a:ea typeface="+mn-ea"/>
              <a:cs typeface="+mn-cs"/>
            </a:rPr>
            <a:t>Awareness Building</a:t>
          </a:r>
        </a:p>
      </dgm:t>
    </dgm:pt>
    <dgm:pt modelId="{E426D5ED-F0DA-435D-88BA-BCACBA5097FA}" type="parTrans" cxnId="{AAD9028A-B110-4824-BF5F-73B8763F80F5}">
      <dgm:prSet/>
      <dgm:spPr/>
      <dgm:t>
        <a:bodyPr/>
        <a:lstStyle/>
        <a:p>
          <a:endParaRPr lang="en-US"/>
        </a:p>
      </dgm:t>
    </dgm:pt>
    <dgm:pt modelId="{95A51CFD-CFDA-427B-AE75-D960D54B093F}" type="sibTrans" cxnId="{AAD9028A-B110-4824-BF5F-73B8763F80F5}">
      <dgm:prSet/>
      <dgm:spPr/>
      <dgm:t>
        <a:bodyPr/>
        <a:lstStyle/>
        <a:p>
          <a:endParaRPr lang="en-US"/>
        </a:p>
      </dgm:t>
    </dgm:pt>
    <dgm:pt modelId="{10A5DD88-5077-4F31-86A6-77FDDF434D44}">
      <dgm:prSet phldrT="[Text]"/>
      <dgm:spPr>
        <a:xfrm>
          <a:off x="4552801" y="1816444"/>
          <a:ext cx="827246" cy="677446"/>
        </a:xfrm>
      </dgm:spPr>
      <dgm:t>
        <a:bodyPr/>
        <a:lstStyle/>
        <a:p>
          <a:r>
            <a:rPr lang="en-US" dirty="0">
              <a:latin typeface="Calibri"/>
              <a:ea typeface="+mn-ea"/>
              <a:cs typeface="+mn-cs"/>
            </a:rPr>
            <a:t>Training and Education</a:t>
          </a:r>
        </a:p>
      </dgm:t>
    </dgm:pt>
    <dgm:pt modelId="{F85EEE67-56AD-4543-A324-7DC59D68891A}" type="parTrans" cxnId="{7A4717D3-A4EB-49CA-AD83-A162BD1C8E5E}">
      <dgm:prSet/>
      <dgm:spPr/>
      <dgm:t>
        <a:bodyPr/>
        <a:lstStyle/>
        <a:p>
          <a:endParaRPr lang="en-US"/>
        </a:p>
      </dgm:t>
    </dgm:pt>
    <dgm:pt modelId="{E6B7A463-9874-4062-8F12-22DA86D9F220}" type="sibTrans" cxnId="{7A4717D3-A4EB-49CA-AD83-A162BD1C8E5E}">
      <dgm:prSet/>
      <dgm:spPr/>
      <dgm:t>
        <a:bodyPr/>
        <a:lstStyle/>
        <a:p>
          <a:endParaRPr lang="en-US"/>
        </a:p>
      </dgm:t>
    </dgm:pt>
    <dgm:pt modelId="{712DCE20-C5E6-43CA-A3AC-A58225F1FEAF}">
      <dgm:prSet phldrT="[Text]"/>
      <dgm:spPr>
        <a:xfrm>
          <a:off x="4552801" y="2598114"/>
          <a:ext cx="827246" cy="677446"/>
        </a:xfrm>
      </dgm:spPr>
      <dgm:t>
        <a:bodyPr/>
        <a:lstStyle/>
        <a:p>
          <a:r>
            <a:rPr lang="en-US" dirty="0">
              <a:latin typeface="Calibri"/>
              <a:ea typeface="+mn-ea"/>
              <a:cs typeface="+mn-cs"/>
            </a:rPr>
            <a:t>Exercises</a:t>
          </a:r>
        </a:p>
      </dgm:t>
    </dgm:pt>
    <dgm:pt modelId="{93DF4E4C-4F46-4C8C-9E84-7D3AC549BB9D}" type="parTrans" cxnId="{7E8686D9-708A-4534-B618-55FF8B14E3F1}">
      <dgm:prSet/>
      <dgm:spPr/>
      <dgm:t>
        <a:bodyPr/>
        <a:lstStyle/>
        <a:p>
          <a:endParaRPr lang="en-US"/>
        </a:p>
      </dgm:t>
    </dgm:pt>
    <dgm:pt modelId="{3E226327-18C3-45FB-AB11-CDD210479362}" type="sibTrans" cxnId="{7E8686D9-708A-4534-B618-55FF8B14E3F1}">
      <dgm:prSet/>
      <dgm:spPr/>
      <dgm:t>
        <a:bodyPr/>
        <a:lstStyle/>
        <a:p>
          <a:endParaRPr lang="en-US"/>
        </a:p>
      </dgm:t>
    </dgm:pt>
    <dgm:pt modelId="{AF9FB1F4-E09B-4A0B-BF00-E56E99D5D1CF}">
      <dgm:prSet phldrT="[Text]"/>
      <dgm:spPr>
        <a:xfrm>
          <a:off x="1217964" y="2235145"/>
          <a:ext cx="827246" cy="1039700"/>
        </a:xfrm>
      </dgm:spPr>
      <dgm:t>
        <a:bodyPr/>
        <a:lstStyle/>
        <a:p>
          <a:r>
            <a:rPr lang="en-US" dirty="0">
              <a:latin typeface="Calibri"/>
              <a:ea typeface="+mn-ea"/>
              <a:cs typeface="+mn-cs"/>
            </a:rPr>
            <a:t>Analyzing Artefacts and Forensic Evidence</a:t>
          </a:r>
        </a:p>
      </dgm:t>
    </dgm:pt>
    <dgm:pt modelId="{86D8D628-3CC8-444A-B9E6-5592F77E8381}" type="parTrans" cxnId="{FA46B7B0-BB39-4D15-8180-C01D99F32B57}">
      <dgm:prSet/>
      <dgm:spPr/>
      <dgm:t>
        <a:bodyPr/>
        <a:lstStyle/>
        <a:p>
          <a:endParaRPr lang="en-US"/>
        </a:p>
      </dgm:t>
    </dgm:pt>
    <dgm:pt modelId="{5A7C97AA-1663-405C-9D98-5D6D64A30E7A}" type="sibTrans" cxnId="{FA46B7B0-BB39-4D15-8180-C01D99F32B57}">
      <dgm:prSet/>
      <dgm:spPr/>
      <dgm:t>
        <a:bodyPr/>
        <a:lstStyle/>
        <a:p>
          <a:endParaRPr lang="en-US"/>
        </a:p>
      </dgm:t>
    </dgm:pt>
    <dgm:pt modelId="{19369947-9E33-4362-8DDD-A0F7327DF1A0}">
      <dgm:prSet phldrT="[Text]"/>
      <dgm:spPr>
        <a:xfrm>
          <a:off x="1217964" y="2235145"/>
          <a:ext cx="827246" cy="1039700"/>
        </a:xfrm>
      </dgm:spPr>
      <dgm:t>
        <a:bodyPr/>
        <a:lstStyle/>
        <a:p>
          <a:r>
            <a:rPr lang="en-US" dirty="0">
              <a:latin typeface="Calibri"/>
              <a:ea typeface="+mn-ea"/>
              <a:cs typeface="+mn-cs"/>
            </a:rPr>
            <a:t>Mitigation and Recovery</a:t>
          </a:r>
        </a:p>
      </dgm:t>
    </dgm:pt>
    <dgm:pt modelId="{3959F938-A2FA-4BA4-9A0A-23AFF876074E}" type="parTrans" cxnId="{135C3944-EB73-44B5-B57D-A7F6EBB554E7}">
      <dgm:prSet/>
      <dgm:spPr/>
      <dgm:t>
        <a:bodyPr/>
        <a:lstStyle/>
        <a:p>
          <a:endParaRPr lang="en-US"/>
        </a:p>
      </dgm:t>
    </dgm:pt>
    <dgm:pt modelId="{710D6982-6E43-4A20-B3B3-1611395F6C14}" type="sibTrans" cxnId="{135C3944-EB73-44B5-B57D-A7F6EBB554E7}">
      <dgm:prSet/>
      <dgm:spPr/>
      <dgm:t>
        <a:bodyPr/>
        <a:lstStyle/>
        <a:p>
          <a:endParaRPr lang="en-US"/>
        </a:p>
      </dgm:t>
    </dgm:pt>
    <dgm:pt modelId="{388E960B-FEC8-4490-A85E-B1C357BF8D4F}">
      <dgm:prSet phldrT="[Text]"/>
      <dgm:spPr>
        <a:xfrm>
          <a:off x="1217964" y="2235145"/>
          <a:ext cx="827246" cy="1039700"/>
        </a:xfrm>
      </dgm:spPr>
      <dgm:t>
        <a:bodyPr/>
        <a:lstStyle/>
        <a:p>
          <a:r>
            <a:rPr lang="en-US" dirty="0">
              <a:latin typeface="Calibri"/>
              <a:ea typeface="+mn-ea"/>
              <a:cs typeface="+mn-cs"/>
            </a:rPr>
            <a:t>Coordination</a:t>
          </a:r>
        </a:p>
      </dgm:t>
    </dgm:pt>
    <dgm:pt modelId="{D3B2C3B9-DB93-4885-B41C-6B18C59077C9}" type="parTrans" cxnId="{D80269E7-C77F-4FFC-8A67-351DAA639184}">
      <dgm:prSet/>
      <dgm:spPr/>
      <dgm:t>
        <a:bodyPr/>
        <a:lstStyle/>
        <a:p>
          <a:endParaRPr lang="en-US"/>
        </a:p>
      </dgm:t>
    </dgm:pt>
    <dgm:pt modelId="{973CA562-EA1D-4011-BD4C-577CD9EAAE79}" type="sibTrans" cxnId="{D80269E7-C77F-4FFC-8A67-351DAA639184}">
      <dgm:prSet/>
      <dgm:spPr/>
      <dgm:t>
        <a:bodyPr/>
        <a:lstStyle/>
        <a:p>
          <a:endParaRPr lang="en-US"/>
        </a:p>
      </dgm:t>
    </dgm:pt>
    <dgm:pt modelId="{CAC9E9BC-9214-4532-A1EB-8C4C70550787}">
      <dgm:prSet phldrT="[Text]"/>
      <dgm:spPr>
        <a:xfrm>
          <a:off x="2329576" y="2598114"/>
          <a:ext cx="827246" cy="677446"/>
        </a:xfrm>
      </dgm:spPr>
      <dgm:t>
        <a:bodyPr/>
        <a:lstStyle/>
        <a:p>
          <a:r>
            <a:rPr lang="en-US" dirty="0">
              <a:latin typeface="Calibri"/>
              <a:ea typeface="+mn-ea"/>
              <a:cs typeface="+mn-cs"/>
            </a:rPr>
            <a:t>Coordination</a:t>
          </a:r>
        </a:p>
      </dgm:t>
    </dgm:pt>
    <dgm:pt modelId="{99568B21-93B1-400F-BAD8-D9336B35DB1A}" type="parTrans" cxnId="{435C1743-E38C-496C-9065-DD5BB4426D48}">
      <dgm:prSet/>
      <dgm:spPr/>
      <dgm:t>
        <a:bodyPr/>
        <a:lstStyle/>
        <a:p>
          <a:endParaRPr lang="en-US"/>
        </a:p>
      </dgm:t>
    </dgm:pt>
    <dgm:pt modelId="{C8E0D3E7-2B37-455E-BBE0-710B45D4B385}" type="sibTrans" cxnId="{435C1743-E38C-496C-9065-DD5BB4426D48}">
      <dgm:prSet/>
      <dgm:spPr/>
      <dgm:t>
        <a:bodyPr/>
        <a:lstStyle/>
        <a:p>
          <a:endParaRPr lang="en-US"/>
        </a:p>
      </dgm:t>
    </dgm:pt>
    <dgm:pt modelId="{A291D844-2428-4653-A349-676055EF7A9F}">
      <dgm:prSet phldrT="[Text]"/>
      <dgm:spPr>
        <a:xfrm>
          <a:off x="2329576" y="2598114"/>
          <a:ext cx="827246" cy="677446"/>
        </a:xfrm>
      </dgm:spPr>
      <dgm:t>
        <a:bodyPr/>
        <a:lstStyle/>
        <a:p>
          <a:r>
            <a:rPr lang="en-US" dirty="0">
              <a:latin typeface="Calibri"/>
              <a:ea typeface="+mn-ea"/>
              <a:cs typeface="+mn-cs"/>
            </a:rPr>
            <a:t>Disclosure</a:t>
          </a:r>
        </a:p>
      </dgm:t>
    </dgm:pt>
    <dgm:pt modelId="{32940903-F157-45F1-B649-E76841FC3313}" type="parTrans" cxnId="{931DAEA6-78EE-41A5-B449-5EACB446DBD2}">
      <dgm:prSet/>
      <dgm:spPr/>
      <dgm:t>
        <a:bodyPr/>
        <a:lstStyle/>
        <a:p>
          <a:endParaRPr lang="en-US"/>
        </a:p>
      </dgm:t>
    </dgm:pt>
    <dgm:pt modelId="{D16E0635-2A3B-4A9D-8BDE-FC2DB57AD59E}" type="sibTrans" cxnId="{931DAEA6-78EE-41A5-B449-5EACB446DBD2}">
      <dgm:prSet/>
      <dgm:spPr/>
      <dgm:t>
        <a:bodyPr/>
        <a:lstStyle/>
        <a:p>
          <a:endParaRPr lang="en-US"/>
        </a:p>
      </dgm:t>
    </dgm:pt>
    <dgm:pt modelId="{ADBA6FA0-9114-4E72-8025-59E087FE7467}">
      <dgm:prSet phldrT="[Text]"/>
      <dgm:spPr>
        <a:xfrm>
          <a:off x="2329576" y="2598114"/>
          <a:ext cx="827246" cy="677446"/>
        </a:xfrm>
      </dgm:spPr>
      <dgm:t>
        <a:bodyPr/>
        <a:lstStyle/>
        <a:p>
          <a:r>
            <a:rPr lang="en-US" dirty="0">
              <a:latin typeface="Calibri"/>
              <a:ea typeface="+mn-ea"/>
              <a:cs typeface="+mn-cs"/>
            </a:rPr>
            <a:t>Response</a:t>
          </a:r>
        </a:p>
      </dgm:t>
    </dgm:pt>
    <dgm:pt modelId="{DA0F912E-8F51-4C72-8CB3-0574F539545B}" type="parTrans" cxnId="{BD48EA82-73B8-41FF-9F45-3665FE04FBE9}">
      <dgm:prSet/>
      <dgm:spPr/>
      <dgm:t>
        <a:bodyPr/>
        <a:lstStyle/>
        <a:p>
          <a:endParaRPr lang="en-US"/>
        </a:p>
      </dgm:t>
    </dgm:pt>
    <dgm:pt modelId="{6074060E-B3A3-44DA-AA55-E15E6DB13CA6}" type="sibTrans" cxnId="{BD48EA82-73B8-41FF-9F45-3665FE04FBE9}">
      <dgm:prSet/>
      <dgm:spPr/>
      <dgm:t>
        <a:bodyPr/>
        <a:lstStyle/>
        <a:p>
          <a:endParaRPr lang="en-US"/>
        </a:p>
      </dgm:t>
    </dgm:pt>
    <dgm:pt modelId="{9C3DF3AA-58A1-49A3-8245-E1A29926428F}">
      <dgm:prSet phldrT="[Text]"/>
      <dgm:spPr>
        <a:xfrm>
          <a:off x="4552801" y="2598114"/>
          <a:ext cx="827246" cy="677446"/>
        </a:xfrm>
      </dgm:spPr>
      <dgm:t>
        <a:bodyPr/>
        <a:lstStyle/>
        <a:p>
          <a:r>
            <a:rPr lang="en-US" dirty="0">
              <a:latin typeface="Calibri"/>
              <a:ea typeface="+mn-ea"/>
              <a:cs typeface="+mn-cs"/>
            </a:rPr>
            <a:t>Technical and Policy Advisory</a:t>
          </a:r>
        </a:p>
      </dgm:t>
    </dgm:pt>
    <dgm:pt modelId="{CBD016BB-3C52-4B55-988D-7519B2EE9570}" type="parTrans" cxnId="{4ECE6649-48CF-454D-AA98-DC3B5C88023F}">
      <dgm:prSet/>
      <dgm:spPr/>
      <dgm:t>
        <a:bodyPr/>
        <a:lstStyle/>
        <a:p>
          <a:endParaRPr lang="en-US"/>
        </a:p>
      </dgm:t>
    </dgm:pt>
    <dgm:pt modelId="{819F101C-6362-4630-9C61-E2BCDA59D428}" type="sibTrans" cxnId="{4ECE6649-48CF-454D-AA98-DC3B5C88023F}">
      <dgm:prSet/>
      <dgm:spPr/>
      <dgm:t>
        <a:bodyPr/>
        <a:lstStyle/>
        <a:p>
          <a:endParaRPr lang="en-US"/>
        </a:p>
      </dgm:t>
    </dgm:pt>
    <dgm:pt modelId="{879F3C0B-17F1-4364-8A9F-69B943C0BA60}" type="pres">
      <dgm:prSet presAssocID="{7C6EEE92-18E2-4BFA-B466-2E06493047B9}" presName="Name0" presStyleCnt="0">
        <dgm:presLayoutVars>
          <dgm:dir/>
          <dgm:animLvl val="lvl"/>
          <dgm:resizeHandles val="exact"/>
        </dgm:presLayoutVars>
      </dgm:prSet>
      <dgm:spPr/>
    </dgm:pt>
    <dgm:pt modelId="{CC21826F-E2CB-4F79-AAA6-8C7D69FB0B04}" type="pres">
      <dgm:prSet presAssocID="{6436C425-469F-4672-BFCA-731D2D1ADA99}" presName="composite" presStyleCnt="0"/>
      <dgm:spPr/>
    </dgm:pt>
    <dgm:pt modelId="{A5039DFB-A1F9-47AA-B132-B269C46EA437}" type="pres">
      <dgm:prSet presAssocID="{6436C425-469F-4672-BFCA-731D2D1ADA99}" presName="parTx" presStyleLbl="alignNode1" presStyleIdx="0" presStyleCnt="5">
        <dgm:presLayoutVars>
          <dgm:chMax val="0"/>
          <dgm:chPref val="0"/>
          <dgm:bulletEnabled val="1"/>
        </dgm:presLayoutVars>
      </dgm:prSet>
      <dgm:spPr/>
    </dgm:pt>
    <dgm:pt modelId="{2EB3D128-16E9-4DBA-B072-8D93FF07D4B2}" type="pres">
      <dgm:prSet presAssocID="{6436C425-469F-4672-BFCA-731D2D1ADA99}" presName="desTx" presStyleLbl="alignAccFollowNode1" presStyleIdx="0" presStyleCnt="5">
        <dgm:presLayoutVars>
          <dgm:bulletEnabled val="1"/>
        </dgm:presLayoutVars>
      </dgm:prSet>
      <dgm:spPr/>
    </dgm:pt>
    <dgm:pt modelId="{5C1EF636-17DF-4E2D-9AA7-3264104741CE}" type="pres">
      <dgm:prSet presAssocID="{5E5967E4-690D-454D-BD70-707A4E671C0F}" presName="space" presStyleCnt="0"/>
      <dgm:spPr/>
    </dgm:pt>
    <dgm:pt modelId="{498C490A-CFB6-4D8D-9B7C-C7A4B5AA623B}" type="pres">
      <dgm:prSet presAssocID="{E7F0A681-3702-4185-8DEB-2D51F17F7E11}" presName="composite" presStyleCnt="0"/>
      <dgm:spPr/>
    </dgm:pt>
    <dgm:pt modelId="{BD87C82D-BBA9-4A83-BE19-CE9E64DBDA82}" type="pres">
      <dgm:prSet presAssocID="{E7F0A681-3702-4185-8DEB-2D51F17F7E11}" presName="parTx" presStyleLbl="alignNode1" presStyleIdx="1" presStyleCnt="5">
        <dgm:presLayoutVars>
          <dgm:chMax val="0"/>
          <dgm:chPref val="0"/>
          <dgm:bulletEnabled val="1"/>
        </dgm:presLayoutVars>
      </dgm:prSet>
      <dgm:spPr/>
    </dgm:pt>
    <dgm:pt modelId="{C395724F-0DD2-4638-8D09-B72A07064816}" type="pres">
      <dgm:prSet presAssocID="{E7F0A681-3702-4185-8DEB-2D51F17F7E11}" presName="desTx" presStyleLbl="alignAccFollowNode1" presStyleIdx="1" presStyleCnt="5">
        <dgm:presLayoutVars>
          <dgm:bulletEnabled val="1"/>
        </dgm:presLayoutVars>
      </dgm:prSet>
      <dgm:spPr/>
    </dgm:pt>
    <dgm:pt modelId="{DDC11D4D-C245-4BBC-8594-33FED97B6F1E}" type="pres">
      <dgm:prSet presAssocID="{7F6886A3-CEB5-4362-B24C-F3D4AA4C2E24}" presName="space" presStyleCnt="0"/>
      <dgm:spPr/>
    </dgm:pt>
    <dgm:pt modelId="{C9A28447-C2AD-404F-9A50-C52216FA6688}" type="pres">
      <dgm:prSet presAssocID="{B55439B9-0ADF-40E1-AFF1-A6435340834D}" presName="composite" presStyleCnt="0"/>
      <dgm:spPr/>
    </dgm:pt>
    <dgm:pt modelId="{F8CAD3D4-39BF-4007-9C8C-2F1AD52F57D1}" type="pres">
      <dgm:prSet presAssocID="{B55439B9-0ADF-40E1-AFF1-A6435340834D}" presName="parTx" presStyleLbl="alignNode1" presStyleIdx="2" presStyleCnt="5">
        <dgm:presLayoutVars>
          <dgm:chMax val="0"/>
          <dgm:chPref val="0"/>
          <dgm:bulletEnabled val="1"/>
        </dgm:presLayoutVars>
      </dgm:prSet>
      <dgm:spPr/>
    </dgm:pt>
    <dgm:pt modelId="{05F7BC1D-A22B-419D-87ED-F1832EA5E8AE}" type="pres">
      <dgm:prSet presAssocID="{B55439B9-0ADF-40E1-AFF1-A6435340834D}" presName="desTx" presStyleLbl="alignAccFollowNode1" presStyleIdx="2" presStyleCnt="5">
        <dgm:presLayoutVars>
          <dgm:bulletEnabled val="1"/>
        </dgm:presLayoutVars>
      </dgm:prSet>
      <dgm:spPr/>
    </dgm:pt>
    <dgm:pt modelId="{478B8B92-62C2-4614-985B-019473B1A12E}" type="pres">
      <dgm:prSet presAssocID="{66A25145-C893-46ED-B682-45424546D198}" presName="space" presStyleCnt="0"/>
      <dgm:spPr/>
    </dgm:pt>
    <dgm:pt modelId="{6C85C237-C133-40BF-9EEA-05ABAD1B3ACB}" type="pres">
      <dgm:prSet presAssocID="{589C210E-7D31-4572-BFA2-F29CCBBD3AC7}" presName="composite" presStyleCnt="0"/>
      <dgm:spPr/>
    </dgm:pt>
    <dgm:pt modelId="{382E3862-CB86-43EC-A1E9-354059102B43}" type="pres">
      <dgm:prSet presAssocID="{589C210E-7D31-4572-BFA2-F29CCBBD3AC7}" presName="parTx" presStyleLbl="alignNode1" presStyleIdx="3" presStyleCnt="5">
        <dgm:presLayoutVars>
          <dgm:chMax val="0"/>
          <dgm:chPref val="0"/>
          <dgm:bulletEnabled val="1"/>
        </dgm:presLayoutVars>
      </dgm:prSet>
      <dgm:spPr/>
    </dgm:pt>
    <dgm:pt modelId="{F4293559-E5AA-4E65-A2CD-702A5AF4EAA1}" type="pres">
      <dgm:prSet presAssocID="{589C210E-7D31-4572-BFA2-F29CCBBD3AC7}" presName="desTx" presStyleLbl="alignAccFollowNode1" presStyleIdx="3" presStyleCnt="5">
        <dgm:presLayoutVars>
          <dgm:bulletEnabled val="1"/>
        </dgm:presLayoutVars>
      </dgm:prSet>
      <dgm:spPr/>
    </dgm:pt>
    <dgm:pt modelId="{63647573-2A8F-42DC-8EC8-86B7F00AB518}" type="pres">
      <dgm:prSet presAssocID="{C0D6FC97-9EA6-45F0-BCB9-8BEF4949F83D}" presName="space" presStyleCnt="0"/>
      <dgm:spPr/>
    </dgm:pt>
    <dgm:pt modelId="{402F2826-60AA-4DA2-AB4A-582B272B69B6}" type="pres">
      <dgm:prSet presAssocID="{63EA6C92-109B-4D3F-9810-087E628CBF50}" presName="composite" presStyleCnt="0"/>
      <dgm:spPr/>
    </dgm:pt>
    <dgm:pt modelId="{411457B1-0CBF-48B1-A41C-4A390B9FC754}" type="pres">
      <dgm:prSet presAssocID="{63EA6C92-109B-4D3F-9810-087E628CBF50}" presName="parTx" presStyleLbl="alignNode1" presStyleIdx="4" presStyleCnt="5">
        <dgm:presLayoutVars>
          <dgm:chMax val="0"/>
          <dgm:chPref val="0"/>
          <dgm:bulletEnabled val="1"/>
        </dgm:presLayoutVars>
      </dgm:prSet>
      <dgm:spPr/>
    </dgm:pt>
    <dgm:pt modelId="{2C852F65-6028-40B1-AB25-0E707E1AF7E2}" type="pres">
      <dgm:prSet presAssocID="{63EA6C92-109B-4D3F-9810-087E628CBF50}" presName="desTx" presStyleLbl="alignAccFollowNode1" presStyleIdx="4" presStyleCnt="5">
        <dgm:presLayoutVars>
          <dgm:bulletEnabled val="1"/>
        </dgm:presLayoutVars>
      </dgm:prSet>
      <dgm:spPr/>
    </dgm:pt>
  </dgm:ptLst>
  <dgm:cxnLst>
    <dgm:cxn modelId="{6EF70E0E-7CD6-401D-BFBD-8A0C154AB191}" type="presOf" srcId="{7C6EEE92-18E2-4BFA-B466-2E06493047B9}" destId="{879F3C0B-17F1-4364-8A9F-69B943C0BA60}" srcOrd="0" destOrd="0" presId="urn:microsoft.com/office/officeart/2005/8/layout/hList1"/>
    <dgm:cxn modelId="{8E02800E-EE44-455F-B5D1-38DB0DA33358}" type="presOf" srcId="{9C3DF3AA-58A1-49A3-8245-E1A29926428F}" destId="{2C852F65-6028-40B1-AB25-0E707E1AF7E2}" srcOrd="0" destOrd="3" presId="urn:microsoft.com/office/officeart/2005/8/layout/hList1"/>
    <dgm:cxn modelId="{F0D9D111-C3C4-4FFD-B68A-056D851B8ED4}" type="presOf" srcId="{388E960B-FEC8-4490-A85E-B1C357BF8D4F}" destId="{C395724F-0DD2-4638-8D09-B72A07064816}" srcOrd="0" destOrd="4" presId="urn:microsoft.com/office/officeart/2005/8/layout/hList1"/>
    <dgm:cxn modelId="{0D52D81C-994F-4153-A943-DD681E52411B}" type="presOf" srcId="{E7F0A681-3702-4185-8DEB-2D51F17F7E11}" destId="{BD87C82D-BBA9-4A83-BE19-CE9E64DBDA82}" srcOrd="0" destOrd="0" presId="urn:microsoft.com/office/officeart/2005/8/layout/hList1"/>
    <dgm:cxn modelId="{9A17901E-CF24-4BED-A230-144F8C1A4FC2}" type="presOf" srcId="{CDD54023-C2FA-4F8E-A63C-E8E96C7949FE}" destId="{05F7BC1D-A22B-419D-87ED-F1832EA5E8AE}" srcOrd="0" destOrd="1" presId="urn:microsoft.com/office/officeart/2005/8/layout/hList1"/>
    <dgm:cxn modelId="{A4C6651F-56F4-48DB-8C67-DC86DEF099A5}" srcId="{7C6EEE92-18E2-4BFA-B466-2E06493047B9}" destId="{6436C425-469F-4672-BFCA-731D2D1ADA99}" srcOrd="0" destOrd="0" parTransId="{F7340EED-3971-43B7-BBF3-F1B1F3EE8019}" sibTransId="{5E5967E4-690D-454D-BD70-707A4E671C0F}"/>
    <dgm:cxn modelId="{02166924-50E6-43DE-8AC0-431E5AC88375}" type="presOf" srcId="{1B903AAB-DE16-4933-B87C-23B65CD701D1}" destId="{F4293559-E5AA-4E65-A2CD-702A5AF4EAA1}" srcOrd="0" destOrd="1" presId="urn:microsoft.com/office/officeart/2005/8/layout/hList1"/>
    <dgm:cxn modelId="{E5F3CD34-0F7B-4010-8FCB-A2BA1DD10174}" srcId="{7C6EEE92-18E2-4BFA-B466-2E06493047B9}" destId="{63EA6C92-109B-4D3F-9810-087E628CBF50}" srcOrd="4" destOrd="0" parTransId="{6E22252B-18E0-427E-A7FF-C4548F1487CF}" sibTransId="{ACD4F68F-0B28-4189-B445-B11973CD5B86}"/>
    <dgm:cxn modelId="{C3A90E35-EEE9-4E01-9074-4AD99F3F5A51}" srcId="{B55439B9-0ADF-40E1-AFF1-A6435340834D}" destId="{E21B39BC-034A-4E91-9B4E-41A54AC3D5C0}" srcOrd="2" destOrd="0" parTransId="{161D807F-B4D0-4716-A4DD-92F1F7E3F682}" sibTransId="{03585BB9-FF30-499F-88B5-6649D10C43F2}"/>
    <dgm:cxn modelId="{435C1743-E38C-496C-9065-DD5BB4426D48}" srcId="{B55439B9-0ADF-40E1-AFF1-A6435340834D}" destId="{CAC9E9BC-9214-4532-A1EB-8C4C70550787}" srcOrd="3" destOrd="0" parTransId="{99568B21-93B1-400F-BAD8-D9336B35DB1A}" sibTransId="{C8E0D3E7-2B37-455E-BBE0-710B45D4B385}"/>
    <dgm:cxn modelId="{135C3944-EB73-44B5-B57D-A7F6EBB554E7}" srcId="{E7F0A681-3702-4185-8DEB-2D51F17F7E11}" destId="{19369947-9E33-4362-8DDD-A0F7327DF1A0}" srcOrd="3" destOrd="0" parTransId="{3959F938-A2FA-4BA4-9A0A-23AFF876074E}" sibTransId="{710D6982-6E43-4A20-B3B3-1611395F6C14}"/>
    <dgm:cxn modelId="{DC035647-F305-4375-B375-73EFC2861F2C}" type="presOf" srcId="{9B7E7A14-AFEA-41F4-AE08-7277DE8E39CB}" destId="{2EB3D128-16E9-4DBA-B072-8D93FF07D4B2}" srcOrd="0" destOrd="1" presId="urn:microsoft.com/office/officeart/2005/8/layout/hList1"/>
    <dgm:cxn modelId="{535FD547-769F-4925-AB13-536C5F28BAC4}" type="presOf" srcId="{589C210E-7D31-4572-BFA2-F29CCBBD3AC7}" destId="{382E3862-CB86-43EC-A1E9-354059102B43}" srcOrd="0" destOrd="0" presId="urn:microsoft.com/office/officeart/2005/8/layout/hList1"/>
    <dgm:cxn modelId="{4ECE6649-48CF-454D-AA98-DC3B5C88023F}" srcId="{63EA6C92-109B-4D3F-9810-087E628CBF50}" destId="{9C3DF3AA-58A1-49A3-8245-E1A29926428F}" srcOrd="3" destOrd="0" parTransId="{CBD016BB-3C52-4B55-988D-7519B2EE9570}" sibTransId="{819F101C-6362-4630-9C61-E2BCDA59D428}"/>
    <dgm:cxn modelId="{7DFB904E-41DE-483C-85CE-1DB95636A817}" type="presOf" srcId="{A291D844-2428-4653-A349-676055EF7A9F}" destId="{05F7BC1D-A22B-419D-87ED-F1832EA5E8AE}" srcOrd="0" destOrd="4" presId="urn:microsoft.com/office/officeart/2005/8/layout/hList1"/>
    <dgm:cxn modelId="{D2ACCD4F-DEB0-467D-B2EB-503027EF1536}" srcId="{7C6EEE92-18E2-4BFA-B466-2E06493047B9}" destId="{589C210E-7D31-4572-BFA2-F29CCBBD3AC7}" srcOrd="3" destOrd="0" parTransId="{044782FF-D570-4C14-AD05-8809B19E79F6}" sibTransId="{C0D6FC97-9EA6-45F0-BCB9-8BEF4949F83D}"/>
    <dgm:cxn modelId="{D9FED850-8E95-40A9-B81C-1665EF877080}" type="presOf" srcId="{E21B39BC-034A-4E91-9B4E-41A54AC3D5C0}" destId="{05F7BC1D-A22B-419D-87ED-F1832EA5E8AE}" srcOrd="0" destOrd="2" presId="urn:microsoft.com/office/officeart/2005/8/layout/hList1"/>
    <dgm:cxn modelId="{6C601B5F-8059-4259-8C3A-AAE6EDB9EBF2}" srcId="{E7F0A681-3702-4185-8DEB-2D51F17F7E11}" destId="{F063850B-8115-41A2-A6CE-3F519632DD93}" srcOrd="1" destOrd="0" parTransId="{AF0072BD-DC93-46D8-9A60-89BC66A345A2}" sibTransId="{2E6572C2-2D7B-44CC-81FE-C88962AEA7AF}"/>
    <dgm:cxn modelId="{6D6EC55F-2983-40B8-8C29-091B0B6D5A68}" srcId="{6436C425-469F-4672-BFCA-731D2D1ADA99}" destId="{9B7E7A14-AFEA-41F4-AE08-7277DE8E39CB}" srcOrd="1" destOrd="0" parTransId="{9E7BAAE9-DA92-480A-9167-AE881B04DA11}" sibTransId="{EF215EB3-7A3C-43C5-9BAE-EAB8241C7D88}"/>
    <dgm:cxn modelId="{044F7F6E-FD39-47FF-8355-BDA033005F72}" type="presOf" srcId="{6436C425-469F-4672-BFCA-731D2D1ADA99}" destId="{A5039DFB-A1F9-47AA-B132-B269C46EA437}" srcOrd="0" destOrd="0" presId="urn:microsoft.com/office/officeart/2005/8/layout/hList1"/>
    <dgm:cxn modelId="{36C44272-0AB7-42D1-82FC-3D259C8FE11B}" type="presOf" srcId="{082F38BF-407B-4158-8DF9-2820F9AF8F61}" destId="{05F7BC1D-A22B-419D-87ED-F1832EA5E8AE}" srcOrd="0" destOrd="0" presId="urn:microsoft.com/office/officeart/2005/8/layout/hList1"/>
    <dgm:cxn modelId="{489CDB76-7413-4399-9391-B03CF1B5867C}" type="presOf" srcId="{225F1FFC-5781-4D87-A0ED-941B9667A02C}" destId="{F4293559-E5AA-4E65-A2CD-702A5AF4EAA1}" srcOrd="0" destOrd="0" presId="urn:microsoft.com/office/officeart/2005/8/layout/hList1"/>
    <dgm:cxn modelId="{9C6F697A-F5C2-4F06-BEB6-DFD7C6E18000}" srcId="{7C6EEE92-18E2-4BFA-B466-2E06493047B9}" destId="{B55439B9-0ADF-40E1-AFF1-A6435340834D}" srcOrd="2" destOrd="0" parTransId="{3BECFF79-FF9C-4585-BDA0-0618CE160061}" sibTransId="{66A25145-C893-46ED-B682-45424546D198}"/>
    <dgm:cxn modelId="{571B097D-FBC2-40E6-B21F-537E88346D1C}" type="presOf" srcId="{F063850B-8115-41A2-A6CE-3F519632DD93}" destId="{C395724F-0DD2-4638-8D09-B72A07064816}" srcOrd="0" destOrd="1" presId="urn:microsoft.com/office/officeart/2005/8/layout/hList1"/>
    <dgm:cxn modelId="{92AD8581-928B-412B-9D39-72A019D7B597}" type="presOf" srcId="{5D10D417-E780-490B-8379-2DF66FE719E0}" destId="{2EB3D128-16E9-4DBA-B072-8D93FF07D4B2}" srcOrd="0" destOrd="0" presId="urn:microsoft.com/office/officeart/2005/8/layout/hList1"/>
    <dgm:cxn modelId="{BD48EA82-73B8-41FF-9F45-3665FE04FBE9}" srcId="{B55439B9-0ADF-40E1-AFF1-A6435340834D}" destId="{ADBA6FA0-9114-4E72-8025-59E087FE7467}" srcOrd="5" destOrd="0" parTransId="{DA0F912E-8F51-4C72-8CB3-0574F539545B}" sibTransId="{6074060E-B3A3-44DA-AA55-E15E6DB13CA6}"/>
    <dgm:cxn modelId="{AAD9028A-B110-4824-BF5F-73B8763F80F5}" srcId="{63EA6C92-109B-4D3F-9810-087E628CBF50}" destId="{C13700D2-9CA5-4946-A3FA-7CD499D57F59}" srcOrd="0" destOrd="0" parTransId="{E426D5ED-F0DA-435D-88BA-BCACBA5097FA}" sibTransId="{95A51CFD-CFDA-427B-AE75-D960D54B093F}"/>
    <dgm:cxn modelId="{61CB058D-733E-4C0F-B3F4-0AD7BE0C0396}" type="presOf" srcId="{712DCE20-C5E6-43CA-A3AC-A58225F1FEAF}" destId="{2C852F65-6028-40B1-AB25-0E707E1AF7E2}" srcOrd="0" destOrd="2" presId="urn:microsoft.com/office/officeart/2005/8/layout/hList1"/>
    <dgm:cxn modelId="{9B5F5A8D-F5F7-45C7-9875-C7F330267677}" srcId="{589C210E-7D31-4572-BFA2-F29CCBBD3AC7}" destId="{225F1FFC-5781-4D87-A0ED-941B9667A02C}" srcOrd="0" destOrd="0" parTransId="{3602935F-2C35-4202-AB44-5BF264B593CF}" sibTransId="{BEF97FAE-ACB8-42C9-8371-3D2708DBF000}"/>
    <dgm:cxn modelId="{B78B8B8E-9462-4F91-8903-DCAF6C57C6E3}" type="presOf" srcId="{CAC9E9BC-9214-4532-A1EB-8C4C70550787}" destId="{05F7BC1D-A22B-419D-87ED-F1832EA5E8AE}" srcOrd="0" destOrd="3" presId="urn:microsoft.com/office/officeart/2005/8/layout/hList1"/>
    <dgm:cxn modelId="{46737398-E3FA-4587-BD12-E87AB4A743BF}" srcId="{E7F0A681-3702-4185-8DEB-2D51F17F7E11}" destId="{2D0D0F65-9CC6-4AF0-B43C-8B50A6CA6C48}" srcOrd="0" destOrd="0" parTransId="{C458E8CE-D747-4E1C-9D90-991AC1F2CF9E}" sibTransId="{864276D1-8B1D-4C08-85F2-8D83D4F56B89}"/>
    <dgm:cxn modelId="{750FC39C-FFCC-4383-B2CB-6D946667D283}" srcId="{B55439B9-0ADF-40E1-AFF1-A6435340834D}" destId="{CDD54023-C2FA-4F8E-A63C-E8E96C7949FE}" srcOrd="1" destOrd="0" parTransId="{CCF10384-2D18-40C5-9C67-7AEB16AD354F}" sibTransId="{A44469BC-8819-42F7-A17E-BC20CD561A87}"/>
    <dgm:cxn modelId="{896E279D-754B-4F3E-A668-97E72A12F31D}" srcId="{589C210E-7D31-4572-BFA2-F29CCBBD3AC7}" destId="{90116486-147F-4EC2-9034-E5BFFA0391C2}" srcOrd="2" destOrd="0" parTransId="{82118E9B-A09B-478F-BFB3-BA46008E3550}" sibTransId="{96ED67EB-62B8-4ABC-97D1-E8C0D000DB84}"/>
    <dgm:cxn modelId="{D7C585A5-F29E-4DAC-B07D-9CF8995DA417}" srcId="{7C6EEE92-18E2-4BFA-B466-2E06493047B9}" destId="{E7F0A681-3702-4185-8DEB-2D51F17F7E11}" srcOrd="1" destOrd="0" parTransId="{D8991307-39B4-4D53-BF0A-77748E03E8B0}" sibTransId="{7F6886A3-CEB5-4362-B24C-F3D4AA4C2E24}"/>
    <dgm:cxn modelId="{931DAEA6-78EE-41A5-B449-5EACB446DBD2}" srcId="{B55439B9-0ADF-40E1-AFF1-A6435340834D}" destId="{A291D844-2428-4653-A349-676055EF7A9F}" srcOrd="4" destOrd="0" parTransId="{32940903-F157-45F1-B649-E76841FC3313}" sibTransId="{D16E0635-2A3B-4A9D-8BDE-FC2DB57AD59E}"/>
    <dgm:cxn modelId="{D19BD7AA-0EC8-4654-960A-0BF0582A1E6D}" type="presOf" srcId="{2D0D0F65-9CC6-4AF0-B43C-8B50A6CA6C48}" destId="{C395724F-0DD2-4638-8D09-B72A07064816}" srcOrd="0" destOrd="0" presId="urn:microsoft.com/office/officeart/2005/8/layout/hList1"/>
    <dgm:cxn modelId="{64338BAF-19A2-416F-AB3A-47D5BBFD6266}" srcId="{B55439B9-0ADF-40E1-AFF1-A6435340834D}" destId="{082F38BF-407B-4158-8DF9-2820F9AF8F61}" srcOrd="0" destOrd="0" parTransId="{E6280F39-9FFB-40FB-90C8-3C5BCE5DFCCE}" sibTransId="{28304E54-9E42-441F-90C0-F7E217D2B863}"/>
    <dgm:cxn modelId="{FA46B7B0-BB39-4D15-8180-C01D99F32B57}" srcId="{E7F0A681-3702-4185-8DEB-2D51F17F7E11}" destId="{AF9FB1F4-E09B-4A0B-BF00-E56E99D5D1CF}" srcOrd="2" destOrd="0" parTransId="{86D8D628-3CC8-444A-B9E6-5592F77E8381}" sibTransId="{5A7C97AA-1663-405C-9D98-5D6D64A30E7A}"/>
    <dgm:cxn modelId="{13EF1BB1-5C8E-4860-9903-C03D6C45C265}" type="presOf" srcId="{AF9FB1F4-E09B-4A0B-BF00-E56E99D5D1CF}" destId="{C395724F-0DD2-4638-8D09-B72A07064816}" srcOrd="0" destOrd="2" presId="urn:microsoft.com/office/officeart/2005/8/layout/hList1"/>
    <dgm:cxn modelId="{3AA88DB1-8CE0-4146-96D8-40FA108DE655}" type="presOf" srcId="{90116486-147F-4EC2-9034-E5BFFA0391C2}" destId="{F4293559-E5AA-4E65-A2CD-702A5AF4EAA1}" srcOrd="0" destOrd="2" presId="urn:microsoft.com/office/officeart/2005/8/layout/hList1"/>
    <dgm:cxn modelId="{212963BF-4D7A-403B-942A-550CC5FBB9BC}" type="presOf" srcId="{63EA6C92-109B-4D3F-9810-087E628CBF50}" destId="{411457B1-0CBF-48B1-A41C-4A390B9FC754}" srcOrd="0" destOrd="0" presId="urn:microsoft.com/office/officeart/2005/8/layout/hList1"/>
    <dgm:cxn modelId="{170832C0-BDD3-4302-A266-DA01D5449CD5}" type="presOf" srcId="{ADBA6FA0-9114-4E72-8025-59E087FE7467}" destId="{05F7BC1D-A22B-419D-87ED-F1832EA5E8AE}" srcOrd="0" destOrd="5" presId="urn:microsoft.com/office/officeart/2005/8/layout/hList1"/>
    <dgm:cxn modelId="{F49650D1-B0B0-4CA0-9CE4-A2330CD3890A}" srcId="{6436C425-469F-4672-BFCA-731D2D1ADA99}" destId="{5D10D417-E780-490B-8379-2DF66FE719E0}" srcOrd="0" destOrd="0" parTransId="{F6A5DC04-1820-4EA5-9E45-56A84C7348D9}" sibTransId="{F1976413-5776-42DD-AF9C-69958DA81661}"/>
    <dgm:cxn modelId="{083AD6D1-A036-491C-9A0B-82FE83C9BD50}" type="presOf" srcId="{C13700D2-9CA5-4946-A3FA-7CD499D57F59}" destId="{2C852F65-6028-40B1-AB25-0E707E1AF7E2}" srcOrd="0" destOrd="0" presId="urn:microsoft.com/office/officeart/2005/8/layout/hList1"/>
    <dgm:cxn modelId="{7A4717D3-A4EB-49CA-AD83-A162BD1C8E5E}" srcId="{63EA6C92-109B-4D3F-9810-087E628CBF50}" destId="{10A5DD88-5077-4F31-86A6-77FDDF434D44}" srcOrd="1" destOrd="0" parTransId="{F85EEE67-56AD-4543-A324-7DC59D68891A}" sibTransId="{E6B7A463-9874-4062-8F12-22DA86D9F220}"/>
    <dgm:cxn modelId="{7E8686D9-708A-4534-B618-55FF8B14E3F1}" srcId="{63EA6C92-109B-4D3F-9810-087E628CBF50}" destId="{712DCE20-C5E6-43CA-A3AC-A58225F1FEAF}" srcOrd="2" destOrd="0" parTransId="{93DF4E4C-4F46-4C8C-9E84-7D3AC549BB9D}" sibTransId="{3E226327-18C3-45FB-AB11-CDD210479362}"/>
    <dgm:cxn modelId="{C6FFF5DF-99B1-4EF1-900E-C5636FE891B2}" srcId="{589C210E-7D31-4572-BFA2-F29CCBBD3AC7}" destId="{1B903AAB-DE16-4933-B87C-23B65CD701D1}" srcOrd="1" destOrd="0" parTransId="{069C2A5F-E41B-4288-B80E-228A68BA3C68}" sibTransId="{9089688F-6A31-4BFA-B629-0314BA37D2BD}"/>
    <dgm:cxn modelId="{542A0EE2-670A-4266-8B99-C314D4EB98F4}" type="presOf" srcId="{10A5DD88-5077-4F31-86A6-77FDDF434D44}" destId="{2C852F65-6028-40B1-AB25-0E707E1AF7E2}" srcOrd="0" destOrd="1" presId="urn:microsoft.com/office/officeart/2005/8/layout/hList1"/>
    <dgm:cxn modelId="{0F2655E2-FDD1-462C-A968-038951E97672}" type="presOf" srcId="{B55439B9-0ADF-40E1-AFF1-A6435340834D}" destId="{F8CAD3D4-39BF-4007-9C8C-2F1AD52F57D1}" srcOrd="0" destOrd="0" presId="urn:microsoft.com/office/officeart/2005/8/layout/hList1"/>
    <dgm:cxn modelId="{D80269E7-C77F-4FFC-8A67-351DAA639184}" srcId="{E7F0A681-3702-4185-8DEB-2D51F17F7E11}" destId="{388E960B-FEC8-4490-A85E-B1C357BF8D4F}" srcOrd="4" destOrd="0" parTransId="{D3B2C3B9-DB93-4885-B41C-6B18C59077C9}" sibTransId="{973CA562-EA1D-4011-BD4C-577CD9EAAE79}"/>
    <dgm:cxn modelId="{FA1527EC-1DA9-4D7D-908B-D3B596654A14}" type="presOf" srcId="{19369947-9E33-4362-8DDD-A0F7327DF1A0}" destId="{C395724F-0DD2-4638-8D09-B72A07064816}" srcOrd="0" destOrd="3" presId="urn:microsoft.com/office/officeart/2005/8/layout/hList1"/>
    <dgm:cxn modelId="{69C55C46-0BE7-42BE-9A5B-AE7ACD7448B7}" type="presParOf" srcId="{879F3C0B-17F1-4364-8A9F-69B943C0BA60}" destId="{CC21826F-E2CB-4F79-AAA6-8C7D69FB0B04}" srcOrd="0" destOrd="0" presId="urn:microsoft.com/office/officeart/2005/8/layout/hList1"/>
    <dgm:cxn modelId="{FCA39E90-8D39-420F-9112-9D3222B2654D}" type="presParOf" srcId="{CC21826F-E2CB-4F79-AAA6-8C7D69FB0B04}" destId="{A5039DFB-A1F9-47AA-B132-B269C46EA437}" srcOrd="0" destOrd="0" presId="urn:microsoft.com/office/officeart/2005/8/layout/hList1"/>
    <dgm:cxn modelId="{012F88FD-B012-4B76-AD41-5F68F068EA6E}" type="presParOf" srcId="{CC21826F-E2CB-4F79-AAA6-8C7D69FB0B04}" destId="{2EB3D128-16E9-4DBA-B072-8D93FF07D4B2}" srcOrd="1" destOrd="0" presId="urn:microsoft.com/office/officeart/2005/8/layout/hList1"/>
    <dgm:cxn modelId="{2C8EBEA3-52E8-4372-B2D3-3CFFC852DA65}" type="presParOf" srcId="{879F3C0B-17F1-4364-8A9F-69B943C0BA60}" destId="{5C1EF636-17DF-4E2D-9AA7-3264104741CE}" srcOrd="1" destOrd="0" presId="urn:microsoft.com/office/officeart/2005/8/layout/hList1"/>
    <dgm:cxn modelId="{5F3D6028-88BC-47F2-BFD6-14BFCA00CEA1}" type="presParOf" srcId="{879F3C0B-17F1-4364-8A9F-69B943C0BA60}" destId="{498C490A-CFB6-4D8D-9B7C-C7A4B5AA623B}" srcOrd="2" destOrd="0" presId="urn:microsoft.com/office/officeart/2005/8/layout/hList1"/>
    <dgm:cxn modelId="{242C16A5-0F50-4247-8DEB-64B79383F56A}" type="presParOf" srcId="{498C490A-CFB6-4D8D-9B7C-C7A4B5AA623B}" destId="{BD87C82D-BBA9-4A83-BE19-CE9E64DBDA82}" srcOrd="0" destOrd="0" presId="urn:microsoft.com/office/officeart/2005/8/layout/hList1"/>
    <dgm:cxn modelId="{C8506438-F1C5-4604-89B1-3CF3AFDD4026}" type="presParOf" srcId="{498C490A-CFB6-4D8D-9B7C-C7A4B5AA623B}" destId="{C395724F-0DD2-4638-8D09-B72A07064816}" srcOrd="1" destOrd="0" presId="urn:microsoft.com/office/officeart/2005/8/layout/hList1"/>
    <dgm:cxn modelId="{71485821-2E7D-4D38-8E38-1B8036FD1586}" type="presParOf" srcId="{879F3C0B-17F1-4364-8A9F-69B943C0BA60}" destId="{DDC11D4D-C245-4BBC-8594-33FED97B6F1E}" srcOrd="3" destOrd="0" presId="urn:microsoft.com/office/officeart/2005/8/layout/hList1"/>
    <dgm:cxn modelId="{C4B87B58-3F20-42B5-8C73-75A8953B215F}" type="presParOf" srcId="{879F3C0B-17F1-4364-8A9F-69B943C0BA60}" destId="{C9A28447-C2AD-404F-9A50-C52216FA6688}" srcOrd="4" destOrd="0" presId="urn:microsoft.com/office/officeart/2005/8/layout/hList1"/>
    <dgm:cxn modelId="{98931E62-2D50-441B-AF92-AF5F12A0F7EB}" type="presParOf" srcId="{C9A28447-C2AD-404F-9A50-C52216FA6688}" destId="{F8CAD3D4-39BF-4007-9C8C-2F1AD52F57D1}" srcOrd="0" destOrd="0" presId="urn:microsoft.com/office/officeart/2005/8/layout/hList1"/>
    <dgm:cxn modelId="{48D5C2DE-AE15-4E22-8848-A80FBDBB0BDC}" type="presParOf" srcId="{C9A28447-C2AD-404F-9A50-C52216FA6688}" destId="{05F7BC1D-A22B-419D-87ED-F1832EA5E8AE}" srcOrd="1" destOrd="0" presId="urn:microsoft.com/office/officeart/2005/8/layout/hList1"/>
    <dgm:cxn modelId="{39BB86FB-FF73-475D-B774-B543CDEDED96}" type="presParOf" srcId="{879F3C0B-17F1-4364-8A9F-69B943C0BA60}" destId="{478B8B92-62C2-4614-985B-019473B1A12E}" srcOrd="5" destOrd="0" presId="urn:microsoft.com/office/officeart/2005/8/layout/hList1"/>
    <dgm:cxn modelId="{05679451-AB0B-476C-98BC-7FC262FEA0BA}" type="presParOf" srcId="{879F3C0B-17F1-4364-8A9F-69B943C0BA60}" destId="{6C85C237-C133-40BF-9EEA-05ABAD1B3ACB}" srcOrd="6" destOrd="0" presId="urn:microsoft.com/office/officeart/2005/8/layout/hList1"/>
    <dgm:cxn modelId="{5BCA711C-B712-4D77-9E04-0D63EC0BBFD6}" type="presParOf" srcId="{6C85C237-C133-40BF-9EEA-05ABAD1B3ACB}" destId="{382E3862-CB86-43EC-A1E9-354059102B43}" srcOrd="0" destOrd="0" presId="urn:microsoft.com/office/officeart/2005/8/layout/hList1"/>
    <dgm:cxn modelId="{D4053C89-5C0A-48D4-85F6-EC54A6307046}" type="presParOf" srcId="{6C85C237-C133-40BF-9EEA-05ABAD1B3ACB}" destId="{F4293559-E5AA-4E65-A2CD-702A5AF4EAA1}" srcOrd="1" destOrd="0" presId="urn:microsoft.com/office/officeart/2005/8/layout/hList1"/>
    <dgm:cxn modelId="{3CB92E32-FC35-40DA-9B89-3163C6004776}" type="presParOf" srcId="{879F3C0B-17F1-4364-8A9F-69B943C0BA60}" destId="{63647573-2A8F-42DC-8EC8-86B7F00AB518}" srcOrd="7" destOrd="0" presId="urn:microsoft.com/office/officeart/2005/8/layout/hList1"/>
    <dgm:cxn modelId="{25619978-F527-448B-92B6-70144AC5897A}" type="presParOf" srcId="{879F3C0B-17F1-4364-8A9F-69B943C0BA60}" destId="{402F2826-60AA-4DA2-AB4A-582B272B69B6}" srcOrd="8" destOrd="0" presId="urn:microsoft.com/office/officeart/2005/8/layout/hList1"/>
    <dgm:cxn modelId="{C637AF81-F379-43F8-99D5-B27D48644B49}" type="presParOf" srcId="{402F2826-60AA-4DA2-AB4A-582B272B69B6}" destId="{411457B1-0CBF-48B1-A41C-4A390B9FC754}" srcOrd="0" destOrd="0" presId="urn:microsoft.com/office/officeart/2005/8/layout/hList1"/>
    <dgm:cxn modelId="{AECB9F22-A362-44C3-AB54-1C0116E03C39}" type="presParOf" srcId="{402F2826-60AA-4DA2-AB4A-582B272B69B6}" destId="{2C852F65-6028-40B1-AB25-0E707E1AF7E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F09553-DC60-430A-AA26-B730859B1DE3}" type="doc">
      <dgm:prSet loTypeId="urn:microsoft.com/office/officeart/2005/8/layout/hierarchy4" loCatId="list" qsTypeId="urn:microsoft.com/office/officeart/2005/8/quickstyle/simple1" qsCatId="simple" csTypeId="urn:microsoft.com/office/officeart/2005/8/colors/accent1_4" csCatId="accent1" phldr="1"/>
      <dgm:spPr/>
      <dgm:t>
        <a:bodyPr/>
        <a:lstStyle/>
        <a:p>
          <a:endParaRPr lang="en-US"/>
        </a:p>
      </dgm:t>
    </dgm:pt>
    <dgm:pt modelId="{99191890-86CE-4F0E-83B1-CBE253321CD9}">
      <dgm:prSet/>
      <dgm:spPr/>
      <dgm:t>
        <a:bodyPr/>
        <a:lstStyle/>
        <a:p>
          <a:r>
            <a:rPr lang="en-GB" noProof="0" dirty="0"/>
            <a:t>Security Monitoring</a:t>
          </a:r>
        </a:p>
      </dgm:t>
    </dgm:pt>
    <dgm:pt modelId="{D69D451A-EB81-43D1-B8D2-31AF7BB13E91}" type="parTrans" cxnId="{2A25ACAF-0F97-4020-8D07-F4B0D03DFCA3}">
      <dgm:prSet/>
      <dgm:spPr/>
      <dgm:t>
        <a:bodyPr/>
        <a:lstStyle/>
        <a:p>
          <a:endParaRPr lang="en-US"/>
        </a:p>
      </dgm:t>
    </dgm:pt>
    <dgm:pt modelId="{5E1E167B-C436-40B7-BBD4-43B5E948F6BB}" type="sibTrans" cxnId="{2A25ACAF-0F97-4020-8D07-F4B0D03DFCA3}">
      <dgm:prSet/>
      <dgm:spPr/>
      <dgm:t>
        <a:bodyPr/>
        <a:lstStyle/>
        <a:p>
          <a:endParaRPr lang="en-US"/>
        </a:p>
      </dgm:t>
    </dgm:pt>
    <dgm:pt modelId="{2000725D-E246-4667-A6D1-394384234CC5}">
      <dgm:prSet/>
      <dgm:spPr/>
      <dgm:t>
        <a:bodyPr/>
        <a:lstStyle/>
        <a:p>
          <a:r>
            <a:rPr lang="en-GB" noProof="0" dirty="0"/>
            <a:t>Security Incident Management</a:t>
          </a:r>
        </a:p>
      </dgm:t>
    </dgm:pt>
    <dgm:pt modelId="{C9584DC2-8F75-4EB5-8B5A-2DD797924463}" type="parTrans" cxnId="{B6BD7CFC-7AB0-4490-8B7A-87B132064A7B}">
      <dgm:prSet/>
      <dgm:spPr/>
      <dgm:t>
        <a:bodyPr/>
        <a:lstStyle/>
        <a:p>
          <a:endParaRPr lang="en-US"/>
        </a:p>
      </dgm:t>
    </dgm:pt>
    <dgm:pt modelId="{3218C0D3-A249-4CFE-839A-0F8C11D7052E}" type="sibTrans" cxnId="{B6BD7CFC-7AB0-4490-8B7A-87B132064A7B}">
      <dgm:prSet/>
      <dgm:spPr/>
      <dgm:t>
        <a:bodyPr/>
        <a:lstStyle/>
        <a:p>
          <a:endParaRPr lang="en-US"/>
        </a:p>
      </dgm:t>
    </dgm:pt>
    <dgm:pt modelId="{A1C04974-F51F-44CC-B9DB-5D18B08A066B}">
      <dgm:prSet/>
      <dgm:spPr/>
      <dgm:t>
        <a:bodyPr/>
        <a:lstStyle/>
        <a:p>
          <a:r>
            <a:rPr lang="en-GB" noProof="0" dirty="0"/>
            <a:t>Security Analysis &amp; Forensics</a:t>
          </a:r>
        </a:p>
      </dgm:t>
    </dgm:pt>
    <dgm:pt modelId="{BC6DCE58-F35F-4831-8928-DDAEF4B9FBBF}" type="parTrans" cxnId="{D5BA1AC4-0772-4AD7-B241-55094C357D91}">
      <dgm:prSet/>
      <dgm:spPr/>
      <dgm:t>
        <a:bodyPr/>
        <a:lstStyle/>
        <a:p>
          <a:endParaRPr lang="en-US"/>
        </a:p>
      </dgm:t>
    </dgm:pt>
    <dgm:pt modelId="{055B7B25-5404-45ED-9574-5F6EFBD443D0}" type="sibTrans" cxnId="{D5BA1AC4-0772-4AD7-B241-55094C357D91}">
      <dgm:prSet/>
      <dgm:spPr/>
      <dgm:t>
        <a:bodyPr/>
        <a:lstStyle/>
        <a:p>
          <a:endParaRPr lang="en-US"/>
        </a:p>
      </dgm:t>
    </dgm:pt>
    <dgm:pt modelId="{A3E1AF90-42D8-4A7D-8BB9-94A404B94BBC}">
      <dgm:prSet/>
      <dgm:spPr/>
      <dgm:t>
        <a:bodyPr/>
        <a:lstStyle/>
        <a:p>
          <a:r>
            <a:rPr lang="en-GB" noProof="0" dirty="0"/>
            <a:t>Threat Intelligence</a:t>
          </a:r>
        </a:p>
      </dgm:t>
    </dgm:pt>
    <dgm:pt modelId="{1E4FB9DA-C2EA-4DD7-BB56-ADFE9BF288E0}" type="parTrans" cxnId="{38C98368-A15E-46FE-B4C5-5F56083CDF3E}">
      <dgm:prSet/>
      <dgm:spPr/>
      <dgm:t>
        <a:bodyPr/>
        <a:lstStyle/>
        <a:p>
          <a:endParaRPr lang="en-US"/>
        </a:p>
      </dgm:t>
    </dgm:pt>
    <dgm:pt modelId="{5836F493-2749-4271-897E-BF5419F33284}" type="sibTrans" cxnId="{38C98368-A15E-46FE-B4C5-5F56083CDF3E}">
      <dgm:prSet/>
      <dgm:spPr/>
      <dgm:t>
        <a:bodyPr/>
        <a:lstStyle/>
        <a:p>
          <a:endParaRPr lang="en-US"/>
        </a:p>
      </dgm:t>
    </dgm:pt>
    <dgm:pt modelId="{BB552959-059E-4DB3-98BF-761DE0B060FA}">
      <dgm:prSet/>
      <dgm:spPr/>
      <dgm:t>
        <a:bodyPr/>
        <a:lstStyle/>
        <a:p>
          <a:r>
            <a:rPr lang="en-GB" noProof="0" dirty="0"/>
            <a:t>Threat hunting</a:t>
          </a:r>
        </a:p>
      </dgm:t>
    </dgm:pt>
    <dgm:pt modelId="{CA8119C8-76FA-4AE1-BE89-2356748E1842}" type="parTrans" cxnId="{1D5BA479-B9DB-4A2C-B69D-60CA4360E3D2}">
      <dgm:prSet/>
      <dgm:spPr/>
      <dgm:t>
        <a:bodyPr/>
        <a:lstStyle/>
        <a:p>
          <a:endParaRPr lang="en-US"/>
        </a:p>
      </dgm:t>
    </dgm:pt>
    <dgm:pt modelId="{3AE67AFC-0B76-4713-B9CB-FE98393794AC}" type="sibTrans" cxnId="{1D5BA479-B9DB-4A2C-B69D-60CA4360E3D2}">
      <dgm:prSet/>
      <dgm:spPr/>
      <dgm:t>
        <a:bodyPr/>
        <a:lstStyle/>
        <a:p>
          <a:endParaRPr lang="en-US"/>
        </a:p>
      </dgm:t>
    </dgm:pt>
    <dgm:pt modelId="{9EE8166B-3B5D-4102-90B8-43D0928D0450}">
      <dgm:prSet/>
      <dgm:spPr/>
      <dgm:t>
        <a:bodyPr/>
        <a:lstStyle/>
        <a:p>
          <a:r>
            <a:rPr lang="en-GB" noProof="0" dirty="0"/>
            <a:t>Vulnerability Management</a:t>
          </a:r>
        </a:p>
      </dgm:t>
    </dgm:pt>
    <dgm:pt modelId="{733D56C2-329E-4299-8577-7807D1FB0A08}" type="parTrans" cxnId="{2F0906ED-7482-4FE8-AD64-2D5A89B329EC}">
      <dgm:prSet/>
      <dgm:spPr/>
      <dgm:t>
        <a:bodyPr/>
        <a:lstStyle/>
        <a:p>
          <a:endParaRPr lang="en-US"/>
        </a:p>
      </dgm:t>
    </dgm:pt>
    <dgm:pt modelId="{0A5D446F-DEF4-4D4D-A4BB-770F751E9D40}" type="sibTrans" cxnId="{2F0906ED-7482-4FE8-AD64-2D5A89B329EC}">
      <dgm:prSet/>
      <dgm:spPr/>
      <dgm:t>
        <a:bodyPr/>
        <a:lstStyle/>
        <a:p>
          <a:endParaRPr lang="en-US"/>
        </a:p>
      </dgm:t>
    </dgm:pt>
    <dgm:pt modelId="{2FF91A7B-E68A-4B45-9257-99251230BE1D}">
      <dgm:prSet/>
      <dgm:spPr/>
      <dgm:t>
        <a:bodyPr/>
        <a:lstStyle/>
        <a:p>
          <a:r>
            <a:rPr lang="en-GB" noProof="0" dirty="0"/>
            <a:t>Log Management</a:t>
          </a:r>
        </a:p>
      </dgm:t>
    </dgm:pt>
    <dgm:pt modelId="{F2797B6F-2835-4F23-ADC4-AA601FF719A3}" type="parTrans" cxnId="{B697E222-170E-4059-9624-BD0D17CC19F7}">
      <dgm:prSet/>
      <dgm:spPr/>
      <dgm:t>
        <a:bodyPr/>
        <a:lstStyle/>
        <a:p>
          <a:endParaRPr lang="en-US"/>
        </a:p>
      </dgm:t>
    </dgm:pt>
    <dgm:pt modelId="{B3EB1216-295B-4289-BD1E-45412AF85116}" type="sibTrans" cxnId="{B697E222-170E-4059-9624-BD0D17CC19F7}">
      <dgm:prSet/>
      <dgm:spPr/>
      <dgm:t>
        <a:bodyPr/>
        <a:lstStyle/>
        <a:p>
          <a:endParaRPr lang="en-US"/>
        </a:p>
      </dgm:t>
    </dgm:pt>
    <dgm:pt modelId="{94554542-A458-47D1-8D99-F3EBD1A70527}" type="pres">
      <dgm:prSet presAssocID="{95F09553-DC60-430A-AA26-B730859B1DE3}" presName="Name0" presStyleCnt="0">
        <dgm:presLayoutVars>
          <dgm:chPref val="1"/>
          <dgm:dir/>
          <dgm:animOne val="branch"/>
          <dgm:animLvl val="lvl"/>
          <dgm:resizeHandles/>
        </dgm:presLayoutVars>
      </dgm:prSet>
      <dgm:spPr/>
    </dgm:pt>
    <dgm:pt modelId="{F606A3F8-69FB-448A-89E1-6BC9B2FBDA92}" type="pres">
      <dgm:prSet presAssocID="{99191890-86CE-4F0E-83B1-CBE253321CD9}" presName="vertOne" presStyleCnt="0"/>
      <dgm:spPr/>
    </dgm:pt>
    <dgm:pt modelId="{B26A7419-D9DF-490E-9185-73436251EB23}" type="pres">
      <dgm:prSet presAssocID="{99191890-86CE-4F0E-83B1-CBE253321CD9}" presName="txOne" presStyleLbl="node0" presStyleIdx="0" presStyleCnt="7">
        <dgm:presLayoutVars>
          <dgm:chPref val="3"/>
        </dgm:presLayoutVars>
      </dgm:prSet>
      <dgm:spPr/>
    </dgm:pt>
    <dgm:pt modelId="{CCA90497-2289-4004-B881-9F2F84A27B4C}" type="pres">
      <dgm:prSet presAssocID="{99191890-86CE-4F0E-83B1-CBE253321CD9}" presName="horzOne" presStyleCnt="0"/>
      <dgm:spPr/>
    </dgm:pt>
    <dgm:pt modelId="{36562824-1DCA-4D61-98D9-789098004C73}" type="pres">
      <dgm:prSet presAssocID="{5E1E167B-C436-40B7-BBD4-43B5E948F6BB}" presName="sibSpaceOne" presStyleCnt="0"/>
      <dgm:spPr/>
    </dgm:pt>
    <dgm:pt modelId="{47D1899A-AC7E-4DA8-A188-E9BAED4EEF70}" type="pres">
      <dgm:prSet presAssocID="{2000725D-E246-4667-A6D1-394384234CC5}" presName="vertOne" presStyleCnt="0"/>
      <dgm:spPr/>
    </dgm:pt>
    <dgm:pt modelId="{C4F04716-7AC9-4678-9355-5F44FC38744B}" type="pres">
      <dgm:prSet presAssocID="{2000725D-E246-4667-A6D1-394384234CC5}" presName="txOne" presStyleLbl="node0" presStyleIdx="1" presStyleCnt="7">
        <dgm:presLayoutVars>
          <dgm:chPref val="3"/>
        </dgm:presLayoutVars>
      </dgm:prSet>
      <dgm:spPr/>
    </dgm:pt>
    <dgm:pt modelId="{E455B7CC-849B-4872-9E3D-586FC21BA46A}" type="pres">
      <dgm:prSet presAssocID="{2000725D-E246-4667-A6D1-394384234CC5}" presName="horzOne" presStyleCnt="0"/>
      <dgm:spPr/>
    </dgm:pt>
    <dgm:pt modelId="{33B586A6-EBA8-4851-AEEB-D7180AACA421}" type="pres">
      <dgm:prSet presAssocID="{3218C0D3-A249-4CFE-839A-0F8C11D7052E}" presName="sibSpaceOne" presStyleCnt="0"/>
      <dgm:spPr/>
    </dgm:pt>
    <dgm:pt modelId="{6C97C339-6265-456C-9DA7-AA335096440F}" type="pres">
      <dgm:prSet presAssocID="{A1C04974-F51F-44CC-B9DB-5D18B08A066B}" presName="vertOne" presStyleCnt="0"/>
      <dgm:spPr/>
    </dgm:pt>
    <dgm:pt modelId="{42986BAA-A7A1-47E9-B3C0-C84F9038088D}" type="pres">
      <dgm:prSet presAssocID="{A1C04974-F51F-44CC-B9DB-5D18B08A066B}" presName="txOne" presStyleLbl="node0" presStyleIdx="2" presStyleCnt="7">
        <dgm:presLayoutVars>
          <dgm:chPref val="3"/>
        </dgm:presLayoutVars>
      </dgm:prSet>
      <dgm:spPr/>
    </dgm:pt>
    <dgm:pt modelId="{3575C7A6-4D33-42E7-BEEA-E150405EDAC6}" type="pres">
      <dgm:prSet presAssocID="{A1C04974-F51F-44CC-B9DB-5D18B08A066B}" presName="horzOne" presStyleCnt="0"/>
      <dgm:spPr/>
    </dgm:pt>
    <dgm:pt modelId="{01228609-E48A-4029-8F08-A99D5992CDC4}" type="pres">
      <dgm:prSet presAssocID="{055B7B25-5404-45ED-9574-5F6EFBD443D0}" presName="sibSpaceOne" presStyleCnt="0"/>
      <dgm:spPr/>
    </dgm:pt>
    <dgm:pt modelId="{91E5B1C7-4D84-43A3-94C3-2C04D4CDAA64}" type="pres">
      <dgm:prSet presAssocID="{A3E1AF90-42D8-4A7D-8BB9-94A404B94BBC}" presName="vertOne" presStyleCnt="0"/>
      <dgm:spPr/>
    </dgm:pt>
    <dgm:pt modelId="{E997D9E2-7B4A-45A4-8C29-52D49B93E732}" type="pres">
      <dgm:prSet presAssocID="{A3E1AF90-42D8-4A7D-8BB9-94A404B94BBC}" presName="txOne" presStyleLbl="node0" presStyleIdx="3" presStyleCnt="7">
        <dgm:presLayoutVars>
          <dgm:chPref val="3"/>
        </dgm:presLayoutVars>
      </dgm:prSet>
      <dgm:spPr/>
    </dgm:pt>
    <dgm:pt modelId="{E618CA50-E519-4FD0-846D-8D919D1D08D9}" type="pres">
      <dgm:prSet presAssocID="{A3E1AF90-42D8-4A7D-8BB9-94A404B94BBC}" presName="horzOne" presStyleCnt="0"/>
      <dgm:spPr/>
    </dgm:pt>
    <dgm:pt modelId="{2F4D7DB4-0F0D-4DB0-A81E-4EFF1219701D}" type="pres">
      <dgm:prSet presAssocID="{5836F493-2749-4271-897E-BF5419F33284}" presName="sibSpaceOne" presStyleCnt="0"/>
      <dgm:spPr/>
    </dgm:pt>
    <dgm:pt modelId="{6D8DC049-C7D5-433F-9C49-C617D20CF779}" type="pres">
      <dgm:prSet presAssocID="{BB552959-059E-4DB3-98BF-761DE0B060FA}" presName="vertOne" presStyleCnt="0"/>
      <dgm:spPr/>
    </dgm:pt>
    <dgm:pt modelId="{6AE088E3-7ED6-4BAB-8806-B268FB65CF1C}" type="pres">
      <dgm:prSet presAssocID="{BB552959-059E-4DB3-98BF-761DE0B060FA}" presName="txOne" presStyleLbl="node0" presStyleIdx="4" presStyleCnt="7">
        <dgm:presLayoutVars>
          <dgm:chPref val="3"/>
        </dgm:presLayoutVars>
      </dgm:prSet>
      <dgm:spPr/>
    </dgm:pt>
    <dgm:pt modelId="{490AFE90-3C57-4BDE-B4C2-8EB8D5B4D833}" type="pres">
      <dgm:prSet presAssocID="{BB552959-059E-4DB3-98BF-761DE0B060FA}" presName="horzOne" presStyleCnt="0"/>
      <dgm:spPr/>
    </dgm:pt>
    <dgm:pt modelId="{5B3C0037-2D66-45FC-971C-5A188765ADC4}" type="pres">
      <dgm:prSet presAssocID="{3AE67AFC-0B76-4713-B9CB-FE98393794AC}" presName="sibSpaceOne" presStyleCnt="0"/>
      <dgm:spPr/>
    </dgm:pt>
    <dgm:pt modelId="{DC2059E9-FB47-4F6E-89AF-EC488030915C}" type="pres">
      <dgm:prSet presAssocID="{9EE8166B-3B5D-4102-90B8-43D0928D0450}" presName="vertOne" presStyleCnt="0"/>
      <dgm:spPr/>
    </dgm:pt>
    <dgm:pt modelId="{4615991E-737E-444D-ADCE-B1309CAF9E29}" type="pres">
      <dgm:prSet presAssocID="{9EE8166B-3B5D-4102-90B8-43D0928D0450}" presName="txOne" presStyleLbl="node0" presStyleIdx="5" presStyleCnt="7">
        <dgm:presLayoutVars>
          <dgm:chPref val="3"/>
        </dgm:presLayoutVars>
      </dgm:prSet>
      <dgm:spPr/>
    </dgm:pt>
    <dgm:pt modelId="{C96F0E13-ECB7-45F1-9042-386118733FCF}" type="pres">
      <dgm:prSet presAssocID="{9EE8166B-3B5D-4102-90B8-43D0928D0450}" presName="horzOne" presStyleCnt="0"/>
      <dgm:spPr/>
    </dgm:pt>
    <dgm:pt modelId="{4D441297-7778-42DD-98FC-DC744C4E445A}" type="pres">
      <dgm:prSet presAssocID="{0A5D446F-DEF4-4D4D-A4BB-770F751E9D40}" presName="sibSpaceOne" presStyleCnt="0"/>
      <dgm:spPr/>
    </dgm:pt>
    <dgm:pt modelId="{085C618A-C69F-4EFB-BECD-BB752E599237}" type="pres">
      <dgm:prSet presAssocID="{2FF91A7B-E68A-4B45-9257-99251230BE1D}" presName="vertOne" presStyleCnt="0"/>
      <dgm:spPr/>
    </dgm:pt>
    <dgm:pt modelId="{B5D40C36-7A5D-489B-9C6A-B162F11D3C65}" type="pres">
      <dgm:prSet presAssocID="{2FF91A7B-E68A-4B45-9257-99251230BE1D}" presName="txOne" presStyleLbl="node0" presStyleIdx="6" presStyleCnt="7">
        <dgm:presLayoutVars>
          <dgm:chPref val="3"/>
        </dgm:presLayoutVars>
      </dgm:prSet>
      <dgm:spPr/>
    </dgm:pt>
    <dgm:pt modelId="{88547177-F1A5-4F2D-88C9-09B28F2F1174}" type="pres">
      <dgm:prSet presAssocID="{2FF91A7B-E68A-4B45-9257-99251230BE1D}" presName="horzOne" presStyleCnt="0"/>
      <dgm:spPr/>
    </dgm:pt>
  </dgm:ptLst>
  <dgm:cxnLst>
    <dgm:cxn modelId="{1B1C8105-68B7-4F19-A906-2870438B6EE8}" type="presOf" srcId="{2000725D-E246-4667-A6D1-394384234CC5}" destId="{C4F04716-7AC9-4678-9355-5F44FC38744B}" srcOrd="0" destOrd="0" presId="urn:microsoft.com/office/officeart/2005/8/layout/hierarchy4"/>
    <dgm:cxn modelId="{B697E222-170E-4059-9624-BD0D17CC19F7}" srcId="{95F09553-DC60-430A-AA26-B730859B1DE3}" destId="{2FF91A7B-E68A-4B45-9257-99251230BE1D}" srcOrd="6" destOrd="0" parTransId="{F2797B6F-2835-4F23-ADC4-AA601FF719A3}" sibTransId="{B3EB1216-295B-4289-BD1E-45412AF85116}"/>
    <dgm:cxn modelId="{F94ACF59-FE58-4E73-AD9F-9AC070D20D8D}" type="presOf" srcId="{9EE8166B-3B5D-4102-90B8-43D0928D0450}" destId="{4615991E-737E-444D-ADCE-B1309CAF9E29}" srcOrd="0" destOrd="0" presId="urn:microsoft.com/office/officeart/2005/8/layout/hierarchy4"/>
    <dgm:cxn modelId="{38C98368-A15E-46FE-B4C5-5F56083CDF3E}" srcId="{95F09553-DC60-430A-AA26-B730859B1DE3}" destId="{A3E1AF90-42D8-4A7D-8BB9-94A404B94BBC}" srcOrd="3" destOrd="0" parTransId="{1E4FB9DA-C2EA-4DD7-BB56-ADFE9BF288E0}" sibTransId="{5836F493-2749-4271-897E-BF5419F33284}"/>
    <dgm:cxn modelId="{32F2CF77-0B1E-4E26-A825-FB81F2CC8304}" type="presOf" srcId="{BB552959-059E-4DB3-98BF-761DE0B060FA}" destId="{6AE088E3-7ED6-4BAB-8806-B268FB65CF1C}" srcOrd="0" destOrd="0" presId="urn:microsoft.com/office/officeart/2005/8/layout/hierarchy4"/>
    <dgm:cxn modelId="{1D5BA479-B9DB-4A2C-B69D-60CA4360E3D2}" srcId="{95F09553-DC60-430A-AA26-B730859B1DE3}" destId="{BB552959-059E-4DB3-98BF-761DE0B060FA}" srcOrd="4" destOrd="0" parTransId="{CA8119C8-76FA-4AE1-BE89-2356748E1842}" sibTransId="{3AE67AFC-0B76-4713-B9CB-FE98393794AC}"/>
    <dgm:cxn modelId="{D72A848F-F26D-4F2B-A47B-225CC3DC46B2}" type="presOf" srcId="{A1C04974-F51F-44CC-B9DB-5D18B08A066B}" destId="{42986BAA-A7A1-47E9-B3C0-C84F9038088D}" srcOrd="0" destOrd="0" presId="urn:microsoft.com/office/officeart/2005/8/layout/hierarchy4"/>
    <dgm:cxn modelId="{041068A1-D2C6-4A86-9812-A9B5B6920284}" type="presOf" srcId="{99191890-86CE-4F0E-83B1-CBE253321CD9}" destId="{B26A7419-D9DF-490E-9185-73436251EB23}" srcOrd="0" destOrd="0" presId="urn:microsoft.com/office/officeart/2005/8/layout/hierarchy4"/>
    <dgm:cxn modelId="{2A25ACAF-0F97-4020-8D07-F4B0D03DFCA3}" srcId="{95F09553-DC60-430A-AA26-B730859B1DE3}" destId="{99191890-86CE-4F0E-83B1-CBE253321CD9}" srcOrd="0" destOrd="0" parTransId="{D69D451A-EB81-43D1-B8D2-31AF7BB13E91}" sibTransId="{5E1E167B-C436-40B7-BBD4-43B5E948F6BB}"/>
    <dgm:cxn modelId="{C03AACBF-98DE-48A0-847E-69CA37E95EE9}" type="presOf" srcId="{95F09553-DC60-430A-AA26-B730859B1DE3}" destId="{94554542-A458-47D1-8D99-F3EBD1A70527}" srcOrd="0" destOrd="0" presId="urn:microsoft.com/office/officeart/2005/8/layout/hierarchy4"/>
    <dgm:cxn modelId="{D5BA1AC4-0772-4AD7-B241-55094C357D91}" srcId="{95F09553-DC60-430A-AA26-B730859B1DE3}" destId="{A1C04974-F51F-44CC-B9DB-5D18B08A066B}" srcOrd="2" destOrd="0" parTransId="{BC6DCE58-F35F-4831-8928-DDAEF4B9FBBF}" sibTransId="{055B7B25-5404-45ED-9574-5F6EFBD443D0}"/>
    <dgm:cxn modelId="{83F147C7-7D87-45E3-8451-09ABB7399D4F}" type="presOf" srcId="{A3E1AF90-42D8-4A7D-8BB9-94A404B94BBC}" destId="{E997D9E2-7B4A-45A4-8C29-52D49B93E732}" srcOrd="0" destOrd="0" presId="urn:microsoft.com/office/officeart/2005/8/layout/hierarchy4"/>
    <dgm:cxn modelId="{F7CC89E1-7C73-4CD3-A36D-35124CFA6A86}" type="presOf" srcId="{2FF91A7B-E68A-4B45-9257-99251230BE1D}" destId="{B5D40C36-7A5D-489B-9C6A-B162F11D3C65}" srcOrd="0" destOrd="0" presId="urn:microsoft.com/office/officeart/2005/8/layout/hierarchy4"/>
    <dgm:cxn modelId="{2F0906ED-7482-4FE8-AD64-2D5A89B329EC}" srcId="{95F09553-DC60-430A-AA26-B730859B1DE3}" destId="{9EE8166B-3B5D-4102-90B8-43D0928D0450}" srcOrd="5" destOrd="0" parTransId="{733D56C2-329E-4299-8577-7807D1FB0A08}" sibTransId="{0A5D446F-DEF4-4D4D-A4BB-770F751E9D40}"/>
    <dgm:cxn modelId="{B6BD7CFC-7AB0-4490-8B7A-87B132064A7B}" srcId="{95F09553-DC60-430A-AA26-B730859B1DE3}" destId="{2000725D-E246-4667-A6D1-394384234CC5}" srcOrd="1" destOrd="0" parTransId="{C9584DC2-8F75-4EB5-8B5A-2DD797924463}" sibTransId="{3218C0D3-A249-4CFE-839A-0F8C11D7052E}"/>
    <dgm:cxn modelId="{4D356AC2-5294-498D-9987-191CEFFD35C1}" type="presParOf" srcId="{94554542-A458-47D1-8D99-F3EBD1A70527}" destId="{F606A3F8-69FB-448A-89E1-6BC9B2FBDA92}" srcOrd="0" destOrd="0" presId="urn:microsoft.com/office/officeart/2005/8/layout/hierarchy4"/>
    <dgm:cxn modelId="{45C57196-CA08-41F9-B9E3-62B584289DF3}" type="presParOf" srcId="{F606A3F8-69FB-448A-89E1-6BC9B2FBDA92}" destId="{B26A7419-D9DF-490E-9185-73436251EB23}" srcOrd="0" destOrd="0" presId="urn:microsoft.com/office/officeart/2005/8/layout/hierarchy4"/>
    <dgm:cxn modelId="{8E46C030-BA88-4677-8F36-C5E7CDBEDCC5}" type="presParOf" srcId="{F606A3F8-69FB-448A-89E1-6BC9B2FBDA92}" destId="{CCA90497-2289-4004-B881-9F2F84A27B4C}" srcOrd="1" destOrd="0" presId="urn:microsoft.com/office/officeart/2005/8/layout/hierarchy4"/>
    <dgm:cxn modelId="{8513323B-C5A8-4D42-9847-F703837790E2}" type="presParOf" srcId="{94554542-A458-47D1-8D99-F3EBD1A70527}" destId="{36562824-1DCA-4D61-98D9-789098004C73}" srcOrd="1" destOrd="0" presId="urn:microsoft.com/office/officeart/2005/8/layout/hierarchy4"/>
    <dgm:cxn modelId="{658D853F-9F18-4687-A540-9B5A13CFBA4E}" type="presParOf" srcId="{94554542-A458-47D1-8D99-F3EBD1A70527}" destId="{47D1899A-AC7E-4DA8-A188-E9BAED4EEF70}" srcOrd="2" destOrd="0" presId="urn:microsoft.com/office/officeart/2005/8/layout/hierarchy4"/>
    <dgm:cxn modelId="{A6FF398D-4E91-4F20-BA59-EEB5C4C80F0B}" type="presParOf" srcId="{47D1899A-AC7E-4DA8-A188-E9BAED4EEF70}" destId="{C4F04716-7AC9-4678-9355-5F44FC38744B}" srcOrd="0" destOrd="0" presId="urn:microsoft.com/office/officeart/2005/8/layout/hierarchy4"/>
    <dgm:cxn modelId="{5B9DF4EB-A8CF-4D49-AC6E-1B5E6E65B07E}" type="presParOf" srcId="{47D1899A-AC7E-4DA8-A188-E9BAED4EEF70}" destId="{E455B7CC-849B-4872-9E3D-586FC21BA46A}" srcOrd="1" destOrd="0" presId="urn:microsoft.com/office/officeart/2005/8/layout/hierarchy4"/>
    <dgm:cxn modelId="{81B658DE-65D7-4550-B6B4-0A7D18AEDFA3}" type="presParOf" srcId="{94554542-A458-47D1-8D99-F3EBD1A70527}" destId="{33B586A6-EBA8-4851-AEEB-D7180AACA421}" srcOrd="3" destOrd="0" presId="urn:microsoft.com/office/officeart/2005/8/layout/hierarchy4"/>
    <dgm:cxn modelId="{5CCF8055-69FA-4E1B-9860-0A9839B0C732}" type="presParOf" srcId="{94554542-A458-47D1-8D99-F3EBD1A70527}" destId="{6C97C339-6265-456C-9DA7-AA335096440F}" srcOrd="4" destOrd="0" presId="urn:microsoft.com/office/officeart/2005/8/layout/hierarchy4"/>
    <dgm:cxn modelId="{53E0FF34-2D67-43EF-A0B1-FC4C9AA2658D}" type="presParOf" srcId="{6C97C339-6265-456C-9DA7-AA335096440F}" destId="{42986BAA-A7A1-47E9-B3C0-C84F9038088D}" srcOrd="0" destOrd="0" presId="urn:microsoft.com/office/officeart/2005/8/layout/hierarchy4"/>
    <dgm:cxn modelId="{EAEC7650-9D13-4598-9D87-AC6790119C8D}" type="presParOf" srcId="{6C97C339-6265-456C-9DA7-AA335096440F}" destId="{3575C7A6-4D33-42E7-BEEA-E150405EDAC6}" srcOrd="1" destOrd="0" presId="urn:microsoft.com/office/officeart/2005/8/layout/hierarchy4"/>
    <dgm:cxn modelId="{F9C55BEA-16D2-49F4-A656-85FCAF967F45}" type="presParOf" srcId="{94554542-A458-47D1-8D99-F3EBD1A70527}" destId="{01228609-E48A-4029-8F08-A99D5992CDC4}" srcOrd="5" destOrd="0" presId="urn:microsoft.com/office/officeart/2005/8/layout/hierarchy4"/>
    <dgm:cxn modelId="{82CFE4FD-D501-495B-B1EB-8BADD2CF2B9F}" type="presParOf" srcId="{94554542-A458-47D1-8D99-F3EBD1A70527}" destId="{91E5B1C7-4D84-43A3-94C3-2C04D4CDAA64}" srcOrd="6" destOrd="0" presId="urn:microsoft.com/office/officeart/2005/8/layout/hierarchy4"/>
    <dgm:cxn modelId="{2CEE895B-39A9-4DEE-8FFA-EF1C8AEFA4B3}" type="presParOf" srcId="{91E5B1C7-4D84-43A3-94C3-2C04D4CDAA64}" destId="{E997D9E2-7B4A-45A4-8C29-52D49B93E732}" srcOrd="0" destOrd="0" presId="urn:microsoft.com/office/officeart/2005/8/layout/hierarchy4"/>
    <dgm:cxn modelId="{16CC8B91-4672-490E-84A5-AE2E3F305FCA}" type="presParOf" srcId="{91E5B1C7-4D84-43A3-94C3-2C04D4CDAA64}" destId="{E618CA50-E519-4FD0-846D-8D919D1D08D9}" srcOrd="1" destOrd="0" presId="urn:microsoft.com/office/officeart/2005/8/layout/hierarchy4"/>
    <dgm:cxn modelId="{95257679-BA7B-423E-92B4-CF40239F5B81}" type="presParOf" srcId="{94554542-A458-47D1-8D99-F3EBD1A70527}" destId="{2F4D7DB4-0F0D-4DB0-A81E-4EFF1219701D}" srcOrd="7" destOrd="0" presId="urn:microsoft.com/office/officeart/2005/8/layout/hierarchy4"/>
    <dgm:cxn modelId="{8C875E6A-1E70-4940-BAE1-46E3C3195FFD}" type="presParOf" srcId="{94554542-A458-47D1-8D99-F3EBD1A70527}" destId="{6D8DC049-C7D5-433F-9C49-C617D20CF779}" srcOrd="8" destOrd="0" presId="urn:microsoft.com/office/officeart/2005/8/layout/hierarchy4"/>
    <dgm:cxn modelId="{C951E03C-14F8-4FC3-A9D5-18D1EE535184}" type="presParOf" srcId="{6D8DC049-C7D5-433F-9C49-C617D20CF779}" destId="{6AE088E3-7ED6-4BAB-8806-B268FB65CF1C}" srcOrd="0" destOrd="0" presId="urn:microsoft.com/office/officeart/2005/8/layout/hierarchy4"/>
    <dgm:cxn modelId="{22EC2D39-FDE3-47EB-817D-90A5B6DE2C6C}" type="presParOf" srcId="{6D8DC049-C7D5-433F-9C49-C617D20CF779}" destId="{490AFE90-3C57-4BDE-B4C2-8EB8D5B4D833}" srcOrd="1" destOrd="0" presId="urn:microsoft.com/office/officeart/2005/8/layout/hierarchy4"/>
    <dgm:cxn modelId="{D8E7A836-5A32-4FC9-841D-C3C1F3E54140}" type="presParOf" srcId="{94554542-A458-47D1-8D99-F3EBD1A70527}" destId="{5B3C0037-2D66-45FC-971C-5A188765ADC4}" srcOrd="9" destOrd="0" presId="urn:microsoft.com/office/officeart/2005/8/layout/hierarchy4"/>
    <dgm:cxn modelId="{116204C4-C2CA-49A9-B6B7-C06D1E1CB9F2}" type="presParOf" srcId="{94554542-A458-47D1-8D99-F3EBD1A70527}" destId="{DC2059E9-FB47-4F6E-89AF-EC488030915C}" srcOrd="10" destOrd="0" presId="urn:microsoft.com/office/officeart/2005/8/layout/hierarchy4"/>
    <dgm:cxn modelId="{F933D6EA-8657-4950-959F-4D471B2E03D2}" type="presParOf" srcId="{DC2059E9-FB47-4F6E-89AF-EC488030915C}" destId="{4615991E-737E-444D-ADCE-B1309CAF9E29}" srcOrd="0" destOrd="0" presId="urn:microsoft.com/office/officeart/2005/8/layout/hierarchy4"/>
    <dgm:cxn modelId="{7BF754CD-03C7-46C3-803D-217DA9353B76}" type="presParOf" srcId="{DC2059E9-FB47-4F6E-89AF-EC488030915C}" destId="{C96F0E13-ECB7-45F1-9042-386118733FCF}" srcOrd="1" destOrd="0" presId="urn:microsoft.com/office/officeart/2005/8/layout/hierarchy4"/>
    <dgm:cxn modelId="{A5E7D3E2-FA08-4632-B446-91AA47C5103C}" type="presParOf" srcId="{94554542-A458-47D1-8D99-F3EBD1A70527}" destId="{4D441297-7778-42DD-98FC-DC744C4E445A}" srcOrd="11" destOrd="0" presId="urn:microsoft.com/office/officeart/2005/8/layout/hierarchy4"/>
    <dgm:cxn modelId="{890D7770-A930-4E0E-8CC7-40A75DAD1FBE}" type="presParOf" srcId="{94554542-A458-47D1-8D99-F3EBD1A70527}" destId="{085C618A-C69F-4EFB-BECD-BB752E599237}" srcOrd="12" destOrd="0" presId="urn:microsoft.com/office/officeart/2005/8/layout/hierarchy4"/>
    <dgm:cxn modelId="{2124E473-235B-4396-9EF0-F33CEDDC1180}" type="presParOf" srcId="{085C618A-C69F-4EFB-BECD-BB752E599237}" destId="{B5D40C36-7A5D-489B-9C6A-B162F11D3C65}" srcOrd="0" destOrd="0" presId="urn:microsoft.com/office/officeart/2005/8/layout/hierarchy4"/>
    <dgm:cxn modelId="{17412333-F560-4D60-BEA1-B68015ED4C8B}" type="presParOf" srcId="{085C618A-C69F-4EFB-BECD-BB752E599237}" destId="{88547177-F1A5-4F2D-88C9-09B28F2F1174}"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F6A7A9-3883-4524-A4ED-594980E9401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FF73CD11-C457-4520-BBA6-F327CFAE941B}">
      <dgm:prSet/>
      <dgm:spPr/>
      <dgm:t>
        <a:bodyPr/>
        <a:lstStyle/>
        <a:p>
          <a:pPr rtl="0"/>
          <a:r>
            <a:rPr lang="en-US" dirty="0"/>
            <a:t>Prepare to handle</a:t>
          </a:r>
        </a:p>
      </dgm:t>
    </dgm:pt>
    <dgm:pt modelId="{82BE703E-92C0-4761-A12F-71474CBFE17E}" type="parTrans" cxnId="{6A0AA622-233E-4F0F-A0DB-E635F1EF43D2}">
      <dgm:prSet/>
      <dgm:spPr/>
      <dgm:t>
        <a:bodyPr/>
        <a:lstStyle/>
        <a:p>
          <a:endParaRPr lang="en-US"/>
        </a:p>
      </dgm:t>
    </dgm:pt>
    <dgm:pt modelId="{5D66181E-5E3F-49A9-AEED-F94560B5A62A}" type="sibTrans" cxnId="{6A0AA622-233E-4F0F-A0DB-E635F1EF43D2}">
      <dgm:prSet/>
      <dgm:spPr/>
      <dgm:t>
        <a:bodyPr/>
        <a:lstStyle/>
        <a:p>
          <a:endParaRPr lang="en-US" dirty="0"/>
        </a:p>
      </dgm:t>
    </dgm:pt>
    <dgm:pt modelId="{66FB4FE3-1749-4ABE-B936-365127251B15}">
      <dgm:prSet/>
      <dgm:spPr/>
      <dgm:t>
        <a:bodyPr/>
        <a:lstStyle/>
        <a:p>
          <a:pPr rtl="0"/>
          <a:r>
            <a:rPr lang="en-US" dirty="0"/>
            <a:t>Communication and Facilities</a:t>
          </a:r>
        </a:p>
      </dgm:t>
    </dgm:pt>
    <dgm:pt modelId="{8F5C81EF-91A3-415B-92FD-4B0D9871F819}" type="parTrans" cxnId="{DFCBFDCE-F3CE-4441-93F7-231B51155D72}">
      <dgm:prSet/>
      <dgm:spPr/>
      <dgm:t>
        <a:bodyPr/>
        <a:lstStyle/>
        <a:p>
          <a:endParaRPr lang="en-US"/>
        </a:p>
      </dgm:t>
    </dgm:pt>
    <dgm:pt modelId="{2D0B2E14-5BE3-49B2-A9F3-44A650810404}" type="sibTrans" cxnId="{DFCBFDCE-F3CE-4441-93F7-231B51155D72}">
      <dgm:prSet/>
      <dgm:spPr/>
      <dgm:t>
        <a:bodyPr/>
        <a:lstStyle/>
        <a:p>
          <a:endParaRPr lang="en-US"/>
        </a:p>
      </dgm:t>
    </dgm:pt>
    <dgm:pt modelId="{0D3A1C75-9F00-4F0E-90E6-1A1E69F46A64}">
      <dgm:prSet/>
      <dgm:spPr/>
      <dgm:t>
        <a:bodyPr/>
        <a:lstStyle/>
        <a:p>
          <a:pPr rtl="0"/>
          <a:r>
            <a:rPr lang="en-US" dirty="0"/>
            <a:t>Hardware/software for analysis</a:t>
          </a:r>
        </a:p>
      </dgm:t>
    </dgm:pt>
    <dgm:pt modelId="{5914D0C0-3BD2-4094-9BC6-5CF5BE9CC37E}" type="parTrans" cxnId="{E01AA616-FE67-4601-9E44-255F45CC4D12}">
      <dgm:prSet/>
      <dgm:spPr/>
      <dgm:t>
        <a:bodyPr/>
        <a:lstStyle/>
        <a:p>
          <a:endParaRPr lang="en-US"/>
        </a:p>
      </dgm:t>
    </dgm:pt>
    <dgm:pt modelId="{2C61284F-2A41-42DE-897B-1567A5C9CD5F}" type="sibTrans" cxnId="{E01AA616-FE67-4601-9E44-255F45CC4D12}">
      <dgm:prSet/>
      <dgm:spPr/>
      <dgm:t>
        <a:bodyPr/>
        <a:lstStyle/>
        <a:p>
          <a:endParaRPr lang="en-US"/>
        </a:p>
      </dgm:t>
    </dgm:pt>
    <dgm:pt modelId="{3074CF84-B020-4313-9FB2-AAF80A1B45BD}">
      <dgm:prSet/>
      <dgm:spPr/>
      <dgm:t>
        <a:bodyPr/>
        <a:lstStyle/>
        <a:p>
          <a:pPr rtl="0"/>
          <a:r>
            <a:rPr lang="en-US" dirty="0"/>
            <a:t>Analysis resources</a:t>
          </a:r>
        </a:p>
      </dgm:t>
    </dgm:pt>
    <dgm:pt modelId="{AE00D92F-162F-48F1-AE02-F1AE9ABC093E}" type="parTrans" cxnId="{F1735BB3-F294-461A-A47F-690748F6C48A}">
      <dgm:prSet/>
      <dgm:spPr/>
      <dgm:t>
        <a:bodyPr/>
        <a:lstStyle/>
        <a:p>
          <a:endParaRPr lang="en-US"/>
        </a:p>
      </dgm:t>
    </dgm:pt>
    <dgm:pt modelId="{A1CA5925-1100-4F59-AA94-B7F45F2F7A9F}" type="sibTrans" cxnId="{F1735BB3-F294-461A-A47F-690748F6C48A}">
      <dgm:prSet/>
      <dgm:spPr/>
      <dgm:t>
        <a:bodyPr/>
        <a:lstStyle/>
        <a:p>
          <a:endParaRPr lang="en-US"/>
        </a:p>
      </dgm:t>
    </dgm:pt>
    <dgm:pt modelId="{C3D01263-B413-4B05-9B08-6931AF968E84}">
      <dgm:prSet/>
      <dgm:spPr/>
      <dgm:t>
        <a:bodyPr/>
        <a:lstStyle/>
        <a:p>
          <a:pPr rtl="0"/>
          <a:r>
            <a:rPr lang="en-US" dirty="0"/>
            <a:t>Mitigation software</a:t>
          </a:r>
        </a:p>
      </dgm:t>
    </dgm:pt>
    <dgm:pt modelId="{986BC45F-734E-4454-9A95-7EFB6A6499EA}" type="parTrans" cxnId="{792579D3-BDE7-472D-B839-A2CABE8FCF5C}">
      <dgm:prSet/>
      <dgm:spPr/>
      <dgm:t>
        <a:bodyPr/>
        <a:lstStyle/>
        <a:p>
          <a:endParaRPr lang="en-US"/>
        </a:p>
      </dgm:t>
    </dgm:pt>
    <dgm:pt modelId="{960270FD-E154-4CE4-A215-4F793DB877D2}" type="sibTrans" cxnId="{792579D3-BDE7-472D-B839-A2CABE8FCF5C}">
      <dgm:prSet/>
      <dgm:spPr/>
      <dgm:t>
        <a:bodyPr/>
        <a:lstStyle/>
        <a:p>
          <a:endParaRPr lang="en-US"/>
        </a:p>
      </dgm:t>
    </dgm:pt>
    <dgm:pt modelId="{ECD9FE1B-883B-4818-BAFD-C48BC365F213}">
      <dgm:prSet/>
      <dgm:spPr/>
      <dgm:t>
        <a:bodyPr/>
        <a:lstStyle/>
        <a:p>
          <a:pPr rtl="0"/>
          <a:r>
            <a:rPr lang="en-US" dirty="0"/>
            <a:t>Prevention measures</a:t>
          </a:r>
        </a:p>
      </dgm:t>
    </dgm:pt>
    <dgm:pt modelId="{EB4EA19F-16F5-4980-BCF3-D38D61AD8D9D}" type="parTrans" cxnId="{9E51DB5E-8CA8-4667-B4E9-AFCF7825E3C0}">
      <dgm:prSet/>
      <dgm:spPr/>
      <dgm:t>
        <a:bodyPr/>
        <a:lstStyle/>
        <a:p>
          <a:endParaRPr lang="en-US"/>
        </a:p>
      </dgm:t>
    </dgm:pt>
    <dgm:pt modelId="{089989C6-48C1-4A21-A6A8-0FC2756750C9}" type="sibTrans" cxnId="{9E51DB5E-8CA8-4667-B4E9-AFCF7825E3C0}">
      <dgm:prSet/>
      <dgm:spPr/>
      <dgm:t>
        <a:bodyPr/>
        <a:lstStyle/>
        <a:p>
          <a:endParaRPr lang="en-US"/>
        </a:p>
      </dgm:t>
    </dgm:pt>
    <dgm:pt modelId="{5D0AED49-F31D-444C-BF81-C83F7BADD2F3}">
      <dgm:prSet/>
      <dgm:spPr/>
      <dgm:t>
        <a:bodyPr/>
        <a:lstStyle/>
        <a:p>
          <a:pPr rtl="0"/>
          <a:r>
            <a:rPr lang="en-US" dirty="0"/>
            <a:t>Assessments</a:t>
          </a:r>
        </a:p>
      </dgm:t>
    </dgm:pt>
    <dgm:pt modelId="{2716AE69-3048-4E82-9C49-0F1FC4062ACA}" type="parTrans" cxnId="{B7C861A6-695A-488A-A05B-150EF44E3FDC}">
      <dgm:prSet/>
      <dgm:spPr/>
      <dgm:t>
        <a:bodyPr/>
        <a:lstStyle/>
        <a:p>
          <a:endParaRPr lang="en-US"/>
        </a:p>
      </dgm:t>
    </dgm:pt>
    <dgm:pt modelId="{0C429603-7191-45BC-81C7-9F7C43128327}" type="sibTrans" cxnId="{B7C861A6-695A-488A-A05B-150EF44E3FDC}">
      <dgm:prSet/>
      <dgm:spPr/>
      <dgm:t>
        <a:bodyPr/>
        <a:lstStyle/>
        <a:p>
          <a:endParaRPr lang="en-US"/>
        </a:p>
      </dgm:t>
    </dgm:pt>
    <dgm:pt modelId="{F06394C1-F3C8-4CB6-832C-D04C1352F588}">
      <dgm:prSet/>
      <dgm:spPr/>
      <dgm:t>
        <a:bodyPr/>
        <a:lstStyle/>
        <a:p>
          <a:pPr rtl="0"/>
          <a:r>
            <a:rPr lang="en-US" dirty="0"/>
            <a:t>System hardening</a:t>
          </a:r>
        </a:p>
      </dgm:t>
    </dgm:pt>
    <dgm:pt modelId="{E083BE92-2F4C-4C72-9BAB-98CBF606D941}" type="parTrans" cxnId="{F0B75D0F-8382-45C7-AD07-DCA6A0DB2BFF}">
      <dgm:prSet/>
      <dgm:spPr/>
      <dgm:t>
        <a:bodyPr/>
        <a:lstStyle/>
        <a:p>
          <a:endParaRPr lang="en-US"/>
        </a:p>
      </dgm:t>
    </dgm:pt>
    <dgm:pt modelId="{4E9AB66D-4CB8-49CB-B7CA-B5D06F00466C}" type="sibTrans" cxnId="{F0B75D0F-8382-45C7-AD07-DCA6A0DB2BFF}">
      <dgm:prSet/>
      <dgm:spPr/>
      <dgm:t>
        <a:bodyPr/>
        <a:lstStyle/>
        <a:p>
          <a:endParaRPr lang="en-US"/>
        </a:p>
      </dgm:t>
    </dgm:pt>
    <dgm:pt modelId="{86D515C1-B029-480F-ABB6-4EB7939E7480}">
      <dgm:prSet/>
      <dgm:spPr/>
      <dgm:t>
        <a:bodyPr/>
        <a:lstStyle/>
        <a:p>
          <a:pPr rtl="0"/>
          <a:r>
            <a:rPr lang="en-US" dirty="0"/>
            <a:t>Network hardening</a:t>
          </a:r>
        </a:p>
      </dgm:t>
    </dgm:pt>
    <dgm:pt modelId="{3358D2E2-2228-4D8B-9CB3-947810B4FCB8}" type="parTrans" cxnId="{6554B979-46C2-4F9D-B5F4-B1A5730F4921}">
      <dgm:prSet/>
      <dgm:spPr/>
      <dgm:t>
        <a:bodyPr/>
        <a:lstStyle/>
        <a:p>
          <a:endParaRPr lang="en-US"/>
        </a:p>
      </dgm:t>
    </dgm:pt>
    <dgm:pt modelId="{73EEE2F4-3EA5-4BA5-91F3-03918FD8BDEC}" type="sibTrans" cxnId="{6554B979-46C2-4F9D-B5F4-B1A5730F4921}">
      <dgm:prSet/>
      <dgm:spPr/>
      <dgm:t>
        <a:bodyPr/>
        <a:lstStyle/>
        <a:p>
          <a:endParaRPr lang="en-US"/>
        </a:p>
      </dgm:t>
    </dgm:pt>
    <dgm:pt modelId="{4794F6E0-8D31-4AD5-861C-19227577F21F}">
      <dgm:prSet/>
      <dgm:spPr/>
      <dgm:t>
        <a:bodyPr/>
        <a:lstStyle/>
        <a:p>
          <a:pPr rtl="0"/>
          <a:r>
            <a:rPr lang="en-US" dirty="0"/>
            <a:t>Prevention systems</a:t>
          </a:r>
        </a:p>
      </dgm:t>
    </dgm:pt>
    <dgm:pt modelId="{15B0656F-4FB1-4910-95DE-38512A96C291}" type="parTrans" cxnId="{8802AF53-7FFB-4B2A-8A7C-E648A605163A}">
      <dgm:prSet/>
      <dgm:spPr/>
      <dgm:t>
        <a:bodyPr/>
        <a:lstStyle/>
        <a:p>
          <a:endParaRPr lang="en-US"/>
        </a:p>
      </dgm:t>
    </dgm:pt>
    <dgm:pt modelId="{19782036-F7B2-431B-BEB7-6D00C3AD1152}" type="sibTrans" cxnId="{8802AF53-7FFB-4B2A-8A7C-E648A605163A}">
      <dgm:prSet/>
      <dgm:spPr/>
      <dgm:t>
        <a:bodyPr/>
        <a:lstStyle/>
        <a:p>
          <a:endParaRPr lang="en-US"/>
        </a:p>
      </dgm:t>
    </dgm:pt>
    <dgm:pt modelId="{2A8E2B82-D38C-458E-AA81-F1A784BC90E5}">
      <dgm:prSet/>
      <dgm:spPr/>
      <dgm:t>
        <a:bodyPr/>
        <a:lstStyle/>
        <a:p>
          <a:pPr rtl="0"/>
          <a:r>
            <a:rPr lang="en-US" dirty="0"/>
            <a:t>Awareness raising</a:t>
          </a:r>
        </a:p>
      </dgm:t>
    </dgm:pt>
    <dgm:pt modelId="{669267E9-70B9-4C57-9350-2EB6B7011455}" type="parTrans" cxnId="{D18E10BF-8322-4B61-959F-857CADB0BE7F}">
      <dgm:prSet/>
      <dgm:spPr/>
      <dgm:t>
        <a:bodyPr/>
        <a:lstStyle/>
        <a:p>
          <a:endParaRPr lang="en-US"/>
        </a:p>
      </dgm:t>
    </dgm:pt>
    <dgm:pt modelId="{0999DDFF-0E0D-4325-A979-F1D60CE5D6E4}" type="sibTrans" cxnId="{D18E10BF-8322-4B61-959F-857CADB0BE7F}">
      <dgm:prSet/>
      <dgm:spPr/>
      <dgm:t>
        <a:bodyPr/>
        <a:lstStyle/>
        <a:p>
          <a:endParaRPr lang="en-US"/>
        </a:p>
      </dgm:t>
    </dgm:pt>
    <dgm:pt modelId="{F5420DAB-63D0-4762-BC27-45402A643A9B}" type="pres">
      <dgm:prSet presAssocID="{76F6A7A9-3883-4524-A4ED-594980E94018}" presName="linearFlow" presStyleCnt="0">
        <dgm:presLayoutVars>
          <dgm:dir/>
          <dgm:animLvl val="lvl"/>
          <dgm:resizeHandles val="exact"/>
        </dgm:presLayoutVars>
      </dgm:prSet>
      <dgm:spPr/>
    </dgm:pt>
    <dgm:pt modelId="{65715507-6AE8-4F02-8BEB-B1EE478B000A}" type="pres">
      <dgm:prSet presAssocID="{FF73CD11-C457-4520-BBA6-F327CFAE941B}" presName="composite" presStyleCnt="0"/>
      <dgm:spPr/>
    </dgm:pt>
    <dgm:pt modelId="{6B480B38-0861-44D7-BC92-DB52161D0963}" type="pres">
      <dgm:prSet presAssocID="{FF73CD11-C457-4520-BBA6-F327CFAE941B}" presName="parTx" presStyleLbl="node1" presStyleIdx="0" presStyleCnt="2">
        <dgm:presLayoutVars>
          <dgm:chMax val="0"/>
          <dgm:chPref val="0"/>
          <dgm:bulletEnabled val="1"/>
        </dgm:presLayoutVars>
      </dgm:prSet>
      <dgm:spPr/>
    </dgm:pt>
    <dgm:pt modelId="{35354AE1-921E-49D6-87AC-B3C3C3F6DD78}" type="pres">
      <dgm:prSet presAssocID="{FF73CD11-C457-4520-BBA6-F327CFAE941B}" presName="parSh" presStyleLbl="node1" presStyleIdx="0" presStyleCnt="2" custLinFactNeighborX="3144"/>
      <dgm:spPr/>
    </dgm:pt>
    <dgm:pt modelId="{C4622BD4-DE81-4C4F-B8EC-6CCC3557E447}" type="pres">
      <dgm:prSet presAssocID="{FF73CD11-C457-4520-BBA6-F327CFAE941B}" presName="desTx" presStyleLbl="fgAcc1" presStyleIdx="0" presStyleCnt="2" custLinFactNeighborY="-2196">
        <dgm:presLayoutVars>
          <dgm:bulletEnabled val="1"/>
        </dgm:presLayoutVars>
      </dgm:prSet>
      <dgm:spPr/>
    </dgm:pt>
    <dgm:pt modelId="{EA9E9592-7EEE-4001-986A-0D565257AFB1}" type="pres">
      <dgm:prSet presAssocID="{5D66181E-5E3F-49A9-AEED-F94560B5A62A}" presName="sibTrans" presStyleLbl="sibTrans2D1" presStyleIdx="0" presStyleCnt="1"/>
      <dgm:spPr/>
    </dgm:pt>
    <dgm:pt modelId="{977E58C7-D41A-4708-8CC6-3F49E4C6D3B4}" type="pres">
      <dgm:prSet presAssocID="{5D66181E-5E3F-49A9-AEED-F94560B5A62A}" presName="connTx" presStyleLbl="sibTrans2D1" presStyleIdx="0" presStyleCnt="1"/>
      <dgm:spPr/>
    </dgm:pt>
    <dgm:pt modelId="{307EA4ED-CB1C-438E-851D-DB6B54E659DF}" type="pres">
      <dgm:prSet presAssocID="{ECD9FE1B-883B-4818-BAFD-C48BC365F213}" presName="composite" presStyleCnt="0"/>
      <dgm:spPr/>
    </dgm:pt>
    <dgm:pt modelId="{1C5BB96B-A068-4C1A-968A-6B4BCE2D51B0}" type="pres">
      <dgm:prSet presAssocID="{ECD9FE1B-883B-4818-BAFD-C48BC365F213}" presName="parTx" presStyleLbl="node1" presStyleIdx="0" presStyleCnt="2">
        <dgm:presLayoutVars>
          <dgm:chMax val="0"/>
          <dgm:chPref val="0"/>
          <dgm:bulletEnabled val="1"/>
        </dgm:presLayoutVars>
      </dgm:prSet>
      <dgm:spPr/>
    </dgm:pt>
    <dgm:pt modelId="{8C8A14B9-C6E9-42F2-9504-01CAF1C65C46}" type="pres">
      <dgm:prSet presAssocID="{ECD9FE1B-883B-4818-BAFD-C48BC365F213}" presName="parSh" presStyleLbl="node1" presStyleIdx="1" presStyleCnt="2"/>
      <dgm:spPr/>
    </dgm:pt>
    <dgm:pt modelId="{54DE7554-922D-4325-B3DF-922B30AC9CD4}" type="pres">
      <dgm:prSet presAssocID="{ECD9FE1B-883B-4818-BAFD-C48BC365F213}" presName="desTx" presStyleLbl="fgAcc1" presStyleIdx="1" presStyleCnt="2" custLinFactNeighborX="-4716" custLinFactNeighborY="-2196">
        <dgm:presLayoutVars>
          <dgm:bulletEnabled val="1"/>
        </dgm:presLayoutVars>
      </dgm:prSet>
      <dgm:spPr/>
    </dgm:pt>
  </dgm:ptLst>
  <dgm:cxnLst>
    <dgm:cxn modelId="{586FFC07-102D-48EB-BEF2-894F84C83894}" type="presOf" srcId="{FF73CD11-C457-4520-BBA6-F327CFAE941B}" destId="{6B480B38-0861-44D7-BC92-DB52161D0963}" srcOrd="0" destOrd="0" presId="urn:microsoft.com/office/officeart/2005/8/layout/process3"/>
    <dgm:cxn modelId="{F0B75D0F-8382-45C7-AD07-DCA6A0DB2BFF}" srcId="{ECD9FE1B-883B-4818-BAFD-C48BC365F213}" destId="{F06394C1-F3C8-4CB6-832C-D04C1352F588}" srcOrd="1" destOrd="0" parTransId="{E083BE92-2F4C-4C72-9BAB-98CBF606D941}" sibTransId="{4E9AB66D-4CB8-49CB-B7CA-B5D06F00466C}"/>
    <dgm:cxn modelId="{E01AA616-FE67-4601-9E44-255F45CC4D12}" srcId="{FF73CD11-C457-4520-BBA6-F327CFAE941B}" destId="{0D3A1C75-9F00-4F0E-90E6-1A1E69F46A64}" srcOrd="1" destOrd="0" parTransId="{5914D0C0-3BD2-4094-9BC6-5CF5BE9CC37E}" sibTransId="{2C61284F-2A41-42DE-897B-1567A5C9CD5F}"/>
    <dgm:cxn modelId="{18186E1F-EB39-4D81-8926-F083C07A84B5}" type="presOf" srcId="{ECD9FE1B-883B-4818-BAFD-C48BC365F213}" destId="{8C8A14B9-C6E9-42F2-9504-01CAF1C65C46}" srcOrd="1" destOrd="0" presId="urn:microsoft.com/office/officeart/2005/8/layout/process3"/>
    <dgm:cxn modelId="{6A0AA622-233E-4F0F-A0DB-E635F1EF43D2}" srcId="{76F6A7A9-3883-4524-A4ED-594980E94018}" destId="{FF73CD11-C457-4520-BBA6-F327CFAE941B}" srcOrd="0" destOrd="0" parTransId="{82BE703E-92C0-4761-A12F-71474CBFE17E}" sibTransId="{5D66181E-5E3F-49A9-AEED-F94560B5A62A}"/>
    <dgm:cxn modelId="{5AED8925-CCE4-476D-92BE-A42706F5122C}" type="presOf" srcId="{5D66181E-5E3F-49A9-AEED-F94560B5A62A}" destId="{977E58C7-D41A-4708-8CC6-3F49E4C6D3B4}" srcOrd="1" destOrd="0" presId="urn:microsoft.com/office/officeart/2005/8/layout/process3"/>
    <dgm:cxn modelId="{5983C44F-D3A7-4E96-B3A2-27F562DFAC9A}" type="presOf" srcId="{5D0AED49-F31D-444C-BF81-C83F7BADD2F3}" destId="{54DE7554-922D-4325-B3DF-922B30AC9CD4}" srcOrd="0" destOrd="0" presId="urn:microsoft.com/office/officeart/2005/8/layout/process3"/>
    <dgm:cxn modelId="{8802AF53-7FFB-4B2A-8A7C-E648A605163A}" srcId="{ECD9FE1B-883B-4818-BAFD-C48BC365F213}" destId="{4794F6E0-8D31-4AD5-861C-19227577F21F}" srcOrd="3" destOrd="0" parTransId="{15B0656F-4FB1-4910-95DE-38512A96C291}" sibTransId="{19782036-F7B2-431B-BEB7-6D00C3AD1152}"/>
    <dgm:cxn modelId="{FB1C7158-E14D-41E0-A89C-7D368A49D5FE}" type="presOf" srcId="{76F6A7A9-3883-4524-A4ED-594980E94018}" destId="{F5420DAB-63D0-4762-BC27-45402A643A9B}" srcOrd="0" destOrd="0" presId="urn:microsoft.com/office/officeart/2005/8/layout/process3"/>
    <dgm:cxn modelId="{F5F5F859-89C6-4950-A882-92126C966F0D}" type="presOf" srcId="{66FB4FE3-1749-4ABE-B936-365127251B15}" destId="{C4622BD4-DE81-4C4F-B8EC-6CCC3557E447}" srcOrd="0" destOrd="0" presId="urn:microsoft.com/office/officeart/2005/8/layout/process3"/>
    <dgm:cxn modelId="{1AD8F15B-9A26-4028-852A-A017D11DE3C3}" type="presOf" srcId="{FF73CD11-C457-4520-BBA6-F327CFAE941B}" destId="{35354AE1-921E-49D6-87AC-B3C3C3F6DD78}" srcOrd="1" destOrd="0" presId="urn:microsoft.com/office/officeart/2005/8/layout/process3"/>
    <dgm:cxn modelId="{9E51DB5E-8CA8-4667-B4E9-AFCF7825E3C0}" srcId="{76F6A7A9-3883-4524-A4ED-594980E94018}" destId="{ECD9FE1B-883B-4818-BAFD-C48BC365F213}" srcOrd="1" destOrd="0" parTransId="{EB4EA19F-16F5-4980-BCF3-D38D61AD8D9D}" sibTransId="{089989C6-48C1-4A21-A6A8-0FC2756750C9}"/>
    <dgm:cxn modelId="{6554B979-46C2-4F9D-B5F4-B1A5730F4921}" srcId="{ECD9FE1B-883B-4818-BAFD-C48BC365F213}" destId="{86D515C1-B029-480F-ABB6-4EB7939E7480}" srcOrd="2" destOrd="0" parTransId="{3358D2E2-2228-4D8B-9CB3-947810B4FCB8}" sibTransId="{73EEE2F4-3EA5-4BA5-91F3-03918FD8BDEC}"/>
    <dgm:cxn modelId="{2969897F-1CC1-403C-B66B-0E1B0D898D3D}" type="presOf" srcId="{F06394C1-F3C8-4CB6-832C-D04C1352F588}" destId="{54DE7554-922D-4325-B3DF-922B30AC9CD4}" srcOrd="0" destOrd="1" presId="urn:microsoft.com/office/officeart/2005/8/layout/process3"/>
    <dgm:cxn modelId="{16F27894-3BD2-4AFA-9886-F5D395565055}" type="presOf" srcId="{C3D01263-B413-4B05-9B08-6931AF968E84}" destId="{C4622BD4-DE81-4C4F-B8EC-6CCC3557E447}" srcOrd="0" destOrd="3" presId="urn:microsoft.com/office/officeart/2005/8/layout/process3"/>
    <dgm:cxn modelId="{58436DA3-A4E7-4041-B4AE-CDE0C8D391B3}" type="presOf" srcId="{5D66181E-5E3F-49A9-AEED-F94560B5A62A}" destId="{EA9E9592-7EEE-4001-986A-0D565257AFB1}" srcOrd="0" destOrd="0" presId="urn:microsoft.com/office/officeart/2005/8/layout/process3"/>
    <dgm:cxn modelId="{B7C861A6-695A-488A-A05B-150EF44E3FDC}" srcId="{ECD9FE1B-883B-4818-BAFD-C48BC365F213}" destId="{5D0AED49-F31D-444C-BF81-C83F7BADD2F3}" srcOrd="0" destOrd="0" parTransId="{2716AE69-3048-4E82-9C49-0F1FC4062ACA}" sibTransId="{0C429603-7191-45BC-81C7-9F7C43128327}"/>
    <dgm:cxn modelId="{4B109CA9-7B7D-4A0B-88D7-E798C7B69B02}" type="presOf" srcId="{ECD9FE1B-883B-4818-BAFD-C48BC365F213}" destId="{1C5BB96B-A068-4C1A-968A-6B4BCE2D51B0}" srcOrd="0" destOrd="0" presId="urn:microsoft.com/office/officeart/2005/8/layout/process3"/>
    <dgm:cxn modelId="{F1735BB3-F294-461A-A47F-690748F6C48A}" srcId="{FF73CD11-C457-4520-BBA6-F327CFAE941B}" destId="{3074CF84-B020-4313-9FB2-AAF80A1B45BD}" srcOrd="2" destOrd="0" parTransId="{AE00D92F-162F-48F1-AE02-F1AE9ABC093E}" sibTransId="{A1CA5925-1100-4F59-AA94-B7F45F2F7A9F}"/>
    <dgm:cxn modelId="{D18E10BF-8322-4B61-959F-857CADB0BE7F}" srcId="{ECD9FE1B-883B-4818-BAFD-C48BC365F213}" destId="{2A8E2B82-D38C-458E-AA81-F1A784BC90E5}" srcOrd="4" destOrd="0" parTransId="{669267E9-70B9-4C57-9350-2EB6B7011455}" sibTransId="{0999DDFF-0E0D-4325-A979-F1D60CE5D6E4}"/>
    <dgm:cxn modelId="{8D1B95BF-1BDF-435C-B8FA-4A635D6B9123}" type="presOf" srcId="{3074CF84-B020-4313-9FB2-AAF80A1B45BD}" destId="{C4622BD4-DE81-4C4F-B8EC-6CCC3557E447}" srcOrd="0" destOrd="2" presId="urn:microsoft.com/office/officeart/2005/8/layout/process3"/>
    <dgm:cxn modelId="{DFCBFDCE-F3CE-4441-93F7-231B51155D72}" srcId="{FF73CD11-C457-4520-BBA6-F327CFAE941B}" destId="{66FB4FE3-1749-4ABE-B936-365127251B15}" srcOrd="0" destOrd="0" parTransId="{8F5C81EF-91A3-415B-92FD-4B0D9871F819}" sibTransId="{2D0B2E14-5BE3-49B2-A9F3-44A650810404}"/>
    <dgm:cxn modelId="{792579D3-BDE7-472D-B839-A2CABE8FCF5C}" srcId="{FF73CD11-C457-4520-BBA6-F327CFAE941B}" destId="{C3D01263-B413-4B05-9B08-6931AF968E84}" srcOrd="3" destOrd="0" parTransId="{986BC45F-734E-4454-9A95-7EFB6A6499EA}" sibTransId="{960270FD-E154-4CE4-A215-4F793DB877D2}"/>
    <dgm:cxn modelId="{AF1658DB-B5AE-437B-ADEE-81C72EC56F38}" type="presOf" srcId="{0D3A1C75-9F00-4F0E-90E6-1A1E69F46A64}" destId="{C4622BD4-DE81-4C4F-B8EC-6CCC3557E447}" srcOrd="0" destOrd="1" presId="urn:microsoft.com/office/officeart/2005/8/layout/process3"/>
    <dgm:cxn modelId="{413BCCDC-385A-4ED6-98BF-6022776579AB}" type="presOf" srcId="{2A8E2B82-D38C-458E-AA81-F1A784BC90E5}" destId="{54DE7554-922D-4325-B3DF-922B30AC9CD4}" srcOrd="0" destOrd="4" presId="urn:microsoft.com/office/officeart/2005/8/layout/process3"/>
    <dgm:cxn modelId="{CDD8DDE8-B6F9-4218-BD3C-3B6337E796E8}" type="presOf" srcId="{4794F6E0-8D31-4AD5-861C-19227577F21F}" destId="{54DE7554-922D-4325-B3DF-922B30AC9CD4}" srcOrd="0" destOrd="3" presId="urn:microsoft.com/office/officeart/2005/8/layout/process3"/>
    <dgm:cxn modelId="{7E9F5EEE-E09A-4DB9-A966-2DB07A479B2E}" type="presOf" srcId="{86D515C1-B029-480F-ABB6-4EB7939E7480}" destId="{54DE7554-922D-4325-B3DF-922B30AC9CD4}" srcOrd="0" destOrd="2" presId="urn:microsoft.com/office/officeart/2005/8/layout/process3"/>
    <dgm:cxn modelId="{D0D7EDBD-2D86-41E8-BC32-BB51D8F4F56F}" type="presParOf" srcId="{F5420DAB-63D0-4762-BC27-45402A643A9B}" destId="{65715507-6AE8-4F02-8BEB-B1EE478B000A}" srcOrd="0" destOrd="0" presId="urn:microsoft.com/office/officeart/2005/8/layout/process3"/>
    <dgm:cxn modelId="{A39755F3-5B4A-4100-90FB-5606D9FCD264}" type="presParOf" srcId="{65715507-6AE8-4F02-8BEB-B1EE478B000A}" destId="{6B480B38-0861-44D7-BC92-DB52161D0963}" srcOrd="0" destOrd="0" presId="urn:microsoft.com/office/officeart/2005/8/layout/process3"/>
    <dgm:cxn modelId="{AF3BE0CE-C3D3-476E-A928-801EC671108D}" type="presParOf" srcId="{65715507-6AE8-4F02-8BEB-B1EE478B000A}" destId="{35354AE1-921E-49D6-87AC-B3C3C3F6DD78}" srcOrd="1" destOrd="0" presId="urn:microsoft.com/office/officeart/2005/8/layout/process3"/>
    <dgm:cxn modelId="{44D47737-8951-47CF-8031-29DB40099A2F}" type="presParOf" srcId="{65715507-6AE8-4F02-8BEB-B1EE478B000A}" destId="{C4622BD4-DE81-4C4F-B8EC-6CCC3557E447}" srcOrd="2" destOrd="0" presId="urn:microsoft.com/office/officeart/2005/8/layout/process3"/>
    <dgm:cxn modelId="{6813C022-131E-4DCC-AA14-2AA53B62FF1A}" type="presParOf" srcId="{F5420DAB-63D0-4762-BC27-45402A643A9B}" destId="{EA9E9592-7EEE-4001-986A-0D565257AFB1}" srcOrd="1" destOrd="0" presId="urn:microsoft.com/office/officeart/2005/8/layout/process3"/>
    <dgm:cxn modelId="{F95E5EA5-CE89-4F53-BC11-42AC9CDDFCD5}" type="presParOf" srcId="{EA9E9592-7EEE-4001-986A-0D565257AFB1}" destId="{977E58C7-D41A-4708-8CC6-3F49E4C6D3B4}" srcOrd="0" destOrd="0" presId="urn:microsoft.com/office/officeart/2005/8/layout/process3"/>
    <dgm:cxn modelId="{355F0F47-597D-4180-96CD-A91A83C4ED0A}" type="presParOf" srcId="{F5420DAB-63D0-4762-BC27-45402A643A9B}" destId="{307EA4ED-CB1C-438E-851D-DB6B54E659DF}" srcOrd="2" destOrd="0" presId="urn:microsoft.com/office/officeart/2005/8/layout/process3"/>
    <dgm:cxn modelId="{E2DAA4E1-1091-4506-8CA1-02451CFDF907}" type="presParOf" srcId="{307EA4ED-CB1C-438E-851D-DB6B54E659DF}" destId="{1C5BB96B-A068-4C1A-968A-6B4BCE2D51B0}" srcOrd="0" destOrd="0" presId="urn:microsoft.com/office/officeart/2005/8/layout/process3"/>
    <dgm:cxn modelId="{A03BA4F1-40E1-4607-90A7-F09E909B1AD2}" type="presParOf" srcId="{307EA4ED-CB1C-438E-851D-DB6B54E659DF}" destId="{8C8A14B9-C6E9-42F2-9504-01CAF1C65C46}" srcOrd="1" destOrd="0" presId="urn:microsoft.com/office/officeart/2005/8/layout/process3"/>
    <dgm:cxn modelId="{6F91DDE7-19A3-430E-A7C2-67E906A3E00B}" type="presParOf" srcId="{307EA4ED-CB1C-438E-851D-DB6B54E659DF}" destId="{54DE7554-922D-4325-B3DF-922B30AC9CD4}" srcOrd="2" destOrd="0" presId="urn:microsoft.com/office/officeart/2005/8/layout/process3"/>
  </dgm:cxnLst>
  <dgm:bg>
    <a:solidFill>
      <a:schemeClr val="accent1">
        <a:lumMod val="7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D170CD-A3CF-4EAC-9EA1-F350693502E9}" type="doc">
      <dgm:prSet loTypeId="urn:microsoft.com/office/officeart/2005/8/layout/hProcess7" loCatId="list" qsTypeId="urn:microsoft.com/office/officeart/2005/8/quickstyle/simple1" qsCatId="simple" csTypeId="urn:microsoft.com/office/officeart/2005/8/colors/accent1_2" csCatId="accent1"/>
      <dgm:spPr/>
      <dgm:t>
        <a:bodyPr/>
        <a:lstStyle/>
        <a:p>
          <a:endParaRPr lang="en-US"/>
        </a:p>
      </dgm:t>
    </dgm:pt>
    <dgm:pt modelId="{CEE2AFD6-31C4-43FD-982C-70381401C568}">
      <dgm:prSet/>
      <dgm:spPr/>
      <dgm:t>
        <a:bodyPr/>
        <a:lstStyle/>
        <a:p>
          <a:pPr rtl="0"/>
          <a:r>
            <a:rPr lang="en-US" dirty="0"/>
            <a:t>Incident management</a:t>
          </a:r>
        </a:p>
      </dgm:t>
    </dgm:pt>
    <dgm:pt modelId="{EACEE2BC-05F0-423F-8B73-2F44F2D40F6D}" type="parTrans" cxnId="{69CCCBC2-8881-45FC-936D-E4155C805316}">
      <dgm:prSet/>
      <dgm:spPr/>
      <dgm:t>
        <a:bodyPr/>
        <a:lstStyle/>
        <a:p>
          <a:endParaRPr lang="en-US"/>
        </a:p>
      </dgm:t>
    </dgm:pt>
    <dgm:pt modelId="{F2972039-32AD-4415-B058-E9D5210AD6D5}" type="sibTrans" cxnId="{69CCCBC2-8881-45FC-936D-E4155C805316}">
      <dgm:prSet/>
      <dgm:spPr/>
      <dgm:t>
        <a:bodyPr/>
        <a:lstStyle/>
        <a:p>
          <a:endParaRPr lang="en-US"/>
        </a:p>
      </dgm:t>
    </dgm:pt>
    <dgm:pt modelId="{4C365815-ED14-46E4-9B62-2AF0792949B4}">
      <dgm:prSet/>
      <dgm:spPr/>
      <dgm:t>
        <a:bodyPr/>
        <a:lstStyle/>
        <a:p>
          <a:pPr rtl="0"/>
          <a:r>
            <a:rPr lang="en-US" dirty="0"/>
            <a:t>Tactical level decisions</a:t>
          </a:r>
        </a:p>
      </dgm:t>
    </dgm:pt>
    <dgm:pt modelId="{DCBC7939-A4AB-489F-A4A4-5878A6FA0CD1}" type="parTrans" cxnId="{50081961-574D-4AE2-B1D2-8127F264C950}">
      <dgm:prSet/>
      <dgm:spPr/>
      <dgm:t>
        <a:bodyPr/>
        <a:lstStyle/>
        <a:p>
          <a:endParaRPr lang="en-US"/>
        </a:p>
      </dgm:t>
    </dgm:pt>
    <dgm:pt modelId="{60756791-2AAC-4B16-8E36-ED36F70848E9}" type="sibTrans" cxnId="{50081961-574D-4AE2-B1D2-8127F264C950}">
      <dgm:prSet/>
      <dgm:spPr/>
      <dgm:t>
        <a:bodyPr/>
        <a:lstStyle/>
        <a:p>
          <a:endParaRPr lang="en-US"/>
        </a:p>
      </dgm:t>
    </dgm:pt>
    <dgm:pt modelId="{D189DBF5-674C-4255-A61F-8AD7F00064DE}">
      <dgm:prSet/>
      <dgm:spPr/>
      <dgm:t>
        <a:bodyPr/>
        <a:lstStyle/>
        <a:p>
          <a:pPr rtl="0"/>
          <a:r>
            <a:rPr lang="en-US" dirty="0"/>
            <a:t>More predictable</a:t>
          </a:r>
        </a:p>
      </dgm:t>
    </dgm:pt>
    <dgm:pt modelId="{9FB71C81-FF91-4B0E-9E5B-C564EF8BC662}" type="parTrans" cxnId="{6AA1A657-3044-46C7-A4F8-B45881CE1060}">
      <dgm:prSet/>
      <dgm:spPr/>
      <dgm:t>
        <a:bodyPr/>
        <a:lstStyle/>
        <a:p>
          <a:endParaRPr lang="en-US"/>
        </a:p>
      </dgm:t>
    </dgm:pt>
    <dgm:pt modelId="{32519F56-282A-4E8A-8590-4E3E37A9271D}" type="sibTrans" cxnId="{6AA1A657-3044-46C7-A4F8-B45881CE1060}">
      <dgm:prSet/>
      <dgm:spPr/>
      <dgm:t>
        <a:bodyPr/>
        <a:lstStyle/>
        <a:p>
          <a:endParaRPr lang="en-US"/>
        </a:p>
      </dgm:t>
    </dgm:pt>
    <dgm:pt modelId="{E961F53E-AEB8-425A-94EA-677DC1860B92}">
      <dgm:prSet/>
      <dgm:spPr/>
      <dgm:t>
        <a:bodyPr/>
        <a:lstStyle/>
        <a:p>
          <a:pPr rtl="0"/>
          <a:r>
            <a:rPr lang="en-US" dirty="0"/>
            <a:t>Actions oriented</a:t>
          </a:r>
        </a:p>
      </dgm:t>
    </dgm:pt>
    <dgm:pt modelId="{3DCDE6B6-2ADA-4672-8425-CEF642E0C9B0}" type="parTrans" cxnId="{9E4416E2-F945-4643-9B5B-B63E8768D030}">
      <dgm:prSet/>
      <dgm:spPr/>
      <dgm:t>
        <a:bodyPr/>
        <a:lstStyle/>
        <a:p>
          <a:endParaRPr lang="en-US"/>
        </a:p>
      </dgm:t>
    </dgm:pt>
    <dgm:pt modelId="{92EF4D46-9028-43F1-9887-D848BC27F0EC}" type="sibTrans" cxnId="{9E4416E2-F945-4643-9B5B-B63E8768D030}">
      <dgm:prSet/>
      <dgm:spPr/>
      <dgm:t>
        <a:bodyPr/>
        <a:lstStyle/>
        <a:p>
          <a:endParaRPr lang="en-US"/>
        </a:p>
      </dgm:t>
    </dgm:pt>
    <dgm:pt modelId="{64217029-71D1-4057-BA7C-1CF605BB19F6}">
      <dgm:prSet/>
      <dgm:spPr/>
      <dgm:t>
        <a:bodyPr/>
        <a:lstStyle/>
        <a:p>
          <a:pPr rtl="0"/>
          <a:r>
            <a:rPr lang="en-US" dirty="0"/>
            <a:t>Smaller scale</a:t>
          </a:r>
        </a:p>
      </dgm:t>
    </dgm:pt>
    <dgm:pt modelId="{B300A76F-A311-4772-9548-9D0DFB3EAFDF}" type="parTrans" cxnId="{AFE509B4-6254-4EA2-8190-256A0CC34181}">
      <dgm:prSet/>
      <dgm:spPr/>
      <dgm:t>
        <a:bodyPr/>
        <a:lstStyle/>
        <a:p>
          <a:endParaRPr lang="en-US"/>
        </a:p>
      </dgm:t>
    </dgm:pt>
    <dgm:pt modelId="{D647979E-2920-48C6-AFFA-499FD7CFDB5C}" type="sibTrans" cxnId="{AFE509B4-6254-4EA2-8190-256A0CC34181}">
      <dgm:prSet/>
      <dgm:spPr/>
      <dgm:t>
        <a:bodyPr/>
        <a:lstStyle/>
        <a:p>
          <a:endParaRPr lang="en-US"/>
        </a:p>
      </dgm:t>
    </dgm:pt>
    <dgm:pt modelId="{B4F3885D-17A9-45C6-88CE-0781FC8A7C25}">
      <dgm:prSet/>
      <dgm:spPr/>
      <dgm:t>
        <a:bodyPr/>
        <a:lstStyle/>
        <a:p>
          <a:pPr rtl="0"/>
          <a:r>
            <a:rPr lang="en-US" dirty="0"/>
            <a:t>Managed by Incident managers</a:t>
          </a:r>
        </a:p>
      </dgm:t>
    </dgm:pt>
    <dgm:pt modelId="{E16149B8-4708-4D79-8CA6-9CC2B6909BED}" type="parTrans" cxnId="{53B82FC4-192E-45B7-A736-6799B4358659}">
      <dgm:prSet/>
      <dgm:spPr/>
      <dgm:t>
        <a:bodyPr/>
        <a:lstStyle/>
        <a:p>
          <a:endParaRPr lang="en-US"/>
        </a:p>
      </dgm:t>
    </dgm:pt>
    <dgm:pt modelId="{B62ACFB0-BBE3-4D4F-B033-F76E16C40F31}" type="sibTrans" cxnId="{53B82FC4-192E-45B7-A736-6799B4358659}">
      <dgm:prSet/>
      <dgm:spPr/>
      <dgm:t>
        <a:bodyPr/>
        <a:lstStyle/>
        <a:p>
          <a:endParaRPr lang="en-US"/>
        </a:p>
      </dgm:t>
    </dgm:pt>
    <dgm:pt modelId="{F254DABB-17CD-4B2B-9D05-C32C773E21F5}">
      <dgm:prSet/>
      <dgm:spPr/>
      <dgm:t>
        <a:bodyPr/>
        <a:lstStyle/>
        <a:p>
          <a:pPr rtl="0"/>
          <a:r>
            <a:rPr lang="en-US" dirty="0"/>
            <a:t>Focused on operations recovery</a:t>
          </a:r>
        </a:p>
      </dgm:t>
    </dgm:pt>
    <dgm:pt modelId="{B668F24D-AF68-4B81-B357-B647B3D1CEBB}" type="parTrans" cxnId="{F7676761-5F2D-4F21-8286-216D06F81F8C}">
      <dgm:prSet/>
      <dgm:spPr/>
      <dgm:t>
        <a:bodyPr/>
        <a:lstStyle/>
        <a:p>
          <a:endParaRPr lang="en-US"/>
        </a:p>
      </dgm:t>
    </dgm:pt>
    <dgm:pt modelId="{3C3B28CB-E8A6-4247-8E63-C77429CAC72D}" type="sibTrans" cxnId="{F7676761-5F2D-4F21-8286-216D06F81F8C}">
      <dgm:prSet/>
      <dgm:spPr/>
      <dgm:t>
        <a:bodyPr/>
        <a:lstStyle/>
        <a:p>
          <a:endParaRPr lang="en-US"/>
        </a:p>
      </dgm:t>
    </dgm:pt>
    <dgm:pt modelId="{9DA49046-BF2F-4058-8C9A-36FADEFAA08F}">
      <dgm:prSet/>
      <dgm:spPr/>
      <dgm:t>
        <a:bodyPr/>
        <a:lstStyle/>
        <a:p>
          <a:pPr rtl="0"/>
          <a:r>
            <a:rPr lang="en-US" dirty="0"/>
            <a:t>Crisis management</a:t>
          </a:r>
        </a:p>
      </dgm:t>
    </dgm:pt>
    <dgm:pt modelId="{AB9E3C1C-BF32-47DD-85B0-3399438E9761}" type="parTrans" cxnId="{724EDFEE-95CF-48AE-A436-C88047D957E9}">
      <dgm:prSet/>
      <dgm:spPr/>
      <dgm:t>
        <a:bodyPr/>
        <a:lstStyle/>
        <a:p>
          <a:endParaRPr lang="en-US"/>
        </a:p>
      </dgm:t>
    </dgm:pt>
    <dgm:pt modelId="{5D457F32-AFC3-4710-A5FC-D72F4FC36159}" type="sibTrans" cxnId="{724EDFEE-95CF-48AE-A436-C88047D957E9}">
      <dgm:prSet/>
      <dgm:spPr/>
      <dgm:t>
        <a:bodyPr/>
        <a:lstStyle/>
        <a:p>
          <a:endParaRPr lang="en-US"/>
        </a:p>
      </dgm:t>
    </dgm:pt>
    <dgm:pt modelId="{78BCA1EF-C2C5-4DB3-9D5E-CA14E2BD698F}">
      <dgm:prSet/>
      <dgm:spPr/>
      <dgm:t>
        <a:bodyPr/>
        <a:lstStyle/>
        <a:p>
          <a:pPr rtl="0"/>
          <a:r>
            <a:rPr lang="en-US" dirty="0"/>
            <a:t>Strategic decisions</a:t>
          </a:r>
        </a:p>
      </dgm:t>
    </dgm:pt>
    <dgm:pt modelId="{216909F2-DCDC-4173-B31A-B3D5CE7DE28C}" type="parTrans" cxnId="{1AC0E052-5A16-48FE-9E48-61DE8E4644F1}">
      <dgm:prSet/>
      <dgm:spPr/>
      <dgm:t>
        <a:bodyPr/>
        <a:lstStyle/>
        <a:p>
          <a:endParaRPr lang="en-US"/>
        </a:p>
      </dgm:t>
    </dgm:pt>
    <dgm:pt modelId="{770BBF3F-A5F2-46AF-8390-F5F0C9534E34}" type="sibTrans" cxnId="{1AC0E052-5A16-48FE-9E48-61DE8E4644F1}">
      <dgm:prSet/>
      <dgm:spPr/>
      <dgm:t>
        <a:bodyPr/>
        <a:lstStyle/>
        <a:p>
          <a:endParaRPr lang="en-US"/>
        </a:p>
      </dgm:t>
    </dgm:pt>
    <dgm:pt modelId="{01026089-C1C6-43C1-9FC3-5E1C7354DE2E}">
      <dgm:prSet/>
      <dgm:spPr/>
      <dgm:t>
        <a:bodyPr/>
        <a:lstStyle/>
        <a:p>
          <a:pPr rtl="0"/>
          <a:r>
            <a:rPr lang="en-US" dirty="0"/>
            <a:t>Uncertain</a:t>
          </a:r>
        </a:p>
      </dgm:t>
    </dgm:pt>
    <dgm:pt modelId="{1FB08A90-385D-409F-B7D2-BF850AC0ABDE}" type="parTrans" cxnId="{9837FAF6-C4AD-4A68-9B72-66871E32EB52}">
      <dgm:prSet/>
      <dgm:spPr/>
      <dgm:t>
        <a:bodyPr/>
        <a:lstStyle/>
        <a:p>
          <a:endParaRPr lang="en-US"/>
        </a:p>
      </dgm:t>
    </dgm:pt>
    <dgm:pt modelId="{902F0A07-54BD-4939-B02D-70ADF32F0401}" type="sibTrans" cxnId="{9837FAF6-C4AD-4A68-9B72-66871E32EB52}">
      <dgm:prSet/>
      <dgm:spPr/>
      <dgm:t>
        <a:bodyPr/>
        <a:lstStyle/>
        <a:p>
          <a:endParaRPr lang="en-US"/>
        </a:p>
      </dgm:t>
    </dgm:pt>
    <dgm:pt modelId="{87725FE3-BD2D-4CCF-8ABB-20800A4AC147}">
      <dgm:prSet/>
      <dgm:spPr/>
      <dgm:t>
        <a:bodyPr/>
        <a:lstStyle/>
        <a:p>
          <a:pPr rtl="0"/>
          <a:r>
            <a:rPr lang="en-US" dirty="0"/>
            <a:t>Communications oriented</a:t>
          </a:r>
        </a:p>
      </dgm:t>
    </dgm:pt>
    <dgm:pt modelId="{B3950262-EF37-4A39-99DC-F8997DCF0943}" type="parTrans" cxnId="{05715A9C-EF3E-40D3-8C81-1F0D1D8E1DF1}">
      <dgm:prSet/>
      <dgm:spPr/>
      <dgm:t>
        <a:bodyPr/>
        <a:lstStyle/>
        <a:p>
          <a:endParaRPr lang="en-US"/>
        </a:p>
      </dgm:t>
    </dgm:pt>
    <dgm:pt modelId="{D78537F7-9BC4-4076-A8C5-77536E2F0553}" type="sibTrans" cxnId="{05715A9C-EF3E-40D3-8C81-1F0D1D8E1DF1}">
      <dgm:prSet/>
      <dgm:spPr/>
      <dgm:t>
        <a:bodyPr/>
        <a:lstStyle/>
        <a:p>
          <a:endParaRPr lang="en-US"/>
        </a:p>
      </dgm:t>
    </dgm:pt>
    <dgm:pt modelId="{D6358D03-529E-479C-9E1C-2381D7885CDD}">
      <dgm:prSet/>
      <dgm:spPr/>
      <dgm:t>
        <a:bodyPr/>
        <a:lstStyle/>
        <a:p>
          <a:pPr rtl="0"/>
          <a:r>
            <a:rPr lang="en-US" dirty="0"/>
            <a:t>Larger scale</a:t>
          </a:r>
        </a:p>
      </dgm:t>
    </dgm:pt>
    <dgm:pt modelId="{C2490F8C-61A3-4F04-B5EE-6E9654233BA3}" type="parTrans" cxnId="{89792982-5829-40BE-9C95-7FAFE2EB29A2}">
      <dgm:prSet/>
      <dgm:spPr/>
      <dgm:t>
        <a:bodyPr/>
        <a:lstStyle/>
        <a:p>
          <a:endParaRPr lang="en-US"/>
        </a:p>
      </dgm:t>
    </dgm:pt>
    <dgm:pt modelId="{A54BA9A1-FD6B-4154-9EB8-A6A91BB7D3A1}" type="sibTrans" cxnId="{89792982-5829-40BE-9C95-7FAFE2EB29A2}">
      <dgm:prSet/>
      <dgm:spPr/>
      <dgm:t>
        <a:bodyPr/>
        <a:lstStyle/>
        <a:p>
          <a:endParaRPr lang="en-US"/>
        </a:p>
      </dgm:t>
    </dgm:pt>
    <dgm:pt modelId="{0A4D53F0-06B2-4CC1-B7F9-0EDEAC82A4B9}">
      <dgm:prSet/>
      <dgm:spPr/>
      <dgm:t>
        <a:bodyPr/>
        <a:lstStyle/>
        <a:p>
          <a:pPr rtl="0"/>
          <a:r>
            <a:rPr lang="en-US" dirty="0"/>
            <a:t>Managed by C-level management</a:t>
          </a:r>
        </a:p>
      </dgm:t>
    </dgm:pt>
    <dgm:pt modelId="{86602FA0-40FA-4000-AC77-8E5462DBF017}" type="parTrans" cxnId="{8152F9AF-47EA-42F2-B738-5B13D6BA34E4}">
      <dgm:prSet/>
      <dgm:spPr/>
      <dgm:t>
        <a:bodyPr/>
        <a:lstStyle/>
        <a:p>
          <a:endParaRPr lang="en-US"/>
        </a:p>
      </dgm:t>
    </dgm:pt>
    <dgm:pt modelId="{C8F2D0B0-5E71-4722-94A4-18DFDB9C9C9E}" type="sibTrans" cxnId="{8152F9AF-47EA-42F2-B738-5B13D6BA34E4}">
      <dgm:prSet/>
      <dgm:spPr/>
      <dgm:t>
        <a:bodyPr/>
        <a:lstStyle/>
        <a:p>
          <a:endParaRPr lang="en-US"/>
        </a:p>
      </dgm:t>
    </dgm:pt>
    <dgm:pt modelId="{5B087C8B-1DE1-4BB5-91D5-1C6E0E44EA28}">
      <dgm:prSet/>
      <dgm:spPr/>
      <dgm:t>
        <a:bodyPr/>
        <a:lstStyle/>
        <a:p>
          <a:pPr rtl="0"/>
          <a:r>
            <a:rPr lang="en-US" dirty="0"/>
            <a:t>Focused on reputation, strategic objective</a:t>
          </a:r>
        </a:p>
      </dgm:t>
    </dgm:pt>
    <dgm:pt modelId="{A3AAAC3E-D565-47D4-A8E8-BF19EF940E33}" type="parTrans" cxnId="{1C83E26A-FAC4-492C-A828-96588FBAE3D0}">
      <dgm:prSet/>
      <dgm:spPr/>
      <dgm:t>
        <a:bodyPr/>
        <a:lstStyle/>
        <a:p>
          <a:endParaRPr lang="en-US"/>
        </a:p>
      </dgm:t>
    </dgm:pt>
    <dgm:pt modelId="{9359397B-03FF-41D4-AD4D-E1DD72D85C0B}" type="sibTrans" cxnId="{1C83E26A-FAC4-492C-A828-96588FBAE3D0}">
      <dgm:prSet/>
      <dgm:spPr/>
      <dgm:t>
        <a:bodyPr/>
        <a:lstStyle/>
        <a:p>
          <a:endParaRPr lang="en-US"/>
        </a:p>
      </dgm:t>
    </dgm:pt>
    <dgm:pt modelId="{DA64EA97-AA9D-4BD2-A1DB-788839C42C43}" type="pres">
      <dgm:prSet presAssocID="{B5D170CD-A3CF-4EAC-9EA1-F350693502E9}" presName="Name0" presStyleCnt="0">
        <dgm:presLayoutVars>
          <dgm:dir/>
          <dgm:animLvl val="lvl"/>
          <dgm:resizeHandles val="exact"/>
        </dgm:presLayoutVars>
      </dgm:prSet>
      <dgm:spPr/>
    </dgm:pt>
    <dgm:pt modelId="{799A696A-78D2-4203-BABF-5FEC75CD53B7}" type="pres">
      <dgm:prSet presAssocID="{CEE2AFD6-31C4-43FD-982C-70381401C568}" presName="compositeNode" presStyleCnt="0">
        <dgm:presLayoutVars>
          <dgm:bulletEnabled val="1"/>
        </dgm:presLayoutVars>
      </dgm:prSet>
      <dgm:spPr/>
    </dgm:pt>
    <dgm:pt modelId="{941EA546-49ED-4EA9-8585-14BA202C7F9D}" type="pres">
      <dgm:prSet presAssocID="{CEE2AFD6-31C4-43FD-982C-70381401C568}" presName="bgRect" presStyleLbl="node1" presStyleIdx="0" presStyleCnt="2"/>
      <dgm:spPr/>
    </dgm:pt>
    <dgm:pt modelId="{BA5DD227-2A9C-4911-B8AC-E914A4AF64FE}" type="pres">
      <dgm:prSet presAssocID="{CEE2AFD6-31C4-43FD-982C-70381401C568}" presName="parentNode" presStyleLbl="node1" presStyleIdx="0" presStyleCnt="2">
        <dgm:presLayoutVars>
          <dgm:chMax val="0"/>
          <dgm:bulletEnabled val="1"/>
        </dgm:presLayoutVars>
      </dgm:prSet>
      <dgm:spPr/>
    </dgm:pt>
    <dgm:pt modelId="{1C4510FF-6620-421C-85BA-CF0AE94776F8}" type="pres">
      <dgm:prSet presAssocID="{CEE2AFD6-31C4-43FD-982C-70381401C568}" presName="childNode" presStyleLbl="node1" presStyleIdx="0" presStyleCnt="2">
        <dgm:presLayoutVars>
          <dgm:bulletEnabled val="1"/>
        </dgm:presLayoutVars>
      </dgm:prSet>
      <dgm:spPr/>
    </dgm:pt>
    <dgm:pt modelId="{2A623BEF-D6D2-4A5D-B594-830FE829A3E5}" type="pres">
      <dgm:prSet presAssocID="{F2972039-32AD-4415-B058-E9D5210AD6D5}" presName="hSp" presStyleCnt="0"/>
      <dgm:spPr/>
    </dgm:pt>
    <dgm:pt modelId="{A3997519-8AEE-4713-8340-9594A4F25FB7}" type="pres">
      <dgm:prSet presAssocID="{F2972039-32AD-4415-B058-E9D5210AD6D5}" presName="vProcSp" presStyleCnt="0"/>
      <dgm:spPr/>
    </dgm:pt>
    <dgm:pt modelId="{9FEE4382-828C-4E34-8F4C-7FC8292D43B7}" type="pres">
      <dgm:prSet presAssocID="{F2972039-32AD-4415-B058-E9D5210AD6D5}" presName="vSp1" presStyleCnt="0"/>
      <dgm:spPr/>
    </dgm:pt>
    <dgm:pt modelId="{78E369BA-1830-4EFB-998F-CC2C05AFDAA3}" type="pres">
      <dgm:prSet presAssocID="{F2972039-32AD-4415-B058-E9D5210AD6D5}" presName="simulatedConn" presStyleLbl="solidFgAcc1" presStyleIdx="0" presStyleCnt="1"/>
      <dgm:spPr/>
    </dgm:pt>
    <dgm:pt modelId="{6C11123D-746A-4EDA-A191-CF5EF7DEDDFC}" type="pres">
      <dgm:prSet presAssocID="{F2972039-32AD-4415-B058-E9D5210AD6D5}" presName="vSp2" presStyleCnt="0"/>
      <dgm:spPr/>
    </dgm:pt>
    <dgm:pt modelId="{D8FA6EC7-6D1A-4999-9B1E-847CAB7AD4D0}" type="pres">
      <dgm:prSet presAssocID="{F2972039-32AD-4415-B058-E9D5210AD6D5}" presName="sibTrans" presStyleCnt="0"/>
      <dgm:spPr/>
    </dgm:pt>
    <dgm:pt modelId="{E66631FE-EBD3-4070-890A-8FCCABC8E9D6}" type="pres">
      <dgm:prSet presAssocID="{9DA49046-BF2F-4058-8C9A-36FADEFAA08F}" presName="compositeNode" presStyleCnt="0">
        <dgm:presLayoutVars>
          <dgm:bulletEnabled val="1"/>
        </dgm:presLayoutVars>
      </dgm:prSet>
      <dgm:spPr/>
    </dgm:pt>
    <dgm:pt modelId="{830A9469-C7C5-4272-8572-D744C5C7C5F1}" type="pres">
      <dgm:prSet presAssocID="{9DA49046-BF2F-4058-8C9A-36FADEFAA08F}" presName="bgRect" presStyleLbl="node1" presStyleIdx="1" presStyleCnt="2"/>
      <dgm:spPr/>
    </dgm:pt>
    <dgm:pt modelId="{27DD0B2D-8926-413E-92E3-E17F103C89E9}" type="pres">
      <dgm:prSet presAssocID="{9DA49046-BF2F-4058-8C9A-36FADEFAA08F}" presName="parentNode" presStyleLbl="node1" presStyleIdx="1" presStyleCnt="2">
        <dgm:presLayoutVars>
          <dgm:chMax val="0"/>
          <dgm:bulletEnabled val="1"/>
        </dgm:presLayoutVars>
      </dgm:prSet>
      <dgm:spPr/>
    </dgm:pt>
    <dgm:pt modelId="{8C4A18C5-4C17-47BF-94A7-38851411DE36}" type="pres">
      <dgm:prSet presAssocID="{9DA49046-BF2F-4058-8C9A-36FADEFAA08F}" presName="childNode" presStyleLbl="node1" presStyleIdx="1" presStyleCnt="2">
        <dgm:presLayoutVars>
          <dgm:bulletEnabled val="1"/>
        </dgm:presLayoutVars>
      </dgm:prSet>
      <dgm:spPr/>
    </dgm:pt>
  </dgm:ptLst>
  <dgm:cxnLst>
    <dgm:cxn modelId="{7B6E6101-2257-47FF-9F8B-E7B716AE3215}" type="presOf" srcId="{CEE2AFD6-31C4-43FD-982C-70381401C568}" destId="{BA5DD227-2A9C-4911-B8AC-E914A4AF64FE}" srcOrd="1" destOrd="0" presId="urn:microsoft.com/office/officeart/2005/8/layout/hProcess7"/>
    <dgm:cxn modelId="{F01B0003-8F0B-4B39-9F5E-64AE7FA22495}" type="presOf" srcId="{78BCA1EF-C2C5-4DB3-9D5E-CA14E2BD698F}" destId="{8C4A18C5-4C17-47BF-94A7-38851411DE36}" srcOrd="0" destOrd="0" presId="urn:microsoft.com/office/officeart/2005/8/layout/hProcess7"/>
    <dgm:cxn modelId="{390DBA12-D9C3-4AC5-9DE0-8B4E389C6DEE}" type="presOf" srcId="{4C365815-ED14-46E4-9B62-2AF0792949B4}" destId="{1C4510FF-6620-421C-85BA-CF0AE94776F8}" srcOrd="0" destOrd="0" presId="urn:microsoft.com/office/officeart/2005/8/layout/hProcess7"/>
    <dgm:cxn modelId="{AEBCB916-404D-459B-AEF0-1BBFEB977677}" type="presOf" srcId="{01026089-C1C6-43C1-9FC3-5E1C7354DE2E}" destId="{8C4A18C5-4C17-47BF-94A7-38851411DE36}" srcOrd="0" destOrd="1" presId="urn:microsoft.com/office/officeart/2005/8/layout/hProcess7"/>
    <dgm:cxn modelId="{C0AED11B-1601-4D1D-830C-35485B95E927}" type="presOf" srcId="{D6358D03-529E-479C-9E1C-2381D7885CDD}" destId="{8C4A18C5-4C17-47BF-94A7-38851411DE36}" srcOrd="0" destOrd="3" presId="urn:microsoft.com/office/officeart/2005/8/layout/hProcess7"/>
    <dgm:cxn modelId="{9158B027-CB1F-454C-BAC5-A010278B8AFF}" type="presOf" srcId="{B4F3885D-17A9-45C6-88CE-0781FC8A7C25}" destId="{1C4510FF-6620-421C-85BA-CF0AE94776F8}" srcOrd="0" destOrd="4" presId="urn:microsoft.com/office/officeart/2005/8/layout/hProcess7"/>
    <dgm:cxn modelId="{FB14C630-9DA8-4F9E-8A5A-C4C5AECE49F0}" type="presOf" srcId="{0A4D53F0-06B2-4CC1-B7F9-0EDEAC82A4B9}" destId="{8C4A18C5-4C17-47BF-94A7-38851411DE36}" srcOrd="0" destOrd="4" presId="urn:microsoft.com/office/officeart/2005/8/layout/hProcess7"/>
    <dgm:cxn modelId="{88B8A848-9082-4FE2-B779-E4C380D973D7}" type="presOf" srcId="{B5D170CD-A3CF-4EAC-9EA1-F350693502E9}" destId="{DA64EA97-AA9D-4BD2-A1DB-788839C42C43}" srcOrd="0" destOrd="0" presId="urn:microsoft.com/office/officeart/2005/8/layout/hProcess7"/>
    <dgm:cxn modelId="{33CB3552-BFFB-4176-B726-86A08438B414}" type="presOf" srcId="{F254DABB-17CD-4B2B-9D05-C32C773E21F5}" destId="{1C4510FF-6620-421C-85BA-CF0AE94776F8}" srcOrd="0" destOrd="5" presId="urn:microsoft.com/office/officeart/2005/8/layout/hProcess7"/>
    <dgm:cxn modelId="{1AC0E052-5A16-48FE-9E48-61DE8E4644F1}" srcId="{9DA49046-BF2F-4058-8C9A-36FADEFAA08F}" destId="{78BCA1EF-C2C5-4DB3-9D5E-CA14E2BD698F}" srcOrd="0" destOrd="0" parTransId="{216909F2-DCDC-4173-B31A-B3D5CE7DE28C}" sibTransId="{770BBF3F-A5F2-46AF-8390-F5F0C9534E34}"/>
    <dgm:cxn modelId="{F873DE55-EA6B-4696-A358-F9D0FB347852}" type="presOf" srcId="{9DA49046-BF2F-4058-8C9A-36FADEFAA08F}" destId="{27DD0B2D-8926-413E-92E3-E17F103C89E9}" srcOrd="1" destOrd="0" presId="urn:microsoft.com/office/officeart/2005/8/layout/hProcess7"/>
    <dgm:cxn modelId="{6AA1A657-3044-46C7-A4F8-B45881CE1060}" srcId="{CEE2AFD6-31C4-43FD-982C-70381401C568}" destId="{D189DBF5-674C-4255-A61F-8AD7F00064DE}" srcOrd="1" destOrd="0" parTransId="{9FB71C81-FF91-4B0E-9E5B-C564EF8BC662}" sibTransId="{32519F56-282A-4E8A-8590-4E3E37A9271D}"/>
    <dgm:cxn modelId="{5986C457-A02E-4BF1-8AEC-16CCD6D47CB3}" type="presOf" srcId="{E961F53E-AEB8-425A-94EA-677DC1860B92}" destId="{1C4510FF-6620-421C-85BA-CF0AE94776F8}" srcOrd="0" destOrd="2" presId="urn:microsoft.com/office/officeart/2005/8/layout/hProcess7"/>
    <dgm:cxn modelId="{50081961-574D-4AE2-B1D2-8127F264C950}" srcId="{CEE2AFD6-31C4-43FD-982C-70381401C568}" destId="{4C365815-ED14-46E4-9B62-2AF0792949B4}" srcOrd="0" destOrd="0" parTransId="{DCBC7939-A4AB-489F-A4A4-5878A6FA0CD1}" sibTransId="{60756791-2AAC-4B16-8E36-ED36F70848E9}"/>
    <dgm:cxn modelId="{F7676761-5F2D-4F21-8286-216D06F81F8C}" srcId="{CEE2AFD6-31C4-43FD-982C-70381401C568}" destId="{F254DABB-17CD-4B2B-9D05-C32C773E21F5}" srcOrd="5" destOrd="0" parTransId="{B668F24D-AF68-4B81-B357-B647B3D1CEBB}" sibTransId="{3C3B28CB-E8A6-4247-8E63-C77429CAC72D}"/>
    <dgm:cxn modelId="{1C83E26A-FAC4-492C-A828-96588FBAE3D0}" srcId="{9DA49046-BF2F-4058-8C9A-36FADEFAA08F}" destId="{5B087C8B-1DE1-4BB5-91D5-1C6E0E44EA28}" srcOrd="5" destOrd="0" parTransId="{A3AAAC3E-D565-47D4-A8E8-BF19EF940E33}" sibTransId="{9359397B-03FF-41D4-AD4D-E1DD72D85C0B}"/>
    <dgm:cxn modelId="{FFBA6F7B-52AB-4281-8418-BD4A268480AF}" type="presOf" srcId="{CEE2AFD6-31C4-43FD-982C-70381401C568}" destId="{941EA546-49ED-4EA9-8585-14BA202C7F9D}" srcOrd="0" destOrd="0" presId="urn:microsoft.com/office/officeart/2005/8/layout/hProcess7"/>
    <dgm:cxn modelId="{0D71B67C-AA54-4A6D-89EC-4AA74D40B0DF}" type="presOf" srcId="{9DA49046-BF2F-4058-8C9A-36FADEFAA08F}" destId="{830A9469-C7C5-4272-8572-D744C5C7C5F1}" srcOrd="0" destOrd="0" presId="urn:microsoft.com/office/officeart/2005/8/layout/hProcess7"/>
    <dgm:cxn modelId="{89792982-5829-40BE-9C95-7FAFE2EB29A2}" srcId="{9DA49046-BF2F-4058-8C9A-36FADEFAA08F}" destId="{D6358D03-529E-479C-9E1C-2381D7885CDD}" srcOrd="3" destOrd="0" parTransId="{C2490F8C-61A3-4F04-B5EE-6E9654233BA3}" sibTransId="{A54BA9A1-FD6B-4154-9EB8-A6A91BB7D3A1}"/>
    <dgm:cxn modelId="{AB4EF88A-1BA2-42B2-9AE8-362CE7C682D2}" type="presOf" srcId="{5B087C8B-1DE1-4BB5-91D5-1C6E0E44EA28}" destId="{8C4A18C5-4C17-47BF-94A7-38851411DE36}" srcOrd="0" destOrd="5" presId="urn:microsoft.com/office/officeart/2005/8/layout/hProcess7"/>
    <dgm:cxn modelId="{94AF6990-6DB6-4643-A15F-4DE28C2DC61C}" type="presOf" srcId="{D189DBF5-674C-4255-A61F-8AD7F00064DE}" destId="{1C4510FF-6620-421C-85BA-CF0AE94776F8}" srcOrd="0" destOrd="1" presId="urn:microsoft.com/office/officeart/2005/8/layout/hProcess7"/>
    <dgm:cxn modelId="{05715A9C-EF3E-40D3-8C81-1F0D1D8E1DF1}" srcId="{9DA49046-BF2F-4058-8C9A-36FADEFAA08F}" destId="{87725FE3-BD2D-4CCF-8ABB-20800A4AC147}" srcOrd="2" destOrd="0" parTransId="{B3950262-EF37-4A39-99DC-F8997DCF0943}" sibTransId="{D78537F7-9BC4-4076-A8C5-77536E2F0553}"/>
    <dgm:cxn modelId="{8152F9AF-47EA-42F2-B738-5B13D6BA34E4}" srcId="{9DA49046-BF2F-4058-8C9A-36FADEFAA08F}" destId="{0A4D53F0-06B2-4CC1-B7F9-0EDEAC82A4B9}" srcOrd="4" destOrd="0" parTransId="{86602FA0-40FA-4000-AC77-8E5462DBF017}" sibTransId="{C8F2D0B0-5E71-4722-94A4-18DFDB9C9C9E}"/>
    <dgm:cxn modelId="{AFE509B4-6254-4EA2-8190-256A0CC34181}" srcId="{CEE2AFD6-31C4-43FD-982C-70381401C568}" destId="{64217029-71D1-4057-BA7C-1CF605BB19F6}" srcOrd="3" destOrd="0" parTransId="{B300A76F-A311-4772-9548-9D0DFB3EAFDF}" sibTransId="{D647979E-2920-48C6-AFFA-499FD7CFDB5C}"/>
    <dgm:cxn modelId="{69CCCBC2-8881-45FC-936D-E4155C805316}" srcId="{B5D170CD-A3CF-4EAC-9EA1-F350693502E9}" destId="{CEE2AFD6-31C4-43FD-982C-70381401C568}" srcOrd="0" destOrd="0" parTransId="{EACEE2BC-05F0-423F-8B73-2F44F2D40F6D}" sibTransId="{F2972039-32AD-4415-B058-E9D5210AD6D5}"/>
    <dgm:cxn modelId="{53B82FC4-192E-45B7-A736-6799B4358659}" srcId="{CEE2AFD6-31C4-43FD-982C-70381401C568}" destId="{B4F3885D-17A9-45C6-88CE-0781FC8A7C25}" srcOrd="4" destOrd="0" parTransId="{E16149B8-4708-4D79-8CA6-9CC2B6909BED}" sibTransId="{B62ACFB0-BBE3-4D4F-B033-F76E16C40F31}"/>
    <dgm:cxn modelId="{69A5B4DC-A33A-4640-8456-C6FA15085D69}" type="presOf" srcId="{87725FE3-BD2D-4CCF-8ABB-20800A4AC147}" destId="{8C4A18C5-4C17-47BF-94A7-38851411DE36}" srcOrd="0" destOrd="2" presId="urn:microsoft.com/office/officeart/2005/8/layout/hProcess7"/>
    <dgm:cxn modelId="{8583A1DD-0928-4C51-B7F1-9BA6F5F126C1}" type="presOf" srcId="{64217029-71D1-4057-BA7C-1CF605BB19F6}" destId="{1C4510FF-6620-421C-85BA-CF0AE94776F8}" srcOrd="0" destOrd="3" presId="urn:microsoft.com/office/officeart/2005/8/layout/hProcess7"/>
    <dgm:cxn modelId="{9E4416E2-F945-4643-9B5B-B63E8768D030}" srcId="{CEE2AFD6-31C4-43FD-982C-70381401C568}" destId="{E961F53E-AEB8-425A-94EA-677DC1860B92}" srcOrd="2" destOrd="0" parTransId="{3DCDE6B6-2ADA-4672-8425-CEF642E0C9B0}" sibTransId="{92EF4D46-9028-43F1-9887-D848BC27F0EC}"/>
    <dgm:cxn modelId="{724EDFEE-95CF-48AE-A436-C88047D957E9}" srcId="{B5D170CD-A3CF-4EAC-9EA1-F350693502E9}" destId="{9DA49046-BF2F-4058-8C9A-36FADEFAA08F}" srcOrd="1" destOrd="0" parTransId="{AB9E3C1C-BF32-47DD-85B0-3399438E9761}" sibTransId="{5D457F32-AFC3-4710-A5FC-D72F4FC36159}"/>
    <dgm:cxn modelId="{9837FAF6-C4AD-4A68-9B72-66871E32EB52}" srcId="{9DA49046-BF2F-4058-8C9A-36FADEFAA08F}" destId="{01026089-C1C6-43C1-9FC3-5E1C7354DE2E}" srcOrd="1" destOrd="0" parTransId="{1FB08A90-385D-409F-B7D2-BF850AC0ABDE}" sibTransId="{902F0A07-54BD-4939-B02D-70ADF32F0401}"/>
    <dgm:cxn modelId="{6F1AA0E9-552C-4649-B31E-0B149B6AB593}" type="presParOf" srcId="{DA64EA97-AA9D-4BD2-A1DB-788839C42C43}" destId="{799A696A-78D2-4203-BABF-5FEC75CD53B7}" srcOrd="0" destOrd="0" presId="urn:microsoft.com/office/officeart/2005/8/layout/hProcess7"/>
    <dgm:cxn modelId="{C1449D8B-F4BB-4CD8-86A4-2A4A59D571FC}" type="presParOf" srcId="{799A696A-78D2-4203-BABF-5FEC75CD53B7}" destId="{941EA546-49ED-4EA9-8585-14BA202C7F9D}" srcOrd="0" destOrd="0" presId="urn:microsoft.com/office/officeart/2005/8/layout/hProcess7"/>
    <dgm:cxn modelId="{9A20F040-D548-46AB-B8D7-936012694A7F}" type="presParOf" srcId="{799A696A-78D2-4203-BABF-5FEC75CD53B7}" destId="{BA5DD227-2A9C-4911-B8AC-E914A4AF64FE}" srcOrd="1" destOrd="0" presId="urn:microsoft.com/office/officeart/2005/8/layout/hProcess7"/>
    <dgm:cxn modelId="{BFA91474-0065-443C-9563-DA4EDE2DC033}" type="presParOf" srcId="{799A696A-78D2-4203-BABF-5FEC75CD53B7}" destId="{1C4510FF-6620-421C-85BA-CF0AE94776F8}" srcOrd="2" destOrd="0" presId="urn:microsoft.com/office/officeart/2005/8/layout/hProcess7"/>
    <dgm:cxn modelId="{EEA6FB20-837A-453D-A160-28CC049154FC}" type="presParOf" srcId="{DA64EA97-AA9D-4BD2-A1DB-788839C42C43}" destId="{2A623BEF-D6D2-4A5D-B594-830FE829A3E5}" srcOrd="1" destOrd="0" presId="urn:microsoft.com/office/officeart/2005/8/layout/hProcess7"/>
    <dgm:cxn modelId="{BFB0B4AA-B750-422C-92C0-5B3AAA994679}" type="presParOf" srcId="{DA64EA97-AA9D-4BD2-A1DB-788839C42C43}" destId="{A3997519-8AEE-4713-8340-9594A4F25FB7}" srcOrd="2" destOrd="0" presId="urn:microsoft.com/office/officeart/2005/8/layout/hProcess7"/>
    <dgm:cxn modelId="{41C55A8E-A41D-4840-B05E-E2791F2779E7}" type="presParOf" srcId="{A3997519-8AEE-4713-8340-9594A4F25FB7}" destId="{9FEE4382-828C-4E34-8F4C-7FC8292D43B7}" srcOrd="0" destOrd="0" presId="urn:microsoft.com/office/officeart/2005/8/layout/hProcess7"/>
    <dgm:cxn modelId="{F68597F6-446A-44FB-9854-458E6A9B47C2}" type="presParOf" srcId="{A3997519-8AEE-4713-8340-9594A4F25FB7}" destId="{78E369BA-1830-4EFB-998F-CC2C05AFDAA3}" srcOrd="1" destOrd="0" presId="urn:microsoft.com/office/officeart/2005/8/layout/hProcess7"/>
    <dgm:cxn modelId="{C903ED79-5DA9-46E3-BF55-CF54ED583944}" type="presParOf" srcId="{A3997519-8AEE-4713-8340-9594A4F25FB7}" destId="{6C11123D-746A-4EDA-A191-CF5EF7DEDDFC}" srcOrd="2" destOrd="0" presId="urn:microsoft.com/office/officeart/2005/8/layout/hProcess7"/>
    <dgm:cxn modelId="{AC1CF788-C42B-4898-8A31-A1264145F4F3}" type="presParOf" srcId="{DA64EA97-AA9D-4BD2-A1DB-788839C42C43}" destId="{D8FA6EC7-6D1A-4999-9B1E-847CAB7AD4D0}" srcOrd="3" destOrd="0" presId="urn:microsoft.com/office/officeart/2005/8/layout/hProcess7"/>
    <dgm:cxn modelId="{E7285CA8-ACFF-4E29-A04C-36F7463860F7}" type="presParOf" srcId="{DA64EA97-AA9D-4BD2-A1DB-788839C42C43}" destId="{E66631FE-EBD3-4070-890A-8FCCABC8E9D6}" srcOrd="4" destOrd="0" presId="urn:microsoft.com/office/officeart/2005/8/layout/hProcess7"/>
    <dgm:cxn modelId="{42461A4A-AB03-45E3-BF3A-3DBC182DB461}" type="presParOf" srcId="{E66631FE-EBD3-4070-890A-8FCCABC8E9D6}" destId="{830A9469-C7C5-4272-8572-D744C5C7C5F1}" srcOrd="0" destOrd="0" presId="urn:microsoft.com/office/officeart/2005/8/layout/hProcess7"/>
    <dgm:cxn modelId="{771E1971-D580-48BC-A769-511B3D6029E5}" type="presParOf" srcId="{E66631FE-EBD3-4070-890A-8FCCABC8E9D6}" destId="{27DD0B2D-8926-413E-92E3-E17F103C89E9}" srcOrd="1" destOrd="0" presId="urn:microsoft.com/office/officeart/2005/8/layout/hProcess7"/>
    <dgm:cxn modelId="{F12C4A81-2C2F-49BD-A757-DFFFC1382D99}" type="presParOf" srcId="{E66631FE-EBD3-4070-890A-8FCCABC8E9D6}" destId="{8C4A18C5-4C17-47BF-94A7-38851411DE36}"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F9072F-A72B-4D7E-ADDD-A03EF58AFE0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8DBC0D6-F312-4EA7-9E3A-81990AA8D429}">
      <dgm:prSet/>
      <dgm:spPr/>
      <dgm:t>
        <a:bodyPr/>
        <a:lstStyle/>
        <a:p>
          <a:pPr rtl="0"/>
          <a:r>
            <a:rPr lang="en-US" dirty="0"/>
            <a:t>Service “Supporting crisis management”</a:t>
          </a:r>
        </a:p>
        <a:p>
          <a:pPr rtl="0"/>
          <a:r>
            <a:rPr lang="en-US" dirty="0"/>
            <a:t> Functions: </a:t>
          </a:r>
        </a:p>
      </dgm:t>
    </dgm:pt>
    <dgm:pt modelId="{6C05F3BF-AAEC-4D1B-8C7C-A81DB60F192D}" type="parTrans" cxnId="{C7586D77-FD1D-4DBC-A420-194E7E773A6F}">
      <dgm:prSet/>
      <dgm:spPr/>
      <dgm:t>
        <a:bodyPr/>
        <a:lstStyle/>
        <a:p>
          <a:endParaRPr lang="en-US"/>
        </a:p>
      </dgm:t>
    </dgm:pt>
    <dgm:pt modelId="{081FCC22-F2E7-4378-AA8D-09D4EC16F245}" type="sibTrans" cxnId="{C7586D77-FD1D-4DBC-A420-194E7E773A6F}">
      <dgm:prSet/>
      <dgm:spPr/>
      <dgm:t>
        <a:bodyPr/>
        <a:lstStyle/>
        <a:p>
          <a:endParaRPr lang="en-US"/>
        </a:p>
      </dgm:t>
    </dgm:pt>
    <dgm:pt modelId="{E665351E-E19B-4173-8972-23540C407B55}">
      <dgm:prSet/>
      <dgm:spPr/>
      <dgm:t>
        <a:bodyPr/>
        <a:lstStyle/>
        <a:p>
          <a:pPr rtl="0"/>
          <a:r>
            <a:rPr lang="en-US" dirty="0"/>
            <a:t>Distributing information to constituents</a:t>
          </a:r>
        </a:p>
      </dgm:t>
    </dgm:pt>
    <dgm:pt modelId="{45BED305-0C07-42DD-93E2-25DCC1F5A6D4}" type="parTrans" cxnId="{AAA6AE75-FEC8-416A-A3A2-6C40E300A184}">
      <dgm:prSet/>
      <dgm:spPr/>
      <dgm:t>
        <a:bodyPr/>
        <a:lstStyle/>
        <a:p>
          <a:endParaRPr lang="en-US"/>
        </a:p>
      </dgm:t>
    </dgm:pt>
    <dgm:pt modelId="{BF2F44DD-19DA-44E8-9FF2-70A51660CA87}" type="sibTrans" cxnId="{AAA6AE75-FEC8-416A-A3A2-6C40E300A184}">
      <dgm:prSet/>
      <dgm:spPr/>
      <dgm:t>
        <a:bodyPr/>
        <a:lstStyle/>
        <a:p>
          <a:endParaRPr lang="en-US"/>
        </a:p>
      </dgm:t>
    </dgm:pt>
    <dgm:pt modelId="{E55D20A0-E6D7-4858-A774-EE54CBA65DAF}">
      <dgm:prSet/>
      <dgm:spPr/>
      <dgm:t>
        <a:bodyPr/>
        <a:lstStyle/>
        <a:p>
          <a:pPr rtl="0"/>
          <a:r>
            <a:rPr lang="en-US" dirty="0"/>
            <a:t>Reporting on cyber security status</a:t>
          </a:r>
        </a:p>
      </dgm:t>
    </dgm:pt>
    <dgm:pt modelId="{280CBDB9-4145-4734-A7BD-8BBBFCA8346D}" type="parTrans" cxnId="{375110C7-5AE3-4D8B-BB62-E1E9B786FF92}">
      <dgm:prSet/>
      <dgm:spPr/>
      <dgm:t>
        <a:bodyPr/>
        <a:lstStyle/>
        <a:p>
          <a:endParaRPr lang="en-US"/>
        </a:p>
      </dgm:t>
    </dgm:pt>
    <dgm:pt modelId="{0D1103B8-052A-446F-9E40-97292910E68C}" type="sibTrans" cxnId="{375110C7-5AE3-4D8B-BB62-E1E9B786FF92}">
      <dgm:prSet/>
      <dgm:spPr/>
      <dgm:t>
        <a:bodyPr/>
        <a:lstStyle/>
        <a:p>
          <a:endParaRPr lang="en-US"/>
        </a:p>
      </dgm:t>
    </dgm:pt>
    <dgm:pt modelId="{D1DECE95-E4F1-4DE2-975F-301B7FA6DF43}">
      <dgm:prSet/>
      <dgm:spPr/>
      <dgm:t>
        <a:bodyPr/>
        <a:lstStyle/>
        <a:p>
          <a:pPr rtl="0"/>
          <a:r>
            <a:rPr lang="en-US" dirty="0"/>
            <a:t>Communicating strategic decisions</a:t>
          </a:r>
        </a:p>
      </dgm:t>
    </dgm:pt>
    <dgm:pt modelId="{D7520B11-7FFF-4830-A2CC-6A89E9CA7E6D}" type="parTrans" cxnId="{5EF4C609-49C1-4E68-BD5A-AD68C19763CE}">
      <dgm:prSet/>
      <dgm:spPr/>
      <dgm:t>
        <a:bodyPr/>
        <a:lstStyle/>
        <a:p>
          <a:endParaRPr lang="en-US"/>
        </a:p>
      </dgm:t>
    </dgm:pt>
    <dgm:pt modelId="{6E7DD66E-2D7C-4388-9F9E-6F1D6EBF74D4}" type="sibTrans" cxnId="{5EF4C609-49C1-4E68-BD5A-AD68C19763CE}">
      <dgm:prSet/>
      <dgm:spPr/>
      <dgm:t>
        <a:bodyPr/>
        <a:lstStyle/>
        <a:p>
          <a:endParaRPr lang="en-US"/>
        </a:p>
      </dgm:t>
    </dgm:pt>
    <dgm:pt modelId="{1823640A-4F4D-4548-9C83-05FBAB5A03D7}" type="pres">
      <dgm:prSet presAssocID="{E7F9072F-A72B-4D7E-ADDD-A03EF58AFE08}" presName="Name0" presStyleCnt="0">
        <dgm:presLayoutVars>
          <dgm:dir/>
          <dgm:animLvl val="lvl"/>
          <dgm:resizeHandles val="exact"/>
        </dgm:presLayoutVars>
      </dgm:prSet>
      <dgm:spPr/>
    </dgm:pt>
    <dgm:pt modelId="{02AFCB5B-6972-451F-A660-36379282AA57}" type="pres">
      <dgm:prSet presAssocID="{78DBC0D6-F312-4EA7-9E3A-81990AA8D429}" presName="composite" presStyleCnt="0"/>
      <dgm:spPr/>
    </dgm:pt>
    <dgm:pt modelId="{295FFF9D-8FD3-4A67-9A57-74B504F04A78}" type="pres">
      <dgm:prSet presAssocID="{78DBC0D6-F312-4EA7-9E3A-81990AA8D429}" presName="parTx" presStyleLbl="alignNode1" presStyleIdx="0" presStyleCnt="1">
        <dgm:presLayoutVars>
          <dgm:chMax val="0"/>
          <dgm:chPref val="0"/>
          <dgm:bulletEnabled val="1"/>
        </dgm:presLayoutVars>
      </dgm:prSet>
      <dgm:spPr/>
    </dgm:pt>
    <dgm:pt modelId="{A8329324-30EB-494E-ABA5-A9689016B66C}" type="pres">
      <dgm:prSet presAssocID="{78DBC0D6-F312-4EA7-9E3A-81990AA8D429}" presName="desTx" presStyleLbl="alignAccFollowNode1" presStyleIdx="0" presStyleCnt="1">
        <dgm:presLayoutVars>
          <dgm:bulletEnabled val="1"/>
        </dgm:presLayoutVars>
      </dgm:prSet>
      <dgm:spPr/>
    </dgm:pt>
  </dgm:ptLst>
  <dgm:cxnLst>
    <dgm:cxn modelId="{5EF4C609-49C1-4E68-BD5A-AD68C19763CE}" srcId="{78DBC0D6-F312-4EA7-9E3A-81990AA8D429}" destId="{D1DECE95-E4F1-4DE2-975F-301B7FA6DF43}" srcOrd="2" destOrd="0" parTransId="{D7520B11-7FFF-4830-A2CC-6A89E9CA7E6D}" sibTransId="{6E7DD66E-2D7C-4388-9F9E-6F1D6EBF74D4}"/>
    <dgm:cxn modelId="{3DA1FD0A-5642-4752-8834-A0C2CFFE94EA}" type="presOf" srcId="{E7F9072F-A72B-4D7E-ADDD-A03EF58AFE08}" destId="{1823640A-4F4D-4548-9C83-05FBAB5A03D7}" srcOrd="0" destOrd="0" presId="urn:microsoft.com/office/officeart/2005/8/layout/hList1"/>
    <dgm:cxn modelId="{43E5FA14-E7A9-47F3-A630-63B796BCA1E9}" type="presOf" srcId="{E665351E-E19B-4173-8972-23540C407B55}" destId="{A8329324-30EB-494E-ABA5-A9689016B66C}" srcOrd="0" destOrd="0" presId="urn:microsoft.com/office/officeart/2005/8/layout/hList1"/>
    <dgm:cxn modelId="{BA798438-A330-4E16-BEB9-5F73B04CFB81}" type="presOf" srcId="{D1DECE95-E4F1-4DE2-975F-301B7FA6DF43}" destId="{A8329324-30EB-494E-ABA5-A9689016B66C}" srcOrd="0" destOrd="2" presId="urn:microsoft.com/office/officeart/2005/8/layout/hList1"/>
    <dgm:cxn modelId="{3D2A6A4E-9460-4D99-AC16-31F5973C0B71}" type="presOf" srcId="{78DBC0D6-F312-4EA7-9E3A-81990AA8D429}" destId="{295FFF9D-8FD3-4A67-9A57-74B504F04A78}" srcOrd="0" destOrd="0" presId="urn:microsoft.com/office/officeart/2005/8/layout/hList1"/>
    <dgm:cxn modelId="{AAA6AE75-FEC8-416A-A3A2-6C40E300A184}" srcId="{78DBC0D6-F312-4EA7-9E3A-81990AA8D429}" destId="{E665351E-E19B-4173-8972-23540C407B55}" srcOrd="0" destOrd="0" parTransId="{45BED305-0C07-42DD-93E2-25DCC1F5A6D4}" sibTransId="{BF2F44DD-19DA-44E8-9FF2-70A51660CA87}"/>
    <dgm:cxn modelId="{C7586D77-FD1D-4DBC-A420-194E7E773A6F}" srcId="{E7F9072F-A72B-4D7E-ADDD-A03EF58AFE08}" destId="{78DBC0D6-F312-4EA7-9E3A-81990AA8D429}" srcOrd="0" destOrd="0" parTransId="{6C05F3BF-AAEC-4D1B-8C7C-A81DB60F192D}" sibTransId="{081FCC22-F2E7-4378-AA8D-09D4EC16F245}"/>
    <dgm:cxn modelId="{375110C7-5AE3-4D8B-BB62-E1E9B786FF92}" srcId="{78DBC0D6-F312-4EA7-9E3A-81990AA8D429}" destId="{E55D20A0-E6D7-4858-A774-EE54CBA65DAF}" srcOrd="1" destOrd="0" parTransId="{280CBDB9-4145-4734-A7BD-8BBBFCA8346D}" sibTransId="{0D1103B8-052A-446F-9E40-97292910E68C}"/>
    <dgm:cxn modelId="{B96623F5-769D-4EC2-ABD4-FA1D78770953}" type="presOf" srcId="{E55D20A0-E6D7-4858-A774-EE54CBA65DAF}" destId="{A8329324-30EB-494E-ABA5-A9689016B66C}" srcOrd="0" destOrd="1" presId="urn:microsoft.com/office/officeart/2005/8/layout/hList1"/>
    <dgm:cxn modelId="{FF7FAEC5-5791-4464-8ABF-67A6BD2374CC}" type="presParOf" srcId="{1823640A-4F4D-4548-9C83-05FBAB5A03D7}" destId="{02AFCB5B-6972-451F-A660-36379282AA57}" srcOrd="0" destOrd="0" presId="urn:microsoft.com/office/officeart/2005/8/layout/hList1"/>
    <dgm:cxn modelId="{A167F960-6374-4EB5-81BA-049391097306}" type="presParOf" srcId="{02AFCB5B-6972-451F-A660-36379282AA57}" destId="{295FFF9D-8FD3-4A67-9A57-74B504F04A78}" srcOrd="0" destOrd="0" presId="urn:microsoft.com/office/officeart/2005/8/layout/hList1"/>
    <dgm:cxn modelId="{13905667-8107-4E36-A029-D00AA5F7B782}" type="presParOf" srcId="{02AFCB5B-6972-451F-A660-36379282AA57}" destId="{A8329324-30EB-494E-ABA5-A9689016B6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361AC-FF71-4388-BBD9-4413B553DD2F}">
      <dsp:nvSpPr>
        <dsp:cNvPr id="0" name=""/>
        <dsp:cNvSpPr/>
      </dsp:nvSpPr>
      <dsp:spPr>
        <a:xfrm>
          <a:off x="3899048" y="26890"/>
          <a:ext cx="893253" cy="89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rgbClr val="EC269D"/>
              </a:solidFill>
            </a:rPr>
            <a:t>DATA ANALYSIS</a:t>
          </a:r>
        </a:p>
      </dsp:txBody>
      <dsp:txXfrm>
        <a:off x="3899048" y="26890"/>
        <a:ext cx="893253" cy="893253"/>
      </dsp:txXfrm>
    </dsp:sp>
    <dsp:sp modelId="{E6FEEBC2-A6FA-4E35-905B-1C0EB2071307}">
      <dsp:nvSpPr>
        <dsp:cNvPr id="0" name=""/>
        <dsp:cNvSpPr/>
      </dsp:nvSpPr>
      <dsp:spPr>
        <a:xfrm>
          <a:off x="1795061" y="719"/>
          <a:ext cx="3352503" cy="3352503"/>
        </a:xfrm>
        <a:prstGeom prst="circularArrow">
          <a:avLst>
            <a:gd name="adj1" fmla="val 5196"/>
            <a:gd name="adj2" fmla="val 335585"/>
            <a:gd name="adj3" fmla="val 21294580"/>
            <a:gd name="adj4" fmla="val 19765066"/>
            <a:gd name="adj5" fmla="val 6062"/>
          </a:avLst>
        </a:prstGeom>
        <a:solidFill>
          <a:srgbClr val="EC269D"/>
        </a:solidFill>
        <a:ln>
          <a:noFill/>
        </a:ln>
        <a:effectLst/>
      </dsp:spPr>
      <dsp:style>
        <a:lnRef idx="0">
          <a:scrgbClr r="0" g="0" b="0"/>
        </a:lnRef>
        <a:fillRef idx="3">
          <a:scrgbClr r="0" g="0" b="0"/>
        </a:fillRef>
        <a:effectRef idx="2">
          <a:scrgbClr r="0" g="0" b="0"/>
        </a:effectRef>
        <a:fontRef idx="minor">
          <a:schemeClr val="lt1"/>
        </a:fontRef>
      </dsp:style>
    </dsp:sp>
    <dsp:sp modelId="{7341E1DF-204B-415F-99CC-D1506036EA20}">
      <dsp:nvSpPr>
        <dsp:cNvPr id="0" name=""/>
        <dsp:cNvSpPr/>
      </dsp:nvSpPr>
      <dsp:spPr>
        <a:xfrm>
          <a:off x="4439433" y="1690024"/>
          <a:ext cx="893253" cy="89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rgbClr val="EC269D"/>
              </a:solidFill>
            </a:rPr>
            <a:t>RESOLUTION RESEARCH</a:t>
          </a:r>
        </a:p>
      </dsp:txBody>
      <dsp:txXfrm>
        <a:off x="4439433" y="1690024"/>
        <a:ext cx="893253" cy="893253"/>
      </dsp:txXfrm>
    </dsp:sp>
    <dsp:sp modelId="{F79ABBC4-0D39-4E26-A54A-3F792CA3A6C6}">
      <dsp:nvSpPr>
        <dsp:cNvPr id="0" name=""/>
        <dsp:cNvSpPr/>
      </dsp:nvSpPr>
      <dsp:spPr>
        <a:xfrm>
          <a:off x="1795061" y="719"/>
          <a:ext cx="3352503" cy="3352503"/>
        </a:xfrm>
        <a:prstGeom prst="circularArrow">
          <a:avLst>
            <a:gd name="adj1" fmla="val 5196"/>
            <a:gd name="adj2" fmla="val 335585"/>
            <a:gd name="adj3" fmla="val 4016085"/>
            <a:gd name="adj4" fmla="val 2252159"/>
            <a:gd name="adj5" fmla="val 6062"/>
          </a:avLst>
        </a:prstGeom>
        <a:solidFill>
          <a:srgbClr val="EC269D"/>
        </a:solidFill>
        <a:ln>
          <a:noFill/>
        </a:ln>
        <a:effectLst/>
      </dsp:spPr>
      <dsp:style>
        <a:lnRef idx="0">
          <a:scrgbClr r="0" g="0" b="0"/>
        </a:lnRef>
        <a:fillRef idx="3">
          <a:scrgbClr r="0" g="0" b="0"/>
        </a:fillRef>
        <a:effectRef idx="2">
          <a:scrgbClr r="0" g="0" b="0"/>
        </a:effectRef>
        <a:fontRef idx="minor">
          <a:schemeClr val="lt1"/>
        </a:fontRef>
      </dsp:style>
    </dsp:sp>
    <dsp:sp modelId="{949F30F1-E3EE-452E-ABFC-5F24276684F7}">
      <dsp:nvSpPr>
        <dsp:cNvPr id="0" name=""/>
        <dsp:cNvSpPr/>
      </dsp:nvSpPr>
      <dsp:spPr>
        <a:xfrm>
          <a:off x="3024686" y="2717897"/>
          <a:ext cx="893253" cy="89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rgbClr val="EC269D"/>
              </a:solidFill>
            </a:rPr>
            <a:t>ACTION PROPOSED</a:t>
          </a:r>
        </a:p>
      </dsp:txBody>
      <dsp:txXfrm>
        <a:off x="3024686" y="2717897"/>
        <a:ext cx="893253" cy="893253"/>
      </dsp:txXfrm>
    </dsp:sp>
    <dsp:sp modelId="{BE5C6E8D-A468-4921-BF84-D11B4507F3AD}">
      <dsp:nvSpPr>
        <dsp:cNvPr id="0" name=""/>
        <dsp:cNvSpPr/>
      </dsp:nvSpPr>
      <dsp:spPr>
        <a:xfrm>
          <a:off x="1795061" y="719"/>
          <a:ext cx="3352503" cy="3352503"/>
        </a:xfrm>
        <a:prstGeom prst="circularArrow">
          <a:avLst>
            <a:gd name="adj1" fmla="val 5196"/>
            <a:gd name="adj2" fmla="val 335585"/>
            <a:gd name="adj3" fmla="val 8212256"/>
            <a:gd name="adj4" fmla="val 6448330"/>
            <a:gd name="adj5" fmla="val 6062"/>
          </a:avLst>
        </a:prstGeom>
        <a:solidFill>
          <a:srgbClr val="EC269D"/>
        </a:solidFill>
        <a:ln>
          <a:noFill/>
        </a:ln>
        <a:effectLst/>
      </dsp:spPr>
      <dsp:style>
        <a:lnRef idx="0">
          <a:scrgbClr r="0" g="0" b="0"/>
        </a:lnRef>
        <a:fillRef idx="3">
          <a:scrgbClr r="0" g="0" b="0"/>
        </a:fillRef>
        <a:effectRef idx="2">
          <a:scrgbClr r="0" g="0" b="0"/>
        </a:effectRef>
        <a:fontRef idx="minor">
          <a:schemeClr val="lt1"/>
        </a:fontRef>
      </dsp:style>
    </dsp:sp>
    <dsp:sp modelId="{2C22F6FC-EDFE-45A8-8F40-FE5EC47F2BC8}">
      <dsp:nvSpPr>
        <dsp:cNvPr id="0" name=""/>
        <dsp:cNvSpPr/>
      </dsp:nvSpPr>
      <dsp:spPr>
        <a:xfrm>
          <a:off x="1609940" y="1690024"/>
          <a:ext cx="893253" cy="89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rgbClr val="EC269D"/>
              </a:solidFill>
            </a:rPr>
            <a:t>ACTION PERFORMED</a:t>
          </a:r>
        </a:p>
      </dsp:txBody>
      <dsp:txXfrm>
        <a:off x="1609940" y="1690024"/>
        <a:ext cx="893253" cy="893253"/>
      </dsp:txXfrm>
    </dsp:sp>
    <dsp:sp modelId="{74BDACF5-722F-40B1-BDE9-BEB61EBC3015}">
      <dsp:nvSpPr>
        <dsp:cNvPr id="0" name=""/>
        <dsp:cNvSpPr/>
      </dsp:nvSpPr>
      <dsp:spPr>
        <a:xfrm>
          <a:off x="1795061" y="719"/>
          <a:ext cx="3352503" cy="3352503"/>
        </a:xfrm>
        <a:prstGeom prst="circularArrow">
          <a:avLst>
            <a:gd name="adj1" fmla="val 5196"/>
            <a:gd name="adj2" fmla="val 335585"/>
            <a:gd name="adj3" fmla="val 12299349"/>
            <a:gd name="adj4" fmla="val 10769835"/>
            <a:gd name="adj5" fmla="val 6062"/>
          </a:avLst>
        </a:prstGeom>
        <a:solidFill>
          <a:srgbClr val="EC269D"/>
        </a:solidFill>
        <a:ln>
          <a:noFill/>
        </a:ln>
        <a:effectLst/>
      </dsp:spPr>
      <dsp:style>
        <a:lnRef idx="0">
          <a:scrgbClr r="0" g="0" b="0"/>
        </a:lnRef>
        <a:fillRef idx="3">
          <a:scrgbClr r="0" g="0" b="0"/>
        </a:fillRef>
        <a:effectRef idx="2">
          <a:scrgbClr r="0" g="0" b="0"/>
        </a:effectRef>
        <a:fontRef idx="minor">
          <a:schemeClr val="lt1"/>
        </a:fontRef>
      </dsp:style>
    </dsp:sp>
    <dsp:sp modelId="{48B8A5E1-AE27-44C0-846F-266662F49FC8}">
      <dsp:nvSpPr>
        <dsp:cNvPr id="0" name=""/>
        <dsp:cNvSpPr/>
      </dsp:nvSpPr>
      <dsp:spPr>
        <a:xfrm>
          <a:off x="2150325" y="26890"/>
          <a:ext cx="893253" cy="89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rgbClr val="EC269D"/>
              </a:solidFill>
            </a:rPr>
            <a:t>ERADIC</a:t>
          </a:r>
          <a:r>
            <a:rPr lang="en-US" sz="1100" b="1" kern="1200" dirty="0">
              <a:solidFill>
                <a:srgbClr val="EC269D"/>
              </a:solidFill>
            </a:rPr>
            <a:t>A</a:t>
          </a:r>
          <a:r>
            <a:rPr lang="pl-PL" sz="1100" b="1" kern="1200" dirty="0">
              <a:solidFill>
                <a:srgbClr val="EC269D"/>
              </a:solidFill>
            </a:rPr>
            <a:t>TION AND RECOVERY</a:t>
          </a:r>
        </a:p>
      </dsp:txBody>
      <dsp:txXfrm>
        <a:off x="2150325" y="26890"/>
        <a:ext cx="893253" cy="893253"/>
      </dsp:txXfrm>
    </dsp:sp>
    <dsp:sp modelId="{143B49F1-BF71-4E72-85E1-54E49156DBB0}">
      <dsp:nvSpPr>
        <dsp:cNvPr id="0" name=""/>
        <dsp:cNvSpPr/>
      </dsp:nvSpPr>
      <dsp:spPr>
        <a:xfrm>
          <a:off x="1795061" y="719"/>
          <a:ext cx="3352503" cy="3352503"/>
        </a:xfrm>
        <a:prstGeom prst="circularArrow">
          <a:avLst>
            <a:gd name="adj1" fmla="val 5196"/>
            <a:gd name="adj2" fmla="val 335585"/>
            <a:gd name="adj3" fmla="val 16867069"/>
            <a:gd name="adj4" fmla="val 15197346"/>
            <a:gd name="adj5" fmla="val 6062"/>
          </a:avLst>
        </a:prstGeom>
        <a:solidFill>
          <a:srgbClr val="EC269D"/>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A158A-F7CA-465D-93D0-6B5A2EA7FE76}">
      <dsp:nvSpPr>
        <dsp:cNvPr id="0" name=""/>
        <dsp:cNvSpPr/>
      </dsp:nvSpPr>
      <dsp:spPr>
        <a:xfrm>
          <a:off x="299644" y="0"/>
          <a:ext cx="5348003" cy="334250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7F1DE-4F7A-47C8-885C-D9DB80F292E1}">
      <dsp:nvSpPr>
        <dsp:cNvPr id="0" name=""/>
        <dsp:cNvSpPr/>
      </dsp:nvSpPr>
      <dsp:spPr>
        <a:xfrm>
          <a:off x="978840" y="2306994"/>
          <a:ext cx="139048" cy="13904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CE7136F-ECA8-4B66-8CA4-33F3C06F6DD6}">
      <dsp:nvSpPr>
        <dsp:cNvPr id="0" name=""/>
        <dsp:cNvSpPr/>
      </dsp:nvSpPr>
      <dsp:spPr>
        <a:xfrm>
          <a:off x="1048364" y="2376518"/>
          <a:ext cx="1246084" cy="965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79" tIns="0" rIns="0" bIns="0" numCol="1" spcCol="1270" anchor="t" anchorCtr="0">
          <a:noAutofit/>
        </a:bodyPr>
        <a:lstStyle/>
        <a:p>
          <a:pPr marL="0" lvl="0" indent="0" algn="l" defTabSz="466725">
            <a:lnSpc>
              <a:spcPct val="90000"/>
            </a:lnSpc>
            <a:spcBef>
              <a:spcPct val="0"/>
            </a:spcBef>
            <a:spcAft>
              <a:spcPct val="35000"/>
            </a:spcAft>
            <a:buNone/>
          </a:pPr>
          <a:r>
            <a:rPr lang="pl-PL" sz="1050" b="1" kern="1200" dirty="0">
              <a:latin typeface="Arial" pitchFamily="34" charset="0"/>
              <a:cs typeface="Arial" pitchFamily="34" charset="0"/>
            </a:rPr>
            <a:t>FINAL CLASSIFICATION</a:t>
          </a:r>
        </a:p>
      </dsp:txBody>
      <dsp:txXfrm>
        <a:off x="1048364" y="2376518"/>
        <a:ext cx="1246084" cy="965983"/>
      </dsp:txXfrm>
    </dsp:sp>
    <dsp:sp modelId="{8C80755E-8C7E-458F-8D9B-51A0B7916A79}">
      <dsp:nvSpPr>
        <dsp:cNvPr id="0" name=""/>
        <dsp:cNvSpPr/>
      </dsp:nvSpPr>
      <dsp:spPr>
        <a:xfrm>
          <a:off x="2206207" y="1398502"/>
          <a:ext cx="251356" cy="25135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748D4D-AA88-427F-9769-E53D1E961359}">
      <dsp:nvSpPr>
        <dsp:cNvPr id="0" name=""/>
        <dsp:cNvSpPr/>
      </dsp:nvSpPr>
      <dsp:spPr>
        <a:xfrm>
          <a:off x="2331885" y="1524180"/>
          <a:ext cx="1283520" cy="181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88" tIns="0" rIns="0" bIns="0" numCol="1" spcCol="1270" anchor="t" anchorCtr="0">
          <a:noAutofit/>
        </a:bodyPr>
        <a:lstStyle/>
        <a:p>
          <a:pPr marL="0" lvl="0" indent="0" algn="l" defTabSz="466725">
            <a:lnSpc>
              <a:spcPct val="90000"/>
            </a:lnSpc>
            <a:spcBef>
              <a:spcPct val="0"/>
            </a:spcBef>
            <a:spcAft>
              <a:spcPct val="35000"/>
            </a:spcAft>
            <a:buNone/>
          </a:pPr>
          <a:r>
            <a:rPr lang="pl-PL" sz="1050" b="1" kern="1200" dirty="0">
              <a:latin typeface="Arial" pitchFamily="34" charset="0"/>
              <a:cs typeface="Arial" pitchFamily="34" charset="0"/>
            </a:rPr>
            <a:t>FINAL INFORMATION</a:t>
          </a:r>
        </a:p>
      </dsp:txBody>
      <dsp:txXfrm>
        <a:off x="2331885" y="1524180"/>
        <a:ext cx="1283520" cy="1818321"/>
      </dsp:txXfrm>
    </dsp:sp>
    <dsp:sp modelId="{6B22DCC2-238C-490A-8A70-68F830FC72B5}">
      <dsp:nvSpPr>
        <dsp:cNvPr id="0" name=""/>
        <dsp:cNvSpPr/>
      </dsp:nvSpPr>
      <dsp:spPr>
        <a:xfrm>
          <a:off x="3682256" y="845653"/>
          <a:ext cx="347620" cy="347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0477B8C-3D1E-4B19-9147-33E37E231E10}">
      <dsp:nvSpPr>
        <dsp:cNvPr id="0" name=""/>
        <dsp:cNvSpPr/>
      </dsp:nvSpPr>
      <dsp:spPr>
        <a:xfrm>
          <a:off x="3856066" y="1019463"/>
          <a:ext cx="1283520" cy="2323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97" tIns="0" rIns="0" bIns="0" numCol="1" spcCol="1270" anchor="t" anchorCtr="0">
          <a:noAutofit/>
        </a:bodyPr>
        <a:lstStyle/>
        <a:p>
          <a:pPr marL="0" lvl="0" indent="0" algn="l" defTabSz="466725">
            <a:lnSpc>
              <a:spcPct val="90000"/>
            </a:lnSpc>
            <a:spcBef>
              <a:spcPct val="0"/>
            </a:spcBef>
            <a:spcAft>
              <a:spcPct val="35000"/>
            </a:spcAft>
            <a:buNone/>
          </a:pPr>
          <a:r>
            <a:rPr lang="pl-PL" sz="1050" b="1" kern="1200" dirty="0">
              <a:latin typeface="Arial" pitchFamily="34" charset="0"/>
              <a:cs typeface="Arial" pitchFamily="34" charset="0"/>
            </a:rPr>
            <a:t>ARCHIVING</a:t>
          </a:r>
        </a:p>
      </dsp:txBody>
      <dsp:txXfrm>
        <a:off x="3856066" y="1019463"/>
        <a:ext cx="1283520" cy="23230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39DFB-A1F9-47AA-B132-B269C46EA437}">
      <dsp:nvSpPr>
        <dsp:cNvPr id="0" name=""/>
        <dsp:cNvSpPr/>
      </dsp:nvSpPr>
      <dsp:spPr>
        <a:xfrm>
          <a:off x="3340" y="299266"/>
          <a:ext cx="1280668" cy="503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alibri"/>
              <a:ea typeface="+mn-ea"/>
              <a:cs typeface="+mn-cs"/>
            </a:rPr>
            <a:t>Information Security Event Management</a:t>
          </a:r>
        </a:p>
      </dsp:txBody>
      <dsp:txXfrm>
        <a:off x="3340" y="299266"/>
        <a:ext cx="1280668" cy="503069"/>
      </dsp:txXfrm>
    </dsp:sp>
    <dsp:sp modelId="{2EB3D128-16E9-4DBA-B072-8D93FF07D4B2}">
      <dsp:nvSpPr>
        <dsp:cNvPr id="0" name=""/>
        <dsp:cNvSpPr/>
      </dsp:nvSpPr>
      <dsp:spPr>
        <a:xfrm>
          <a:off x="3340" y="802335"/>
          <a:ext cx="1280668" cy="13690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Calibri"/>
              <a:ea typeface="+mn-ea"/>
              <a:cs typeface="+mn-cs"/>
            </a:rPr>
            <a:t>Monitoring and Detection</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Analyzing</a:t>
          </a:r>
        </a:p>
      </dsp:txBody>
      <dsp:txXfrm>
        <a:off x="3340" y="802335"/>
        <a:ext cx="1280668" cy="1369068"/>
      </dsp:txXfrm>
    </dsp:sp>
    <dsp:sp modelId="{BD87C82D-BBA9-4A83-BE19-CE9E64DBDA82}">
      <dsp:nvSpPr>
        <dsp:cNvPr id="0" name=""/>
        <dsp:cNvSpPr/>
      </dsp:nvSpPr>
      <dsp:spPr>
        <a:xfrm>
          <a:off x="1463303" y="299266"/>
          <a:ext cx="1280668" cy="503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alibri"/>
              <a:ea typeface="+mn-ea"/>
              <a:cs typeface="+mn-cs"/>
            </a:rPr>
            <a:t>Information Security Incident Management</a:t>
          </a:r>
        </a:p>
      </dsp:txBody>
      <dsp:txXfrm>
        <a:off x="1463303" y="299266"/>
        <a:ext cx="1280668" cy="503069"/>
      </dsp:txXfrm>
    </dsp:sp>
    <dsp:sp modelId="{C395724F-0DD2-4638-8D09-B72A07064816}">
      <dsp:nvSpPr>
        <dsp:cNvPr id="0" name=""/>
        <dsp:cNvSpPr/>
      </dsp:nvSpPr>
      <dsp:spPr>
        <a:xfrm>
          <a:off x="1463303" y="802335"/>
          <a:ext cx="1280668" cy="13690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Calibri"/>
              <a:ea typeface="+mn-ea"/>
              <a:cs typeface="+mn-cs"/>
            </a:rPr>
            <a:t>Accepting Reports</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Analyzing Incidents</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Analyzing Artefacts and Forensic Evidence</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Mitigation and Recovery</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Coordination</a:t>
          </a:r>
        </a:p>
      </dsp:txBody>
      <dsp:txXfrm>
        <a:off x="1463303" y="802335"/>
        <a:ext cx="1280668" cy="1369068"/>
      </dsp:txXfrm>
    </dsp:sp>
    <dsp:sp modelId="{F8CAD3D4-39BF-4007-9C8C-2F1AD52F57D1}">
      <dsp:nvSpPr>
        <dsp:cNvPr id="0" name=""/>
        <dsp:cNvSpPr/>
      </dsp:nvSpPr>
      <dsp:spPr>
        <a:xfrm>
          <a:off x="2923265" y="299266"/>
          <a:ext cx="1280668" cy="503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alibri"/>
              <a:ea typeface="+mn-ea"/>
              <a:cs typeface="+mn-cs"/>
            </a:rPr>
            <a:t>Vulnerability Management</a:t>
          </a:r>
        </a:p>
      </dsp:txBody>
      <dsp:txXfrm>
        <a:off x="2923265" y="299266"/>
        <a:ext cx="1280668" cy="503069"/>
      </dsp:txXfrm>
    </dsp:sp>
    <dsp:sp modelId="{05F7BC1D-A22B-419D-87ED-F1832EA5E8AE}">
      <dsp:nvSpPr>
        <dsp:cNvPr id="0" name=""/>
        <dsp:cNvSpPr/>
      </dsp:nvSpPr>
      <dsp:spPr>
        <a:xfrm>
          <a:off x="2923265" y="802335"/>
          <a:ext cx="1280668" cy="13690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Calibri"/>
              <a:ea typeface="+mn-ea"/>
              <a:cs typeface="+mn-cs"/>
            </a:rPr>
            <a:t>Vulnerability Discovery</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Report Intake</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Analysis</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Coordination</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Disclosure</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Response</a:t>
          </a:r>
        </a:p>
      </dsp:txBody>
      <dsp:txXfrm>
        <a:off x="2923265" y="802335"/>
        <a:ext cx="1280668" cy="1369068"/>
      </dsp:txXfrm>
    </dsp:sp>
    <dsp:sp modelId="{382E3862-CB86-43EC-A1E9-354059102B43}">
      <dsp:nvSpPr>
        <dsp:cNvPr id="0" name=""/>
        <dsp:cNvSpPr/>
      </dsp:nvSpPr>
      <dsp:spPr>
        <a:xfrm>
          <a:off x="4383228" y="299266"/>
          <a:ext cx="1280668" cy="503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alibri"/>
              <a:ea typeface="+mn-ea"/>
              <a:cs typeface="+mn-cs"/>
            </a:rPr>
            <a:t>Situational Awareness</a:t>
          </a:r>
        </a:p>
      </dsp:txBody>
      <dsp:txXfrm>
        <a:off x="4383228" y="299266"/>
        <a:ext cx="1280668" cy="503069"/>
      </dsp:txXfrm>
    </dsp:sp>
    <dsp:sp modelId="{F4293559-E5AA-4E65-A2CD-702A5AF4EAA1}">
      <dsp:nvSpPr>
        <dsp:cNvPr id="0" name=""/>
        <dsp:cNvSpPr/>
      </dsp:nvSpPr>
      <dsp:spPr>
        <a:xfrm>
          <a:off x="4383228" y="802335"/>
          <a:ext cx="1280668" cy="13690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Calibri"/>
              <a:ea typeface="+mn-ea"/>
              <a:cs typeface="+mn-cs"/>
            </a:rPr>
            <a:t>Data Acquisition</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Analysis and Synthesis</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Communication</a:t>
          </a:r>
        </a:p>
      </dsp:txBody>
      <dsp:txXfrm>
        <a:off x="4383228" y="802335"/>
        <a:ext cx="1280668" cy="1369068"/>
      </dsp:txXfrm>
    </dsp:sp>
    <dsp:sp modelId="{411457B1-0CBF-48B1-A41C-4A390B9FC754}">
      <dsp:nvSpPr>
        <dsp:cNvPr id="0" name=""/>
        <dsp:cNvSpPr/>
      </dsp:nvSpPr>
      <dsp:spPr>
        <a:xfrm>
          <a:off x="5843190" y="299266"/>
          <a:ext cx="1280668" cy="503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alibri"/>
              <a:ea typeface="+mn-ea"/>
              <a:cs typeface="+mn-cs"/>
            </a:rPr>
            <a:t>Knowledge Transfer</a:t>
          </a:r>
        </a:p>
      </dsp:txBody>
      <dsp:txXfrm>
        <a:off x="5843190" y="299266"/>
        <a:ext cx="1280668" cy="503069"/>
      </dsp:txXfrm>
    </dsp:sp>
    <dsp:sp modelId="{2C852F65-6028-40B1-AB25-0E707E1AF7E2}">
      <dsp:nvSpPr>
        <dsp:cNvPr id="0" name=""/>
        <dsp:cNvSpPr/>
      </dsp:nvSpPr>
      <dsp:spPr>
        <a:xfrm>
          <a:off x="5843190" y="802335"/>
          <a:ext cx="1280668" cy="13690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Calibri"/>
              <a:ea typeface="+mn-ea"/>
              <a:cs typeface="+mn-cs"/>
            </a:rPr>
            <a:t>Awareness Building</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Training and Education</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Exercises</a:t>
          </a:r>
        </a:p>
        <a:p>
          <a:pPr marL="57150" lvl="1" indent="-57150" algn="l" defTabSz="444500">
            <a:lnSpc>
              <a:spcPct val="90000"/>
            </a:lnSpc>
            <a:spcBef>
              <a:spcPct val="0"/>
            </a:spcBef>
            <a:spcAft>
              <a:spcPct val="15000"/>
            </a:spcAft>
            <a:buChar char="•"/>
          </a:pPr>
          <a:r>
            <a:rPr lang="en-US" sz="1000" kern="1200" dirty="0">
              <a:latin typeface="Calibri"/>
              <a:ea typeface="+mn-ea"/>
              <a:cs typeface="+mn-cs"/>
            </a:rPr>
            <a:t>Technical and Policy Advisory</a:t>
          </a:r>
        </a:p>
      </dsp:txBody>
      <dsp:txXfrm>
        <a:off x="5843190" y="802335"/>
        <a:ext cx="1280668" cy="1369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A7419-D9DF-490E-9185-73436251EB23}">
      <dsp:nvSpPr>
        <dsp:cNvPr id="0" name=""/>
        <dsp:cNvSpPr/>
      </dsp:nvSpPr>
      <dsp:spPr>
        <a:xfrm>
          <a:off x="3393"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Security Monitoring</a:t>
          </a:r>
        </a:p>
      </dsp:txBody>
      <dsp:txXfrm>
        <a:off x="29360" y="25967"/>
        <a:ext cx="834635" cy="1025303"/>
      </dsp:txXfrm>
    </dsp:sp>
    <dsp:sp modelId="{C4F04716-7AC9-4678-9355-5F44FC38744B}">
      <dsp:nvSpPr>
        <dsp:cNvPr id="0" name=""/>
        <dsp:cNvSpPr/>
      </dsp:nvSpPr>
      <dsp:spPr>
        <a:xfrm>
          <a:off x="1038906"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Security Incident Management</a:t>
          </a:r>
        </a:p>
      </dsp:txBody>
      <dsp:txXfrm>
        <a:off x="1064873" y="25967"/>
        <a:ext cx="834635" cy="1025303"/>
      </dsp:txXfrm>
    </dsp:sp>
    <dsp:sp modelId="{42986BAA-A7A1-47E9-B3C0-C84F9038088D}">
      <dsp:nvSpPr>
        <dsp:cNvPr id="0" name=""/>
        <dsp:cNvSpPr/>
      </dsp:nvSpPr>
      <dsp:spPr>
        <a:xfrm>
          <a:off x="2074419"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Security Analysis &amp; Forensics</a:t>
          </a:r>
        </a:p>
      </dsp:txBody>
      <dsp:txXfrm>
        <a:off x="2100386" y="25967"/>
        <a:ext cx="834635" cy="1025303"/>
      </dsp:txXfrm>
    </dsp:sp>
    <dsp:sp modelId="{E997D9E2-7B4A-45A4-8C29-52D49B93E732}">
      <dsp:nvSpPr>
        <dsp:cNvPr id="0" name=""/>
        <dsp:cNvSpPr/>
      </dsp:nvSpPr>
      <dsp:spPr>
        <a:xfrm>
          <a:off x="3109932"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Threat Intelligence</a:t>
          </a:r>
        </a:p>
      </dsp:txBody>
      <dsp:txXfrm>
        <a:off x="3135899" y="25967"/>
        <a:ext cx="834635" cy="1025303"/>
      </dsp:txXfrm>
    </dsp:sp>
    <dsp:sp modelId="{6AE088E3-7ED6-4BAB-8806-B268FB65CF1C}">
      <dsp:nvSpPr>
        <dsp:cNvPr id="0" name=""/>
        <dsp:cNvSpPr/>
      </dsp:nvSpPr>
      <dsp:spPr>
        <a:xfrm>
          <a:off x="4145445"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Threat hunting</a:t>
          </a:r>
        </a:p>
      </dsp:txBody>
      <dsp:txXfrm>
        <a:off x="4171412" y="25967"/>
        <a:ext cx="834635" cy="1025303"/>
      </dsp:txXfrm>
    </dsp:sp>
    <dsp:sp modelId="{4615991E-737E-444D-ADCE-B1309CAF9E29}">
      <dsp:nvSpPr>
        <dsp:cNvPr id="0" name=""/>
        <dsp:cNvSpPr/>
      </dsp:nvSpPr>
      <dsp:spPr>
        <a:xfrm>
          <a:off x="5180958"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Vulnerability Management</a:t>
          </a:r>
        </a:p>
      </dsp:txBody>
      <dsp:txXfrm>
        <a:off x="5206925" y="25967"/>
        <a:ext cx="834635" cy="1025303"/>
      </dsp:txXfrm>
    </dsp:sp>
    <dsp:sp modelId="{B5D40C36-7A5D-489B-9C6A-B162F11D3C65}">
      <dsp:nvSpPr>
        <dsp:cNvPr id="0" name=""/>
        <dsp:cNvSpPr/>
      </dsp:nvSpPr>
      <dsp:spPr>
        <a:xfrm>
          <a:off x="6216471" y="0"/>
          <a:ext cx="886569" cy="1077237"/>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noProof="0" dirty="0"/>
            <a:t>Log Management</a:t>
          </a:r>
        </a:p>
      </dsp:txBody>
      <dsp:txXfrm>
        <a:off x="6242438" y="25967"/>
        <a:ext cx="834635" cy="1025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54AE1-921E-49D6-87AC-B3C3C3F6DD78}">
      <dsp:nvSpPr>
        <dsp:cNvPr id="0" name=""/>
        <dsp:cNvSpPr/>
      </dsp:nvSpPr>
      <dsp:spPr>
        <a:xfrm>
          <a:off x="81331" y="64133"/>
          <a:ext cx="2494465" cy="69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rtl="0">
            <a:lnSpc>
              <a:spcPct val="90000"/>
            </a:lnSpc>
            <a:spcBef>
              <a:spcPct val="0"/>
            </a:spcBef>
            <a:spcAft>
              <a:spcPct val="35000"/>
            </a:spcAft>
            <a:buNone/>
          </a:pPr>
          <a:r>
            <a:rPr lang="en-US" sz="1600" kern="1200" dirty="0"/>
            <a:t>Prepare to handle</a:t>
          </a:r>
        </a:p>
      </dsp:txBody>
      <dsp:txXfrm>
        <a:off x="81331" y="64133"/>
        <a:ext cx="2494465" cy="460800"/>
      </dsp:txXfrm>
    </dsp:sp>
    <dsp:sp modelId="{C4622BD4-DE81-4C4F-B8EC-6CCC3557E447}">
      <dsp:nvSpPr>
        <dsp:cNvPr id="0" name=""/>
        <dsp:cNvSpPr/>
      </dsp:nvSpPr>
      <dsp:spPr>
        <a:xfrm>
          <a:off x="513820" y="485722"/>
          <a:ext cx="2494465" cy="1785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Communication and Facilities</a:t>
          </a:r>
        </a:p>
        <a:p>
          <a:pPr marL="171450" lvl="1" indent="-171450" algn="l" defTabSz="711200" rtl="0">
            <a:lnSpc>
              <a:spcPct val="90000"/>
            </a:lnSpc>
            <a:spcBef>
              <a:spcPct val="0"/>
            </a:spcBef>
            <a:spcAft>
              <a:spcPct val="15000"/>
            </a:spcAft>
            <a:buChar char="•"/>
          </a:pPr>
          <a:r>
            <a:rPr lang="en-US" sz="1600" kern="1200" dirty="0"/>
            <a:t>Hardware/software for analysis</a:t>
          </a:r>
        </a:p>
        <a:p>
          <a:pPr marL="171450" lvl="1" indent="-171450" algn="l" defTabSz="711200" rtl="0">
            <a:lnSpc>
              <a:spcPct val="90000"/>
            </a:lnSpc>
            <a:spcBef>
              <a:spcPct val="0"/>
            </a:spcBef>
            <a:spcAft>
              <a:spcPct val="15000"/>
            </a:spcAft>
            <a:buChar char="•"/>
          </a:pPr>
          <a:r>
            <a:rPr lang="en-US" sz="1600" kern="1200" dirty="0"/>
            <a:t>Analysis resources</a:t>
          </a:r>
        </a:p>
        <a:p>
          <a:pPr marL="171450" lvl="1" indent="-171450" algn="l" defTabSz="711200" rtl="0">
            <a:lnSpc>
              <a:spcPct val="90000"/>
            </a:lnSpc>
            <a:spcBef>
              <a:spcPct val="0"/>
            </a:spcBef>
            <a:spcAft>
              <a:spcPct val="15000"/>
            </a:spcAft>
            <a:buChar char="•"/>
          </a:pPr>
          <a:r>
            <a:rPr lang="en-US" sz="1600" kern="1200" dirty="0"/>
            <a:t>Mitigation software</a:t>
          </a:r>
        </a:p>
      </dsp:txBody>
      <dsp:txXfrm>
        <a:off x="566118" y="538020"/>
        <a:ext cx="2389869" cy="1681004"/>
      </dsp:txXfrm>
    </dsp:sp>
    <dsp:sp modelId="{EA9E9592-7EEE-4001-986A-0D565257AFB1}">
      <dsp:nvSpPr>
        <dsp:cNvPr id="0" name=""/>
        <dsp:cNvSpPr/>
      </dsp:nvSpPr>
      <dsp:spPr>
        <a:xfrm>
          <a:off x="2934342" y="-15990"/>
          <a:ext cx="760116" cy="6210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2934342" y="108220"/>
        <a:ext cx="573801" cy="372629"/>
      </dsp:txXfrm>
    </dsp:sp>
    <dsp:sp modelId="{8C8A14B9-C6E9-42F2-9504-01CAF1C65C46}">
      <dsp:nvSpPr>
        <dsp:cNvPr id="0" name=""/>
        <dsp:cNvSpPr/>
      </dsp:nvSpPr>
      <dsp:spPr>
        <a:xfrm>
          <a:off x="4009979" y="64133"/>
          <a:ext cx="2494465" cy="69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rtl="0">
            <a:lnSpc>
              <a:spcPct val="90000"/>
            </a:lnSpc>
            <a:spcBef>
              <a:spcPct val="0"/>
            </a:spcBef>
            <a:spcAft>
              <a:spcPct val="35000"/>
            </a:spcAft>
            <a:buNone/>
          </a:pPr>
          <a:r>
            <a:rPr lang="en-US" sz="1600" kern="1200" dirty="0"/>
            <a:t>Prevention measures</a:t>
          </a:r>
        </a:p>
      </dsp:txBody>
      <dsp:txXfrm>
        <a:off x="4009979" y="64133"/>
        <a:ext cx="2494465" cy="460800"/>
      </dsp:txXfrm>
    </dsp:sp>
    <dsp:sp modelId="{54DE7554-922D-4325-B3DF-922B30AC9CD4}">
      <dsp:nvSpPr>
        <dsp:cNvPr id="0" name=""/>
        <dsp:cNvSpPr/>
      </dsp:nvSpPr>
      <dsp:spPr>
        <a:xfrm>
          <a:off x="4403254" y="485722"/>
          <a:ext cx="2494465" cy="1785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Assessments</a:t>
          </a:r>
        </a:p>
        <a:p>
          <a:pPr marL="171450" lvl="1" indent="-171450" algn="l" defTabSz="711200" rtl="0">
            <a:lnSpc>
              <a:spcPct val="90000"/>
            </a:lnSpc>
            <a:spcBef>
              <a:spcPct val="0"/>
            </a:spcBef>
            <a:spcAft>
              <a:spcPct val="15000"/>
            </a:spcAft>
            <a:buChar char="•"/>
          </a:pPr>
          <a:r>
            <a:rPr lang="en-US" sz="1600" kern="1200" dirty="0"/>
            <a:t>System hardening</a:t>
          </a:r>
        </a:p>
        <a:p>
          <a:pPr marL="171450" lvl="1" indent="-171450" algn="l" defTabSz="711200" rtl="0">
            <a:lnSpc>
              <a:spcPct val="90000"/>
            </a:lnSpc>
            <a:spcBef>
              <a:spcPct val="0"/>
            </a:spcBef>
            <a:spcAft>
              <a:spcPct val="15000"/>
            </a:spcAft>
            <a:buChar char="•"/>
          </a:pPr>
          <a:r>
            <a:rPr lang="en-US" sz="1600" kern="1200" dirty="0"/>
            <a:t>Network hardening</a:t>
          </a:r>
        </a:p>
        <a:p>
          <a:pPr marL="171450" lvl="1" indent="-171450" algn="l" defTabSz="711200" rtl="0">
            <a:lnSpc>
              <a:spcPct val="90000"/>
            </a:lnSpc>
            <a:spcBef>
              <a:spcPct val="0"/>
            </a:spcBef>
            <a:spcAft>
              <a:spcPct val="15000"/>
            </a:spcAft>
            <a:buChar char="•"/>
          </a:pPr>
          <a:r>
            <a:rPr lang="en-US" sz="1600" kern="1200" dirty="0"/>
            <a:t>Prevention systems</a:t>
          </a:r>
        </a:p>
        <a:p>
          <a:pPr marL="171450" lvl="1" indent="-171450" algn="l" defTabSz="711200" rtl="0">
            <a:lnSpc>
              <a:spcPct val="90000"/>
            </a:lnSpc>
            <a:spcBef>
              <a:spcPct val="0"/>
            </a:spcBef>
            <a:spcAft>
              <a:spcPct val="15000"/>
            </a:spcAft>
            <a:buChar char="•"/>
          </a:pPr>
          <a:r>
            <a:rPr lang="en-US" sz="1600" kern="1200" dirty="0"/>
            <a:t>Awareness raising</a:t>
          </a:r>
        </a:p>
      </dsp:txBody>
      <dsp:txXfrm>
        <a:off x="4455552" y="538020"/>
        <a:ext cx="2389869" cy="16810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EA546-49ED-4EA9-8585-14BA202C7F9D}">
      <dsp:nvSpPr>
        <dsp:cNvPr id="0" name=""/>
        <dsp:cNvSpPr/>
      </dsp:nvSpPr>
      <dsp:spPr>
        <a:xfrm>
          <a:off x="1521" y="0"/>
          <a:ext cx="3874033" cy="237379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marL="0" lvl="0" indent="0" algn="r" defTabSz="1066800" rtl="0">
            <a:lnSpc>
              <a:spcPct val="90000"/>
            </a:lnSpc>
            <a:spcBef>
              <a:spcPct val="0"/>
            </a:spcBef>
            <a:spcAft>
              <a:spcPct val="35000"/>
            </a:spcAft>
            <a:buNone/>
          </a:pPr>
          <a:r>
            <a:rPr lang="en-US" sz="2400" kern="1200" dirty="0"/>
            <a:t>Incident management</a:t>
          </a:r>
        </a:p>
      </dsp:txBody>
      <dsp:txXfrm rot="16200000">
        <a:off x="-584330" y="585851"/>
        <a:ext cx="1946510" cy="774806"/>
      </dsp:txXfrm>
    </dsp:sp>
    <dsp:sp modelId="{1C4510FF-6620-421C-85BA-CF0AE94776F8}">
      <dsp:nvSpPr>
        <dsp:cNvPr id="0" name=""/>
        <dsp:cNvSpPr/>
      </dsp:nvSpPr>
      <dsp:spPr>
        <a:xfrm>
          <a:off x="776327" y="0"/>
          <a:ext cx="2886154" cy="237379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rtl="0">
            <a:lnSpc>
              <a:spcPct val="90000"/>
            </a:lnSpc>
            <a:spcBef>
              <a:spcPct val="0"/>
            </a:spcBef>
            <a:spcAft>
              <a:spcPct val="35000"/>
            </a:spcAft>
            <a:buNone/>
          </a:pPr>
          <a:r>
            <a:rPr lang="en-US" sz="1600" kern="1200" dirty="0"/>
            <a:t>Tactical level decisions</a:t>
          </a:r>
        </a:p>
        <a:p>
          <a:pPr marL="0" lvl="0" indent="0" algn="l" defTabSz="711200" rtl="0">
            <a:lnSpc>
              <a:spcPct val="90000"/>
            </a:lnSpc>
            <a:spcBef>
              <a:spcPct val="0"/>
            </a:spcBef>
            <a:spcAft>
              <a:spcPct val="35000"/>
            </a:spcAft>
            <a:buNone/>
          </a:pPr>
          <a:r>
            <a:rPr lang="en-US" sz="1600" kern="1200" dirty="0"/>
            <a:t>More predictable</a:t>
          </a:r>
        </a:p>
        <a:p>
          <a:pPr marL="0" lvl="0" indent="0" algn="l" defTabSz="711200" rtl="0">
            <a:lnSpc>
              <a:spcPct val="90000"/>
            </a:lnSpc>
            <a:spcBef>
              <a:spcPct val="0"/>
            </a:spcBef>
            <a:spcAft>
              <a:spcPct val="35000"/>
            </a:spcAft>
            <a:buNone/>
          </a:pPr>
          <a:r>
            <a:rPr lang="en-US" sz="1600" kern="1200" dirty="0"/>
            <a:t>Actions oriented</a:t>
          </a:r>
        </a:p>
        <a:p>
          <a:pPr marL="0" lvl="0" indent="0" algn="l" defTabSz="711200" rtl="0">
            <a:lnSpc>
              <a:spcPct val="90000"/>
            </a:lnSpc>
            <a:spcBef>
              <a:spcPct val="0"/>
            </a:spcBef>
            <a:spcAft>
              <a:spcPct val="35000"/>
            </a:spcAft>
            <a:buNone/>
          </a:pPr>
          <a:r>
            <a:rPr lang="en-US" sz="1600" kern="1200" dirty="0"/>
            <a:t>Smaller scale</a:t>
          </a:r>
        </a:p>
        <a:p>
          <a:pPr marL="0" lvl="0" indent="0" algn="l" defTabSz="711200" rtl="0">
            <a:lnSpc>
              <a:spcPct val="90000"/>
            </a:lnSpc>
            <a:spcBef>
              <a:spcPct val="0"/>
            </a:spcBef>
            <a:spcAft>
              <a:spcPct val="35000"/>
            </a:spcAft>
            <a:buNone/>
          </a:pPr>
          <a:r>
            <a:rPr lang="en-US" sz="1600" kern="1200" dirty="0"/>
            <a:t>Managed by Incident managers</a:t>
          </a:r>
        </a:p>
        <a:p>
          <a:pPr marL="0" lvl="0" indent="0" algn="l" defTabSz="711200" rtl="0">
            <a:lnSpc>
              <a:spcPct val="90000"/>
            </a:lnSpc>
            <a:spcBef>
              <a:spcPct val="0"/>
            </a:spcBef>
            <a:spcAft>
              <a:spcPct val="35000"/>
            </a:spcAft>
            <a:buNone/>
          </a:pPr>
          <a:r>
            <a:rPr lang="en-US" sz="1600" kern="1200" dirty="0"/>
            <a:t>Focused on operations recovery</a:t>
          </a:r>
        </a:p>
      </dsp:txBody>
      <dsp:txXfrm>
        <a:off x="776327" y="0"/>
        <a:ext cx="2886154" cy="2373793"/>
      </dsp:txXfrm>
    </dsp:sp>
    <dsp:sp modelId="{830A9469-C7C5-4272-8572-D744C5C7C5F1}">
      <dsp:nvSpPr>
        <dsp:cNvPr id="0" name=""/>
        <dsp:cNvSpPr/>
      </dsp:nvSpPr>
      <dsp:spPr>
        <a:xfrm>
          <a:off x="4011145" y="0"/>
          <a:ext cx="3874033" cy="237379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marL="0" lvl="0" indent="0" algn="r" defTabSz="1066800" rtl="0">
            <a:lnSpc>
              <a:spcPct val="90000"/>
            </a:lnSpc>
            <a:spcBef>
              <a:spcPct val="0"/>
            </a:spcBef>
            <a:spcAft>
              <a:spcPct val="35000"/>
            </a:spcAft>
            <a:buNone/>
          </a:pPr>
          <a:r>
            <a:rPr lang="en-US" sz="2400" kern="1200" dirty="0"/>
            <a:t>Crisis management</a:t>
          </a:r>
        </a:p>
      </dsp:txBody>
      <dsp:txXfrm rot="16200000">
        <a:off x="3425293" y="585851"/>
        <a:ext cx="1946510" cy="774806"/>
      </dsp:txXfrm>
    </dsp:sp>
    <dsp:sp modelId="{78E369BA-1830-4EFB-998F-CC2C05AFDAA3}">
      <dsp:nvSpPr>
        <dsp:cNvPr id="0" name=""/>
        <dsp:cNvSpPr/>
      </dsp:nvSpPr>
      <dsp:spPr>
        <a:xfrm rot="5400000">
          <a:off x="3856068" y="1744662"/>
          <a:ext cx="348894" cy="5811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A18C5-4C17-47BF-94A7-38851411DE36}">
      <dsp:nvSpPr>
        <dsp:cNvPr id="0" name=""/>
        <dsp:cNvSpPr/>
      </dsp:nvSpPr>
      <dsp:spPr>
        <a:xfrm>
          <a:off x="4785952" y="0"/>
          <a:ext cx="2886154" cy="237379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rtl="0">
            <a:lnSpc>
              <a:spcPct val="90000"/>
            </a:lnSpc>
            <a:spcBef>
              <a:spcPct val="0"/>
            </a:spcBef>
            <a:spcAft>
              <a:spcPct val="35000"/>
            </a:spcAft>
            <a:buNone/>
          </a:pPr>
          <a:r>
            <a:rPr lang="en-US" sz="1600" kern="1200" dirty="0"/>
            <a:t>Strategic decisions</a:t>
          </a:r>
        </a:p>
        <a:p>
          <a:pPr marL="0" lvl="0" indent="0" algn="l" defTabSz="711200" rtl="0">
            <a:lnSpc>
              <a:spcPct val="90000"/>
            </a:lnSpc>
            <a:spcBef>
              <a:spcPct val="0"/>
            </a:spcBef>
            <a:spcAft>
              <a:spcPct val="35000"/>
            </a:spcAft>
            <a:buNone/>
          </a:pPr>
          <a:r>
            <a:rPr lang="en-US" sz="1600" kern="1200" dirty="0"/>
            <a:t>Uncertain</a:t>
          </a:r>
        </a:p>
        <a:p>
          <a:pPr marL="0" lvl="0" indent="0" algn="l" defTabSz="711200" rtl="0">
            <a:lnSpc>
              <a:spcPct val="90000"/>
            </a:lnSpc>
            <a:spcBef>
              <a:spcPct val="0"/>
            </a:spcBef>
            <a:spcAft>
              <a:spcPct val="35000"/>
            </a:spcAft>
            <a:buNone/>
          </a:pPr>
          <a:r>
            <a:rPr lang="en-US" sz="1600" kern="1200" dirty="0"/>
            <a:t>Communications oriented</a:t>
          </a:r>
        </a:p>
        <a:p>
          <a:pPr marL="0" lvl="0" indent="0" algn="l" defTabSz="711200" rtl="0">
            <a:lnSpc>
              <a:spcPct val="90000"/>
            </a:lnSpc>
            <a:spcBef>
              <a:spcPct val="0"/>
            </a:spcBef>
            <a:spcAft>
              <a:spcPct val="35000"/>
            </a:spcAft>
            <a:buNone/>
          </a:pPr>
          <a:r>
            <a:rPr lang="en-US" sz="1600" kern="1200" dirty="0"/>
            <a:t>Larger scale</a:t>
          </a:r>
        </a:p>
        <a:p>
          <a:pPr marL="0" lvl="0" indent="0" algn="l" defTabSz="711200" rtl="0">
            <a:lnSpc>
              <a:spcPct val="90000"/>
            </a:lnSpc>
            <a:spcBef>
              <a:spcPct val="0"/>
            </a:spcBef>
            <a:spcAft>
              <a:spcPct val="35000"/>
            </a:spcAft>
            <a:buNone/>
          </a:pPr>
          <a:r>
            <a:rPr lang="en-US" sz="1600" kern="1200" dirty="0"/>
            <a:t>Managed by C-level management</a:t>
          </a:r>
        </a:p>
        <a:p>
          <a:pPr marL="0" lvl="0" indent="0" algn="l" defTabSz="711200" rtl="0">
            <a:lnSpc>
              <a:spcPct val="90000"/>
            </a:lnSpc>
            <a:spcBef>
              <a:spcPct val="0"/>
            </a:spcBef>
            <a:spcAft>
              <a:spcPct val="35000"/>
            </a:spcAft>
            <a:buNone/>
          </a:pPr>
          <a:r>
            <a:rPr lang="en-US" sz="1600" kern="1200" dirty="0"/>
            <a:t>Focused on reputation, strategic objective</a:t>
          </a:r>
        </a:p>
      </dsp:txBody>
      <dsp:txXfrm>
        <a:off x="4785952" y="0"/>
        <a:ext cx="2886154" cy="23737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FFF9D-8FD3-4A67-9A57-74B504F04A78}">
      <dsp:nvSpPr>
        <dsp:cNvPr id="0" name=""/>
        <dsp:cNvSpPr/>
      </dsp:nvSpPr>
      <dsp:spPr>
        <a:xfrm>
          <a:off x="0" y="29774"/>
          <a:ext cx="7886700" cy="898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dirty="0"/>
            <a:t>Service “Supporting crisis management”</a:t>
          </a:r>
        </a:p>
        <a:p>
          <a:pPr marL="0" lvl="0" indent="0" algn="ctr" defTabSz="889000" rtl="0">
            <a:lnSpc>
              <a:spcPct val="90000"/>
            </a:lnSpc>
            <a:spcBef>
              <a:spcPct val="0"/>
            </a:spcBef>
            <a:spcAft>
              <a:spcPct val="35000"/>
            </a:spcAft>
            <a:buNone/>
          </a:pPr>
          <a:r>
            <a:rPr lang="en-US" sz="2000" kern="1200" dirty="0"/>
            <a:t> Functions: </a:t>
          </a:r>
        </a:p>
      </dsp:txBody>
      <dsp:txXfrm>
        <a:off x="0" y="29774"/>
        <a:ext cx="7886700" cy="898335"/>
      </dsp:txXfrm>
    </dsp:sp>
    <dsp:sp modelId="{A8329324-30EB-494E-ABA5-A9689016B66C}">
      <dsp:nvSpPr>
        <dsp:cNvPr id="0" name=""/>
        <dsp:cNvSpPr/>
      </dsp:nvSpPr>
      <dsp:spPr>
        <a:xfrm>
          <a:off x="0" y="928109"/>
          <a:ext cx="7886700" cy="1207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Distributing information to constituents</a:t>
          </a:r>
        </a:p>
        <a:p>
          <a:pPr marL="228600" lvl="1" indent="-228600" algn="l" defTabSz="889000" rtl="0">
            <a:lnSpc>
              <a:spcPct val="90000"/>
            </a:lnSpc>
            <a:spcBef>
              <a:spcPct val="0"/>
            </a:spcBef>
            <a:spcAft>
              <a:spcPct val="15000"/>
            </a:spcAft>
            <a:buChar char="•"/>
          </a:pPr>
          <a:r>
            <a:rPr lang="en-US" sz="2000" kern="1200" dirty="0"/>
            <a:t>Reporting on cyber security status</a:t>
          </a:r>
        </a:p>
        <a:p>
          <a:pPr marL="228600" lvl="1" indent="-228600" algn="l" defTabSz="889000" rtl="0">
            <a:lnSpc>
              <a:spcPct val="90000"/>
            </a:lnSpc>
            <a:spcBef>
              <a:spcPct val="0"/>
            </a:spcBef>
            <a:spcAft>
              <a:spcPct val="15000"/>
            </a:spcAft>
            <a:buChar char="•"/>
          </a:pPr>
          <a:r>
            <a:rPr lang="en-US" sz="2000" kern="1200" dirty="0"/>
            <a:t>Communicating strategic decisions</a:t>
          </a:r>
        </a:p>
      </dsp:txBody>
      <dsp:txXfrm>
        <a:off x="0" y="928109"/>
        <a:ext cx="7886700" cy="120779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D8A83-A817-41E3-A602-3B517E18334E}" type="datetimeFigureOut">
              <a:rPr lang="en-GB" smtClean="0"/>
              <a:t>04/10/2022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110B-1C27-4A5B-8007-E6BF4BB6C5F7}" type="slidenum">
              <a:rPr lang="en-GB" smtClean="0"/>
              <a:t>‹#›</a:t>
            </a:fld>
            <a:endParaRPr lang="en-GB" dirty="0"/>
          </a:p>
        </p:txBody>
      </p:sp>
    </p:spTree>
    <p:extLst>
      <p:ext uri="{BB962C8B-B14F-4D97-AF65-F5344CB8AC3E}">
        <p14:creationId xmlns:p14="http://schemas.microsoft.com/office/powerpoint/2010/main" val="403172686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Theory" TargetMode="External"/><Relationship Id="rId3" Type="http://schemas.openxmlformats.org/officeDocument/2006/relationships/hyperlink" Target="https://en.wikipedia.org/wiki/Colonel_(United_States)" TargetMode="External"/><Relationship Id="rId7" Type="http://schemas.openxmlformats.org/officeDocument/2006/relationships/hyperlink" Target="https://en.wikipedia.org/wiki/The_Pentag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Aviator" TargetMode="External"/><Relationship Id="rId5" Type="http://schemas.openxmlformats.org/officeDocument/2006/relationships/hyperlink" Target="https://en.wikipedia.org/wiki/Fighter_aircraft" TargetMode="External"/><Relationship Id="rId10" Type="http://schemas.openxmlformats.org/officeDocument/2006/relationships/hyperlink" Target="https://en.wikipedia.org/wiki/Litigation_Strategy" TargetMode="External"/><Relationship Id="rId4" Type="http://schemas.openxmlformats.org/officeDocument/2006/relationships/hyperlink" Target="https://en.wikipedia.org/wiki/United_States_Air_Force" TargetMode="External"/><Relationship Id="rId9" Type="http://schemas.openxmlformats.org/officeDocument/2006/relationships/hyperlink" Target="https://en.wikipedia.org/wiki/Busines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Business_continuity"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Recovery_point_objective#cite_note-druva-1" TargetMode="External"/><Relationship Id="rId5" Type="http://schemas.openxmlformats.org/officeDocument/2006/relationships/hyperlink" Target="https://en.wikipedia.org/wiki/Data" TargetMode="External"/><Relationship Id="rId4" Type="http://schemas.openxmlformats.org/officeDocument/2006/relationships/hyperlink" Target="https://en.wikipedia.org/wiki/Business_continuity_planning"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1</a:t>
            </a:fld>
            <a:endParaRPr lang="en-GB" dirty="0"/>
          </a:p>
        </p:txBody>
      </p:sp>
    </p:spTree>
    <p:extLst>
      <p:ext uri="{BB962C8B-B14F-4D97-AF65-F5344CB8AC3E}">
        <p14:creationId xmlns:p14="http://schemas.microsoft.com/office/powerpoint/2010/main" val="1081461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 Let's define the different words first.</a:t>
            </a:r>
          </a:p>
          <a:p>
            <a:r>
              <a:rPr lang="en-US" dirty="0"/>
              <a:t>What is Incident Handling, Incident Response, Incident Management, Crisis Management</a:t>
            </a:r>
          </a:p>
          <a:p>
            <a:r>
              <a:rPr lang="en-US" dirty="0"/>
              <a:t>____</a:t>
            </a:r>
          </a:p>
        </p:txBody>
      </p:sp>
      <p:sp>
        <p:nvSpPr>
          <p:cNvPr id="4" name="Slide Number Placeholder 3"/>
          <p:cNvSpPr>
            <a:spLocks noGrp="1"/>
          </p:cNvSpPr>
          <p:nvPr>
            <p:ph type="sldNum" sz="quarter" idx="5"/>
          </p:nvPr>
        </p:nvSpPr>
        <p:spPr/>
        <p:txBody>
          <a:bodyPr/>
          <a:lstStyle/>
          <a:p>
            <a:fld id="{9CBC110B-1C27-4A5B-8007-E6BF4BB6C5F7}" type="slidenum">
              <a:rPr lang="en-GB" smtClean="0"/>
              <a:t>10</a:t>
            </a:fld>
            <a:endParaRPr lang="en-GB" dirty="0"/>
          </a:p>
        </p:txBody>
      </p:sp>
    </p:spTree>
    <p:extLst>
      <p:ext uri="{BB962C8B-B14F-4D97-AF65-F5344CB8AC3E}">
        <p14:creationId xmlns:p14="http://schemas.microsoft.com/office/powerpoint/2010/main" val="39424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Let's start with IR and IH</a:t>
            </a:r>
          </a:p>
          <a:p>
            <a:r>
              <a:rPr lang="lv-LV" dirty="0" err="1"/>
              <a:t>Definition</a:t>
            </a:r>
            <a:r>
              <a:rPr lang="lv-LV" dirty="0"/>
              <a:t> </a:t>
            </a:r>
            <a:r>
              <a:rPr lang="lv-LV" dirty="0" err="1"/>
              <a:t>by</a:t>
            </a:r>
            <a:r>
              <a:rPr lang="lv-LV" dirty="0"/>
              <a:t> SANS:</a:t>
            </a:r>
          </a:p>
          <a:p>
            <a:r>
              <a:rPr lang="lv-LV" dirty="0"/>
              <a:t>Incident</a:t>
            </a:r>
            <a:r>
              <a:rPr lang="lv-LV" baseline="0" dirty="0"/>
              <a:t> </a:t>
            </a:r>
            <a:r>
              <a:rPr lang="lv-LV" baseline="0" dirty="0" err="1"/>
              <a:t>response</a:t>
            </a:r>
            <a:r>
              <a:rPr lang="lv-LV" baseline="0" dirty="0"/>
              <a:t> </a:t>
            </a:r>
            <a:r>
              <a:rPr lang="lv-LV" baseline="0" dirty="0" err="1"/>
              <a:t>is</a:t>
            </a:r>
            <a:r>
              <a:rPr lang="lv-LV" baseline="0" dirty="0"/>
              <a:t> just </a:t>
            </a:r>
            <a:r>
              <a:rPr lang="lv-LV" baseline="0" dirty="0" err="1"/>
              <a:t>the</a:t>
            </a:r>
            <a:r>
              <a:rPr lang="lv-LV" baseline="0" dirty="0"/>
              <a:t> </a:t>
            </a:r>
            <a:r>
              <a:rPr lang="lv-LV" b="1" baseline="0" dirty="0" err="1"/>
              <a:t>technical</a:t>
            </a:r>
            <a:r>
              <a:rPr lang="lv-LV" baseline="0" dirty="0"/>
              <a:t> </a:t>
            </a:r>
            <a:r>
              <a:rPr lang="lv-LV" baseline="0" dirty="0" err="1"/>
              <a:t>resolution</a:t>
            </a:r>
            <a:r>
              <a:rPr lang="lv-LV" baseline="0" dirty="0"/>
              <a:t> </a:t>
            </a:r>
            <a:r>
              <a:rPr lang="lv-LV" baseline="0" dirty="0" err="1"/>
              <a:t>of</a:t>
            </a:r>
            <a:r>
              <a:rPr lang="lv-LV" baseline="0" dirty="0"/>
              <a:t> </a:t>
            </a:r>
            <a:r>
              <a:rPr lang="lv-LV" baseline="0" dirty="0" err="1"/>
              <a:t>the</a:t>
            </a:r>
            <a:r>
              <a:rPr lang="lv-LV" baseline="0" dirty="0"/>
              <a:t> incident (</a:t>
            </a:r>
            <a:r>
              <a:rPr lang="lv-LV" baseline="0" dirty="0" err="1"/>
              <a:t>hands</a:t>
            </a:r>
            <a:r>
              <a:rPr lang="lv-LV" baseline="0" dirty="0"/>
              <a:t> </a:t>
            </a:r>
            <a:r>
              <a:rPr lang="lv-LV" baseline="0" dirty="0" err="1"/>
              <a:t>on</a:t>
            </a:r>
            <a:r>
              <a:rPr lang="lv-LV" baseline="0" dirty="0"/>
              <a:t>, </a:t>
            </a:r>
            <a:r>
              <a:rPr lang="lv-LV" baseline="0" dirty="0" err="1"/>
              <a:t>command</a:t>
            </a:r>
            <a:r>
              <a:rPr lang="lv-LV" baseline="0" dirty="0"/>
              <a:t> </a:t>
            </a:r>
            <a:r>
              <a:rPr lang="lv-LV" baseline="0" dirty="0" err="1"/>
              <a:t>line</a:t>
            </a:r>
            <a:r>
              <a:rPr lang="lv-LV" baseline="0" dirty="0"/>
              <a:t>, …)</a:t>
            </a:r>
          </a:p>
          <a:p>
            <a:r>
              <a:rPr lang="lv-LV" baseline="0" dirty="0"/>
              <a:t>Incident </a:t>
            </a:r>
            <a:r>
              <a:rPr lang="lv-LV" baseline="0" dirty="0" err="1"/>
              <a:t>handling</a:t>
            </a:r>
            <a:r>
              <a:rPr lang="lv-LV" baseline="0" dirty="0"/>
              <a:t> </a:t>
            </a:r>
            <a:r>
              <a:rPr lang="lv-LV" baseline="0" dirty="0" err="1"/>
              <a:t>is</a:t>
            </a:r>
            <a:r>
              <a:rPr lang="lv-LV" baseline="0" dirty="0"/>
              <a:t> </a:t>
            </a:r>
            <a:r>
              <a:rPr lang="lv-LV" baseline="0" dirty="0" err="1"/>
              <a:t>much</a:t>
            </a:r>
            <a:r>
              <a:rPr lang="lv-LV" baseline="0" dirty="0"/>
              <a:t> </a:t>
            </a:r>
            <a:r>
              <a:rPr lang="lv-LV" baseline="0" dirty="0" err="1"/>
              <a:t>broaded</a:t>
            </a:r>
            <a:r>
              <a:rPr lang="lv-LV" baseline="0" dirty="0"/>
              <a:t> </a:t>
            </a:r>
            <a:r>
              <a:rPr lang="lv-LV" baseline="0" dirty="0" err="1"/>
              <a:t>activity</a:t>
            </a:r>
            <a:r>
              <a:rPr lang="lv-LV" baseline="0" dirty="0"/>
              <a:t> </a:t>
            </a:r>
            <a:r>
              <a:rPr lang="lv-LV" baseline="0" dirty="0" err="1"/>
              <a:t>which</a:t>
            </a:r>
            <a:r>
              <a:rPr lang="lv-LV" baseline="0" dirty="0"/>
              <a:t> </a:t>
            </a:r>
            <a:r>
              <a:rPr lang="lv-LV" baseline="0" dirty="0" err="1"/>
              <a:t>includes</a:t>
            </a:r>
            <a:r>
              <a:rPr lang="lv-LV" baseline="0" dirty="0"/>
              <a:t> </a:t>
            </a:r>
            <a:r>
              <a:rPr lang="lv-LV" baseline="0" dirty="0" err="1"/>
              <a:t>all</a:t>
            </a:r>
            <a:r>
              <a:rPr lang="lv-LV" baseline="0" dirty="0"/>
              <a:t> </a:t>
            </a:r>
            <a:r>
              <a:rPr lang="lv-LV" baseline="0" dirty="0" err="1"/>
              <a:t>the</a:t>
            </a:r>
            <a:r>
              <a:rPr lang="lv-LV" baseline="0" dirty="0"/>
              <a:t> </a:t>
            </a:r>
            <a:r>
              <a:rPr lang="lv-LV" baseline="0" dirty="0" err="1"/>
              <a:t>communication</a:t>
            </a:r>
            <a:r>
              <a:rPr lang="lv-LV" baseline="0" dirty="0"/>
              <a:t> </a:t>
            </a:r>
            <a:r>
              <a:rPr lang="lv-LV" baseline="0" dirty="0" err="1"/>
              <a:t>aspects</a:t>
            </a:r>
            <a:r>
              <a:rPr lang="lv-LV" baseline="0" dirty="0"/>
              <a:t>, PR </a:t>
            </a:r>
            <a:r>
              <a:rPr lang="lv-LV" baseline="0" dirty="0" err="1"/>
              <a:t>involvement</a:t>
            </a:r>
            <a:r>
              <a:rPr lang="lv-LV" baseline="0" dirty="0"/>
              <a:t>, </a:t>
            </a:r>
            <a:r>
              <a:rPr lang="lv-LV" baseline="0" dirty="0" err="1"/>
              <a:t>legal</a:t>
            </a:r>
            <a:r>
              <a:rPr lang="lv-LV" baseline="0" dirty="0"/>
              <a:t> </a:t>
            </a:r>
            <a:r>
              <a:rPr lang="lv-LV" baseline="0" dirty="0" err="1"/>
              <a:t>involvement</a:t>
            </a:r>
            <a:r>
              <a:rPr lang="lv-LV" baseline="0" dirty="0"/>
              <a:t>, </a:t>
            </a:r>
            <a:r>
              <a:rPr lang="lv-LV" baseline="0" dirty="0" err="1"/>
              <a:t>feedback</a:t>
            </a:r>
            <a:r>
              <a:rPr lang="lv-LV" baseline="0" dirty="0"/>
              <a:t> </a:t>
            </a:r>
            <a:r>
              <a:rPr lang="lv-LV" baseline="0" dirty="0" err="1"/>
              <a:t>loop</a:t>
            </a:r>
            <a:r>
              <a:rPr lang="en-US" baseline="0" dirty="0"/>
              <a:t>, </a:t>
            </a:r>
            <a:r>
              <a:rPr lang="lv-LV" baseline="0" dirty="0" err="1"/>
              <a:t>procedures</a:t>
            </a:r>
            <a:r>
              <a:rPr lang="en-US" baseline="0" dirty="0"/>
              <a:t>, etc.</a:t>
            </a:r>
          </a:p>
        </p:txBody>
      </p:sp>
      <p:sp>
        <p:nvSpPr>
          <p:cNvPr id="4" name="Slide Number Placeholder 3"/>
          <p:cNvSpPr>
            <a:spLocks noGrp="1"/>
          </p:cNvSpPr>
          <p:nvPr>
            <p:ph type="sldNum" sz="quarter" idx="5"/>
          </p:nvPr>
        </p:nvSpPr>
        <p:spPr/>
        <p:txBody>
          <a:bodyPr/>
          <a:lstStyle/>
          <a:p>
            <a:fld id="{9CBC110B-1C27-4A5B-8007-E6BF4BB6C5F7}" type="slidenum">
              <a:rPr lang="en-GB" smtClean="0"/>
              <a:t>11</a:t>
            </a:fld>
            <a:endParaRPr lang="en-GB" dirty="0"/>
          </a:p>
        </p:txBody>
      </p:sp>
    </p:spTree>
    <p:extLst>
      <p:ext uri="{BB962C8B-B14F-4D97-AF65-F5344CB8AC3E}">
        <p14:creationId xmlns:p14="http://schemas.microsoft.com/office/powerpoint/2010/main" val="251324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Real time activities during handling the incident</a:t>
            </a:r>
          </a:p>
          <a:p>
            <a:endParaRPr lang="en-US" baseline="0" dirty="0"/>
          </a:p>
          <a:p>
            <a:r>
              <a:rPr lang="en-US" baseline="0" dirty="0"/>
              <a:t>Off-line activities pre- and post incident, important to be done, but not during an incident, need often a 'clear' head</a:t>
            </a:r>
          </a:p>
        </p:txBody>
      </p:sp>
      <p:sp>
        <p:nvSpPr>
          <p:cNvPr id="4" name="Slide Number Placeholder 3"/>
          <p:cNvSpPr>
            <a:spLocks noGrp="1"/>
          </p:cNvSpPr>
          <p:nvPr>
            <p:ph type="sldNum" sz="quarter" idx="5"/>
          </p:nvPr>
        </p:nvSpPr>
        <p:spPr/>
        <p:txBody>
          <a:bodyPr/>
          <a:lstStyle/>
          <a:p>
            <a:fld id="{9CBC110B-1C27-4A5B-8007-E6BF4BB6C5F7}" type="slidenum">
              <a:rPr lang="en-GB" smtClean="0"/>
              <a:t>12</a:t>
            </a:fld>
            <a:endParaRPr lang="en-GB" dirty="0"/>
          </a:p>
        </p:txBody>
      </p:sp>
    </p:spTree>
    <p:extLst>
      <p:ext uri="{BB962C8B-B14F-4D97-AF65-F5344CB8AC3E}">
        <p14:creationId xmlns:p14="http://schemas.microsoft.com/office/powerpoint/2010/main" val="106847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Passive: work alone, no adjustments needed</a:t>
            </a:r>
          </a:p>
          <a:p>
            <a:endParaRPr lang="en-US" baseline="0" dirty="0"/>
          </a:p>
          <a:p>
            <a:r>
              <a:rPr lang="en-US" baseline="0" dirty="0"/>
              <a:t>Active: adjust to the current threat</a:t>
            </a:r>
          </a:p>
          <a:p>
            <a:endParaRPr lang="en-US" baseline="0" dirty="0"/>
          </a:p>
          <a:p>
            <a:r>
              <a:rPr lang="en-US" baseline="0" dirty="0"/>
              <a:t>But: we don't hack back!</a:t>
            </a:r>
          </a:p>
        </p:txBody>
      </p:sp>
      <p:sp>
        <p:nvSpPr>
          <p:cNvPr id="4" name="Slide Number Placeholder 3"/>
          <p:cNvSpPr>
            <a:spLocks noGrp="1"/>
          </p:cNvSpPr>
          <p:nvPr>
            <p:ph type="sldNum" sz="quarter" idx="5"/>
          </p:nvPr>
        </p:nvSpPr>
        <p:spPr/>
        <p:txBody>
          <a:bodyPr/>
          <a:lstStyle/>
          <a:p>
            <a:fld id="{9CBC110B-1C27-4A5B-8007-E6BF4BB6C5F7}" type="slidenum">
              <a:rPr lang="en-GB" smtClean="0"/>
              <a:t>13</a:t>
            </a:fld>
            <a:endParaRPr lang="en-GB" dirty="0"/>
          </a:p>
        </p:txBody>
      </p:sp>
    </p:spTree>
    <p:extLst>
      <p:ext uri="{BB962C8B-B14F-4D97-AF65-F5344CB8AC3E}">
        <p14:creationId xmlns:p14="http://schemas.microsoft.com/office/powerpoint/2010/main" val="227160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i="0" dirty="0" err="1"/>
              <a:t>Smaller</a:t>
            </a:r>
            <a:r>
              <a:rPr lang="pl-PL" i="0" dirty="0"/>
              <a:t> </a:t>
            </a:r>
            <a:r>
              <a:rPr lang="pl-PL" i="0" dirty="0" err="1"/>
              <a:t>teams</a:t>
            </a:r>
            <a:r>
              <a:rPr lang="pl-PL" i="0" dirty="0"/>
              <a:t>, not </a:t>
            </a:r>
            <a:r>
              <a:rPr lang="pl-PL" i="0" dirty="0" err="1"/>
              <a:t>so</a:t>
            </a:r>
            <a:r>
              <a:rPr lang="pl-PL" i="0" dirty="0"/>
              <a:t> </a:t>
            </a:r>
            <a:r>
              <a:rPr lang="pl-PL" i="0" dirty="0" err="1"/>
              <a:t>easy</a:t>
            </a:r>
            <a:r>
              <a:rPr lang="pl-PL" i="0" dirty="0"/>
              <a:t> but </a:t>
            </a:r>
            <a:r>
              <a:rPr lang="pl-PL" i="0" dirty="0" err="1"/>
              <a:t>can</a:t>
            </a:r>
            <a:r>
              <a:rPr lang="pl-PL" i="0" dirty="0"/>
              <a:t> </a:t>
            </a:r>
            <a:r>
              <a:rPr lang="pl-PL" i="0" dirty="0" err="1"/>
              <a:t>still</a:t>
            </a:r>
            <a:r>
              <a:rPr lang="pl-PL" i="0" dirty="0"/>
              <a:t> be </a:t>
            </a:r>
            <a:r>
              <a:rPr lang="pl-PL" i="0" dirty="0" err="1"/>
              <a:t>effective</a:t>
            </a:r>
            <a:endParaRPr lang="pl-PL" i="0" dirty="0"/>
          </a:p>
          <a:p>
            <a:endParaRPr lang="pl-PL" i="0" dirty="0"/>
          </a:p>
          <a:p>
            <a:r>
              <a:rPr lang="pl-PL" i="0" dirty="0"/>
              <a:t>Keep the Incident Reponders' back free, Incident Manager is the single point of contact, keep room clear </a:t>
            </a:r>
          </a:p>
        </p:txBody>
      </p:sp>
      <p:sp>
        <p:nvSpPr>
          <p:cNvPr id="4" name="Symbol zastępczy numeru slajdu 3"/>
          <p:cNvSpPr>
            <a:spLocks noGrp="1"/>
          </p:cNvSpPr>
          <p:nvPr>
            <p:ph type="sldNum" sz="quarter" idx="5"/>
          </p:nvPr>
        </p:nvSpPr>
        <p:spPr/>
        <p:txBody>
          <a:bodyPr/>
          <a:lstStyle/>
          <a:p>
            <a:fld id="{9CBC110B-1C27-4A5B-8007-E6BF4BB6C5F7}" type="slidenum">
              <a:rPr lang="en-GB" smtClean="0"/>
              <a:t>14</a:t>
            </a:fld>
            <a:endParaRPr lang="en-GB" dirty="0"/>
          </a:p>
        </p:txBody>
      </p:sp>
    </p:spTree>
    <p:extLst>
      <p:ext uri="{BB962C8B-B14F-4D97-AF65-F5344CB8AC3E}">
        <p14:creationId xmlns:p14="http://schemas.microsoft.com/office/powerpoint/2010/main" val="50972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External triggers: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In which state is the attacker – what options do we have to defend?</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What should be set in place in order to anticipate, to detect, to fast react…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Need to assess each phase of the attack and</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 ask yourself: what should we set in place</a:t>
            </a:r>
            <a:br>
              <a:rPr lang="en-US" b="1" dirty="0"/>
            </a:br>
            <a:r>
              <a:rPr lang="en-US" b="1" dirty="0"/>
              <a:t>* How can we proof test our organisational, operational, technical and legal set up?</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As Incident responders and handlers we have to think like attackers</a:t>
            </a:r>
          </a:p>
          <a:p>
            <a:endParaRPr lang="pl-PL" i="0" dirty="0"/>
          </a:p>
        </p:txBody>
      </p:sp>
      <p:sp>
        <p:nvSpPr>
          <p:cNvPr id="4" name="Symbol zastępczy numeru slajdu 3"/>
          <p:cNvSpPr>
            <a:spLocks noGrp="1"/>
          </p:cNvSpPr>
          <p:nvPr>
            <p:ph type="sldNum" sz="quarter" idx="5"/>
          </p:nvPr>
        </p:nvSpPr>
        <p:spPr/>
        <p:txBody>
          <a:bodyPr/>
          <a:lstStyle/>
          <a:p>
            <a:fld id="{9CBC110B-1C27-4A5B-8007-E6BF4BB6C5F7}" type="slidenum">
              <a:rPr lang="en-GB" smtClean="0"/>
              <a:t>15</a:t>
            </a:fld>
            <a:endParaRPr lang="en-GB" dirty="0"/>
          </a:p>
        </p:txBody>
      </p:sp>
    </p:spTree>
    <p:extLst>
      <p:ext uri="{BB962C8B-B14F-4D97-AF65-F5344CB8AC3E}">
        <p14:creationId xmlns:p14="http://schemas.microsoft.com/office/powerpoint/2010/main" val="4226666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noProof="0" dirty="0"/>
              <a:t>Incident management process can be a part of the larger crisis management plan.</a:t>
            </a:r>
          </a:p>
          <a:p>
            <a:endParaRPr lang="en-US" noProof="0" dirty="0"/>
          </a:p>
          <a:p>
            <a:r>
              <a:rPr lang="en-US" noProof="0" dirty="0"/>
              <a:t>An incident can be escalated to a crisis within the organisation (or the country) when the usual procedures are no longer applicable – this can also mean lack of resources, lack of appropriate decision making to mitigate the problem.</a:t>
            </a:r>
          </a:p>
          <a:p>
            <a:endParaRPr lang="en-US" noProof="0" dirty="0"/>
          </a:p>
          <a:p>
            <a:r>
              <a:rPr lang="en-US" noProof="0" dirty="0"/>
              <a:t>During crisis, a crisis management team is usually formed, consisting of people who are in a position to take and enforce immediate decisions in affected areas of business. This may likely include IT and security, PR and communications. The goal is to limit damages (material as well as e.g. to the reputation), and – if possible – keep essential services running. Large enterprises will often have business continuity plans where systems essential to delivering those services are identified along with potential risks and mitigation plans.</a:t>
            </a:r>
          </a:p>
          <a:p>
            <a:endParaRPr lang="en-US" noProof="0" dirty="0"/>
          </a:p>
          <a:p>
            <a:r>
              <a:rPr lang="en-US" noProof="0" dirty="0"/>
              <a:t>During crisis the usual roles and their assignments may be changed, e.g. whole external communication will have to go through one person in the PR department. Everyday services will be affected (e.g. limited or no incident response will be offered to non-crisis related reports). Availability of resources may be decreased or increased.</a:t>
            </a:r>
          </a:p>
          <a:p>
            <a:endParaRPr lang="en-US" noProof="0" dirty="0"/>
          </a:p>
          <a:p>
            <a:r>
              <a:rPr lang="en-US" noProof="0" dirty="0"/>
              <a:t>Discuss with students what </a:t>
            </a:r>
            <a:r>
              <a:rPr lang="en-US" i="1" noProof="0" dirty="0"/>
              <a:t>crisis management</a:t>
            </a:r>
            <a:r>
              <a:rPr lang="en-US" i="0" noProof="0" dirty="0"/>
              <a:t> means (or might mean) for their constituency. Note that it will have a different meaning for a university, a large enterprise… or a state – for national CSIRTs. Are they aware of the crisis management plans or business continuity plans that may affect them?</a:t>
            </a:r>
          </a:p>
          <a:p>
            <a:endParaRPr lang="en-US" i="0" noProof="0" dirty="0"/>
          </a:p>
          <a:p>
            <a:r>
              <a:rPr lang="en-US" i="0" noProof="0" dirty="0"/>
              <a:t>Every city has crisis management, e.g. what when more than 50 people needs to be hospitalized – they have to be distributed to multiple hospitals</a:t>
            </a:r>
          </a:p>
        </p:txBody>
      </p:sp>
      <p:sp>
        <p:nvSpPr>
          <p:cNvPr id="4" name="Symbol zastępczy numeru slajdu 3"/>
          <p:cNvSpPr>
            <a:spLocks noGrp="1"/>
          </p:cNvSpPr>
          <p:nvPr>
            <p:ph type="sldNum" sz="quarter" idx="5"/>
          </p:nvPr>
        </p:nvSpPr>
        <p:spPr/>
        <p:txBody>
          <a:bodyPr/>
          <a:lstStyle/>
          <a:p>
            <a:fld id="{9CBC110B-1C27-4A5B-8007-E6BF4BB6C5F7}" type="slidenum">
              <a:rPr lang="en-GB" smtClean="0"/>
              <a:t>16</a:t>
            </a:fld>
            <a:endParaRPr lang="en-GB" dirty="0"/>
          </a:p>
        </p:txBody>
      </p:sp>
    </p:spTree>
    <p:extLst>
      <p:ext uri="{BB962C8B-B14F-4D97-AF65-F5344CB8AC3E}">
        <p14:creationId xmlns:p14="http://schemas.microsoft.com/office/powerpoint/2010/main" val="3294170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 There are quite a few Incident Handling models.</a:t>
            </a:r>
          </a:p>
          <a:p>
            <a:r>
              <a:rPr lang="en-US" dirty="0"/>
              <a:t>We will use the ENISA model and give a short overview of the NIST model.</a:t>
            </a:r>
          </a:p>
        </p:txBody>
      </p:sp>
      <p:sp>
        <p:nvSpPr>
          <p:cNvPr id="4" name="Slide Number Placeholder 3"/>
          <p:cNvSpPr>
            <a:spLocks noGrp="1"/>
          </p:cNvSpPr>
          <p:nvPr>
            <p:ph type="sldNum" sz="quarter" idx="5"/>
          </p:nvPr>
        </p:nvSpPr>
        <p:spPr/>
        <p:txBody>
          <a:bodyPr/>
          <a:lstStyle/>
          <a:p>
            <a:fld id="{9CBC110B-1C27-4A5B-8007-E6BF4BB6C5F7}" type="slidenum">
              <a:rPr lang="en-GB" smtClean="0"/>
              <a:t>17</a:t>
            </a:fld>
            <a:endParaRPr lang="en-GB" dirty="0"/>
          </a:p>
        </p:txBody>
      </p:sp>
    </p:spTree>
    <p:extLst>
      <p:ext uri="{BB962C8B-B14F-4D97-AF65-F5344CB8AC3E}">
        <p14:creationId xmlns:p14="http://schemas.microsoft.com/office/powerpoint/2010/main" val="187455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777240" y="4777560"/>
            <a:ext cx="6215760" cy="4524120"/>
          </a:xfrm>
          <a:prstGeom prst="rect">
            <a:avLst/>
          </a:prstGeom>
        </p:spPr>
        <p:txBody>
          <a:bodyPr lIns="0" tIns="0" rIns="0" bIns="0"/>
          <a:lstStyle/>
          <a:p>
            <a:r>
              <a:rPr lang="en-US" dirty="0">
                <a:hlinkClick r:id="rId3" tooltip="Colonel (United States)"/>
              </a:rPr>
              <a:t>Colonel</a:t>
            </a:r>
            <a:r>
              <a:rPr lang="en-US" dirty="0"/>
              <a:t> </a:t>
            </a:r>
            <a:r>
              <a:rPr lang="en-US" b="1" dirty="0"/>
              <a:t>John Richard Boyd</a:t>
            </a:r>
            <a:r>
              <a:rPr lang="en-US" dirty="0"/>
              <a:t> (January 23, 1927 – March 9, 1997) was a </a:t>
            </a:r>
            <a:r>
              <a:rPr lang="en-US" dirty="0">
                <a:hlinkClick r:id="rId4" tooltip="United States Air Force"/>
              </a:rPr>
              <a:t>United States Air Force</a:t>
            </a:r>
            <a:r>
              <a:rPr lang="en-US" dirty="0"/>
              <a:t> </a:t>
            </a:r>
            <a:r>
              <a:rPr lang="en-US" dirty="0">
                <a:hlinkClick r:id="rId5" tooltip="Fighter aircraft"/>
              </a:rPr>
              <a:t>fighter</a:t>
            </a:r>
            <a:r>
              <a:rPr lang="en-US" dirty="0"/>
              <a:t> </a:t>
            </a:r>
            <a:r>
              <a:rPr lang="en-US" dirty="0">
                <a:hlinkClick r:id="rId6" tooltip="Aviator"/>
              </a:rPr>
              <a:t>pilot</a:t>
            </a:r>
            <a:r>
              <a:rPr lang="en-US" dirty="0"/>
              <a:t> and </a:t>
            </a:r>
            <a:r>
              <a:rPr lang="en-US" dirty="0">
                <a:hlinkClick r:id="rId7" tooltip="The Pentagon"/>
              </a:rPr>
              <a:t>Pentagon</a:t>
            </a:r>
            <a:r>
              <a:rPr lang="en-US" dirty="0"/>
              <a:t> consultant of the late 20th century, whose </a:t>
            </a:r>
            <a:r>
              <a:rPr lang="en-US" dirty="0">
                <a:hlinkClick r:id="rId8" tooltip="Theory"/>
              </a:rPr>
              <a:t>theories</a:t>
            </a:r>
            <a:r>
              <a:rPr lang="en-US" dirty="0"/>
              <a:t> have been highly influential in the military, sports, </a:t>
            </a:r>
            <a:r>
              <a:rPr lang="en-US" dirty="0">
                <a:hlinkClick r:id="rId9" tooltip="Business"/>
              </a:rPr>
              <a:t>business</a:t>
            </a:r>
            <a:r>
              <a:rPr lang="en-US" dirty="0"/>
              <a:t>, and </a:t>
            </a:r>
            <a:r>
              <a:rPr lang="en-US" dirty="0">
                <a:hlinkClick r:id="rId10" tooltip="Litigation Strategy"/>
              </a:rPr>
              <a:t>litigation</a:t>
            </a:r>
            <a:r>
              <a:rPr lang="en-US" dirty="0"/>
              <a:t>.</a:t>
            </a:r>
          </a:p>
          <a:p>
            <a:r>
              <a:rPr lang="en-US" dirty="0"/>
              <a:t>Fighter pilot – fulfill the loop within microseconds? – CSIRT: we have more time</a:t>
            </a:r>
          </a:p>
          <a:p>
            <a:r>
              <a:rPr lang="en-US" dirty="0"/>
              <a:t>Provides</a:t>
            </a:r>
            <a:r>
              <a:rPr lang="en-US" baseline="0" dirty="0"/>
              <a:t> overview – very simple process</a:t>
            </a:r>
          </a:p>
          <a:p>
            <a:r>
              <a:rPr lang="en-US" baseline="0" dirty="0"/>
              <a:t>Comes from military, applies for CSIRT work – feedback loop</a:t>
            </a:r>
            <a:endParaRPr lang="en-US" dirty="0"/>
          </a:p>
        </p:txBody>
      </p:sp>
      <p:sp>
        <p:nvSpPr>
          <p:cNvPr id="483" name="CustomShape 2"/>
          <p:cNvSpPr/>
          <p:nvPr/>
        </p:nvSpPr>
        <p:spPr>
          <a:xfrm>
            <a:off x="4402440" y="9553680"/>
            <a:ext cx="3366000" cy="500760"/>
          </a:xfrm>
          <a:prstGeom prst="rect">
            <a:avLst/>
          </a:prstGeom>
          <a:noFill/>
          <a:ln>
            <a:noFill/>
          </a:ln>
        </p:spPr>
        <p:txBody>
          <a:bodyPr lIns="90000" tIns="45000" rIns="90000" bIns="45000" anchor="b"/>
          <a:lstStyle/>
          <a:p>
            <a:fld id="{C152C2AC-3736-492D-8680-32C4FBD05B56}" type="slidenum">
              <a:rPr lang="en-US">
                <a:latin typeface="Arial"/>
              </a:rPr>
              <a:pPr/>
              <a:t>18</a:t>
            </a:fld>
            <a:endParaRPr dirty="0"/>
          </a:p>
        </p:txBody>
      </p:sp>
    </p:spTree>
    <p:extLst>
      <p:ext uri="{BB962C8B-B14F-4D97-AF65-F5344CB8AC3E}">
        <p14:creationId xmlns:p14="http://schemas.microsoft.com/office/powerpoint/2010/main" val="4208417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777240" y="4777560"/>
            <a:ext cx="6215760" cy="4524120"/>
          </a:xfrm>
          <a:prstGeom prst="rect">
            <a:avLst/>
          </a:prstGeom>
        </p:spPr>
        <p:txBody>
          <a:bodyPr lIns="0" tIns="0" rIns="0" bIns="0"/>
          <a:lstStyle/>
          <a:p>
            <a:r>
              <a:rPr lang="en-US" dirty="0"/>
              <a:t>Speaker Notes: Nice example that a incident process is recursive. </a:t>
            </a:r>
          </a:p>
          <a:p>
            <a:r>
              <a:rPr lang="en-US" dirty="0"/>
              <a:t>You learn from your incidents and feedback to improve your process and security</a:t>
            </a:r>
          </a:p>
          <a:p>
            <a:endParaRPr lang="lv-LV" dirty="0"/>
          </a:p>
          <a:p>
            <a:r>
              <a:rPr lang="lv-LV" dirty="0"/>
              <a:t>NIST</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hlinkClick r:id="rId3"/>
              </a:rPr>
              <a:t>National Institute of Standards and Technology </a:t>
            </a:r>
            <a:endParaRPr lang="en-US" b="1" dirty="0"/>
          </a:p>
        </p:txBody>
      </p:sp>
      <p:sp>
        <p:nvSpPr>
          <p:cNvPr id="483" name="CustomShape 2"/>
          <p:cNvSpPr/>
          <p:nvPr/>
        </p:nvSpPr>
        <p:spPr>
          <a:xfrm>
            <a:off x="4402440" y="9553680"/>
            <a:ext cx="3366000" cy="500760"/>
          </a:xfrm>
          <a:prstGeom prst="rect">
            <a:avLst/>
          </a:prstGeom>
          <a:noFill/>
          <a:ln>
            <a:noFill/>
          </a:ln>
        </p:spPr>
        <p:txBody>
          <a:bodyPr lIns="90000" tIns="45000" rIns="90000" bIns="45000" anchor="b"/>
          <a:lstStyle/>
          <a:p>
            <a:fld id="{C152C2AC-3736-492D-8680-32C4FBD05B56}" type="slidenum">
              <a:rPr lang="en-US">
                <a:latin typeface="Arial"/>
              </a:rPr>
              <a:pPr/>
              <a:t>19</a:t>
            </a:fld>
            <a:endParaRPr dirty="0"/>
          </a:p>
        </p:txBody>
      </p:sp>
    </p:spTree>
    <p:extLst>
      <p:ext uri="{BB962C8B-B14F-4D97-AF65-F5344CB8AC3E}">
        <p14:creationId xmlns:p14="http://schemas.microsoft.com/office/powerpoint/2010/main" val="168986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BC110B-1C27-4A5B-8007-E6BF4BB6C5F7}" type="slidenum">
              <a:rPr lang="en-GB" smtClean="0"/>
              <a:t>2</a:t>
            </a:fld>
            <a:endParaRPr lang="en-GB" dirty="0"/>
          </a:p>
        </p:txBody>
      </p:sp>
    </p:spTree>
    <p:extLst>
      <p:ext uri="{BB962C8B-B14F-4D97-AF65-F5344CB8AC3E}">
        <p14:creationId xmlns:p14="http://schemas.microsoft.com/office/powerpoint/2010/main" val="4207211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noProof="0" dirty="0"/>
              <a:t>ENISA model for incident management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noProof="0" dirty="0"/>
              <a:t>Incident handling is only one aspect of many …</a:t>
            </a:r>
          </a:p>
          <a:p>
            <a:endParaRPr lang="en-US" noProof="0" dirty="0"/>
          </a:p>
        </p:txBody>
      </p:sp>
      <p:sp>
        <p:nvSpPr>
          <p:cNvPr id="4" name="Slide Number Placeholder 3"/>
          <p:cNvSpPr>
            <a:spLocks noGrp="1"/>
          </p:cNvSpPr>
          <p:nvPr>
            <p:ph type="sldNum" sz="quarter" idx="5"/>
          </p:nvPr>
        </p:nvSpPr>
        <p:spPr/>
        <p:txBody>
          <a:bodyPr/>
          <a:lstStyle/>
          <a:p>
            <a:fld id="{9CBC110B-1C27-4A5B-8007-E6BF4BB6C5F7}" type="slidenum">
              <a:rPr lang="en-GB" smtClean="0"/>
              <a:t>20</a:t>
            </a:fld>
            <a:endParaRPr lang="en-GB" dirty="0"/>
          </a:p>
        </p:txBody>
      </p:sp>
    </p:spTree>
    <p:extLst>
      <p:ext uri="{BB962C8B-B14F-4D97-AF65-F5344CB8AC3E}">
        <p14:creationId xmlns:p14="http://schemas.microsoft.com/office/powerpoint/2010/main" val="205104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body"/>
          </p:nvPr>
        </p:nvSpPr>
        <p:spPr>
          <a:xfrm>
            <a:off x="777240" y="4777560"/>
            <a:ext cx="6215760" cy="4524120"/>
          </a:xfrm>
          <a:prstGeom prst="rect">
            <a:avLst/>
          </a:prstGeom>
        </p:spPr>
        <p:txBody>
          <a:bodyPr lIns="0" tIns="0" rIns="0" bIns="0"/>
          <a:lstStyle/>
          <a:p>
            <a:r>
              <a:rPr lang="en-US" noProof="0" dirty="0"/>
              <a:t>ENISA model for incident Handling</a:t>
            </a:r>
          </a:p>
          <a:p>
            <a:r>
              <a:rPr lang="en-US" noProof="0" dirty="0"/>
              <a:t>This is more detailed</a:t>
            </a:r>
            <a:r>
              <a:rPr lang="en-US" baseline="0" noProof="0" dirty="0"/>
              <a:t> than the NIST model, however the flow and idea is more or less the same.</a:t>
            </a:r>
          </a:p>
          <a:p>
            <a:r>
              <a:rPr lang="en-US" baseline="0" noProof="0" dirty="0"/>
              <a:t>In the ENISA Guide Preparation is being mentioned, but we will discuss this later during Incident </a:t>
            </a:r>
            <a:r>
              <a:rPr lang="en-US" sz="1500" kern="1200" noProof="0" dirty="0">
                <a:solidFill>
                  <a:srgbClr val="153D6E"/>
                </a:solidFill>
                <a:latin typeface="+mn-lt"/>
                <a:ea typeface="Verdana" panose="020B0604030504040204" pitchFamily="34" charset="0"/>
                <a:cs typeface="Arial" panose="020B0604020202020204" pitchFamily="34" charset="0"/>
              </a:rPr>
              <a:t>Management</a:t>
            </a:r>
            <a:r>
              <a:rPr lang="en-US" baseline="0" noProof="0" dirty="0"/>
              <a:t>.</a:t>
            </a:r>
          </a:p>
          <a:p>
            <a:r>
              <a:rPr lang="en-US" baseline="0" noProof="0" dirty="0"/>
              <a:t>Baby steps, very detailed – but each step can be very small</a:t>
            </a:r>
          </a:p>
          <a:p>
            <a:endParaRPr lang="en-US" baseline="0" noProof="0" dirty="0"/>
          </a:p>
        </p:txBody>
      </p:sp>
      <p:sp>
        <p:nvSpPr>
          <p:cNvPr id="487" name="CustomShape 2"/>
          <p:cNvSpPr/>
          <p:nvPr/>
        </p:nvSpPr>
        <p:spPr>
          <a:xfrm>
            <a:off x="4402440" y="9553680"/>
            <a:ext cx="3366000" cy="500760"/>
          </a:xfrm>
          <a:prstGeom prst="rect">
            <a:avLst/>
          </a:prstGeom>
          <a:noFill/>
          <a:ln>
            <a:noFill/>
          </a:ln>
        </p:spPr>
        <p:txBody>
          <a:bodyPr lIns="90000" tIns="45000" rIns="90000" bIns="45000" anchor="b"/>
          <a:lstStyle/>
          <a:p>
            <a:fld id="{51F62A82-860F-4BC8-A8B1-933D4F04DBEB}" type="slidenum">
              <a:rPr lang="en-US">
                <a:latin typeface="Arial"/>
              </a:rPr>
              <a:pPr/>
              <a:t>21</a:t>
            </a:fld>
            <a:endParaRPr dirty="0"/>
          </a:p>
        </p:txBody>
      </p:sp>
    </p:spTree>
    <p:extLst>
      <p:ext uri="{BB962C8B-B14F-4D97-AF65-F5344CB8AC3E}">
        <p14:creationId xmlns:p14="http://schemas.microsoft.com/office/powerpoint/2010/main" val="1478820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prepared, be faster to resolve the tasks</a:t>
            </a:r>
          </a:p>
          <a:p>
            <a:endParaRPr lang="en-US" dirty="0"/>
          </a:p>
          <a:p>
            <a:r>
              <a:rPr lang="en-US" dirty="0"/>
              <a:t>Operations will run smoother, incidents will be resolved faster</a:t>
            </a:r>
          </a:p>
        </p:txBody>
      </p:sp>
      <p:sp>
        <p:nvSpPr>
          <p:cNvPr id="4" name="Slide Number Placeholder 3"/>
          <p:cNvSpPr>
            <a:spLocks noGrp="1"/>
          </p:cNvSpPr>
          <p:nvPr>
            <p:ph type="sldNum" sz="quarter" idx="5"/>
          </p:nvPr>
        </p:nvSpPr>
        <p:spPr/>
        <p:txBody>
          <a:bodyPr/>
          <a:lstStyle/>
          <a:p>
            <a:fld id="{9CBC110B-1C27-4A5B-8007-E6BF4BB6C5F7}" type="slidenum">
              <a:rPr lang="en-GB" smtClean="0"/>
              <a:t>22</a:t>
            </a:fld>
            <a:endParaRPr lang="en-GB" dirty="0"/>
          </a:p>
        </p:txBody>
      </p:sp>
    </p:spTree>
    <p:extLst>
      <p:ext uri="{BB962C8B-B14F-4D97-AF65-F5344CB8AC3E}">
        <p14:creationId xmlns:p14="http://schemas.microsoft.com/office/powerpoint/2010/main" val="2306369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body"/>
          </p:nvPr>
        </p:nvSpPr>
        <p:spPr>
          <a:xfrm>
            <a:off x="777240" y="4777560"/>
            <a:ext cx="6215760" cy="4524120"/>
          </a:xfrm>
          <a:prstGeom prst="rect">
            <a:avLst/>
          </a:prstGeom>
        </p:spPr>
        <p:txBody>
          <a:bodyPr lIns="0" tIns="0" rIns="0" bIns="0"/>
          <a:lstStyle/>
          <a:p>
            <a:r>
              <a:rPr lang="en-US" b="1" dirty="0"/>
              <a:t>Speaker Notes: Highlight every step of the process.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u="sng" dirty="0">
                <a:latin typeface="Arial"/>
              </a:rPr>
              <a:t>ENISA “Good Practice Guide for Incident Management” (p.34)</a:t>
            </a:r>
            <a:endParaRPr lang="en-US" sz="800" dirty="0"/>
          </a:p>
          <a:p>
            <a:r>
              <a:rPr lang="en-US" b="0" dirty="0"/>
              <a:t>From data analysis to Eradication and recovery is a recursive process</a:t>
            </a:r>
            <a:endParaRPr b="0" dirty="0"/>
          </a:p>
        </p:txBody>
      </p:sp>
      <p:sp>
        <p:nvSpPr>
          <p:cNvPr id="561" name="CustomShape 2"/>
          <p:cNvSpPr/>
          <p:nvPr/>
        </p:nvSpPr>
        <p:spPr>
          <a:xfrm>
            <a:off x="4402440" y="9553680"/>
            <a:ext cx="3366000" cy="500760"/>
          </a:xfrm>
          <a:prstGeom prst="rect">
            <a:avLst/>
          </a:prstGeom>
          <a:noFill/>
          <a:ln>
            <a:noFill/>
          </a:ln>
        </p:spPr>
        <p:txBody>
          <a:bodyPr lIns="90000" tIns="45000" rIns="90000" bIns="45000" anchor="b"/>
          <a:lstStyle/>
          <a:p>
            <a:fld id="{4FEC5274-3BEE-432E-8EF2-09308804A6C1}" type="slidenum">
              <a:rPr lang="en-US">
                <a:latin typeface="Arial"/>
              </a:rPr>
              <a:pPr/>
              <a:t>25</a:t>
            </a:fld>
            <a:endParaRPr dirty="0"/>
          </a:p>
        </p:txBody>
      </p:sp>
    </p:spTree>
    <p:extLst>
      <p:ext uri="{BB962C8B-B14F-4D97-AF65-F5344CB8AC3E}">
        <p14:creationId xmlns:p14="http://schemas.microsoft.com/office/powerpoint/2010/main" val="1427941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altLang="lv-LV" dirty="0">
                <a:latin typeface="Arial" charset="0"/>
              </a:rPr>
              <a:t>5 example tickets (#1 - #5)</a:t>
            </a:r>
          </a:p>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a:latin typeface="Arial" charset="0"/>
                <a:cs typeface="Arial" pitchFamily="34" charset="0"/>
              </a:rPr>
              <a:t>Main steps: registration and triage</a:t>
            </a:r>
            <a:endParaRPr lang="en-GB" sz="1800" dirty="0">
              <a:latin typeface="Arial" pitchFamily="34" charset="0"/>
              <a:cs typeface="Arial"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26</a:t>
            </a:fld>
            <a:endParaRPr lang="en-GB" dirty="0"/>
          </a:p>
        </p:txBody>
      </p:sp>
    </p:spTree>
    <p:extLst>
      <p:ext uri="{BB962C8B-B14F-4D97-AF65-F5344CB8AC3E}">
        <p14:creationId xmlns:p14="http://schemas.microsoft.com/office/powerpoint/2010/main" val="799027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altLang="lv-LV" dirty="0">
                <a:latin typeface="Arial" charset="0"/>
              </a:rPr>
              <a:t>How the incident information can arrive on your desk.</a:t>
            </a:r>
          </a:p>
          <a:p>
            <a:pPr fontAlgn="auto">
              <a:spcAft>
                <a:spcPts val="0"/>
              </a:spcAft>
              <a:buFont typeface="Arial" pitchFamily="34" charset="0"/>
              <a:buChar char="•"/>
              <a:defRPr/>
            </a:pPr>
            <a:r>
              <a:rPr lang="en-GB" dirty="0">
                <a:latin typeface="Arial" pitchFamily="34" charset="0"/>
                <a:cs typeface="Arial" pitchFamily="34" charset="0"/>
              </a:rPr>
              <a:t>Incident notification</a:t>
            </a:r>
          </a:p>
          <a:p>
            <a:pPr lvl="1" fontAlgn="auto">
              <a:spcAft>
                <a:spcPts val="0"/>
              </a:spcAft>
              <a:buFont typeface="Arial" pitchFamily="34" charset="0"/>
              <a:buChar char="–"/>
              <a:defRPr/>
            </a:pPr>
            <a:r>
              <a:rPr lang="en-GB" sz="1800" dirty="0">
                <a:latin typeface="Arial" pitchFamily="34" charset="0"/>
                <a:cs typeface="Arial" pitchFamily="34" charset="0"/>
              </a:rPr>
              <a:t>E-mail</a:t>
            </a:r>
          </a:p>
          <a:p>
            <a:pPr lvl="1" fontAlgn="auto">
              <a:spcAft>
                <a:spcPts val="0"/>
              </a:spcAft>
              <a:buFont typeface="Arial" pitchFamily="34" charset="0"/>
              <a:buChar char="–"/>
              <a:defRPr/>
            </a:pPr>
            <a:r>
              <a:rPr lang="en-GB" sz="1800" dirty="0">
                <a:latin typeface="Arial" pitchFamily="34" charset="0"/>
                <a:cs typeface="Arial" pitchFamily="34" charset="0"/>
              </a:rPr>
              <a:t>Fax</a:t>
            </a:r>
          </a:p>
          <a:p>
            <a:pPr lvl="1" fontAlgn="auto">
              <a:spcAft>
                <a:spcPts val="0"/>
              </a:spcAft>
              <a:buFont typeface="Arial" pitchFamily="34" charset="0"/>
              <a:buChar char="–"/>
              <a:defRPr/>
            </a:pPr>
            <a:r>
              <a:rPr lang="en-GB" sz="1800" dirty="0">
                <a:latin typeface="Arial" pitchFamily="34" charset="0"/>
                <a:cs typeface="Arial" pitchFamily="34" charset="0"/>
              </a:rPr>
              <a:t>Phone</a:t>
            </a:r>
          </a:p>
          <a:p>
            <a:pPr lvl="1" fontAlgn="auto">
              <a:spcAft>
                <a:spcPts val="0"/>
              </a:spcAft>
              <a:buFont typeface="Arial" pitchFamily="34" charset="0"/>
              <a:buChar char="–"/>
              <a:defRPr/>
            </a:pPr>
            <a:r>
              <a:rPr lang="en-GB" sz="1800" dirty="0">
                <a:latin typeface="Arial" pitchFamily="34" charset="0"/>
                <a:cs typeface="Arial" pitchFamily="34" charset="0"/>
              </a:rPr>
              <a:t>Website form</a:t>
            </a:r>
          </a:p>
          <a:p>
            <a:pPr lvl="1" fontAlgn="auto">
              <a:spcAft>
                <a:spcPts val="0"/>
              </a:spcAft>
              <a:buFont typeface="Arial" pitchFamily="34" charset="0"/>
              <a:buChar char="–"/>
              <a:defRPr/>
            </a:pPr>
            <a:r>
              <a:rPr lang="en-GB" sz="1800" dirty="0">
                <a:latin typeface="Arial" pitchFamily="34" charset="0"/>
                <a:cs typeface="Arial" pitchFamily="34" charset="0"/>
              </a:rPr>
              <a:t>Automated reporting</a:t>
            </a:r>
          </a:p>
          <a:p>
            <a:pPr lvl="2" fontAlgn="auto">
              <a:spcAft>
                <a:spcPts val="0"/>
              </a:spcAft>
              <a:buFont typeface="Arial" pitchFamily="34" charset="0"/>
              <a:buChar char="•"/>
              <a:defRPr/>
            </a:pPr>
            <a:r>
              <a:rPr lang="en-GB" dirty="0">
                <a:latin typeface="Arial" pitchFamily="34" charset="0"/>
                <a:cs typeface="Arial" pitchFamily="34" charset="0"/>
              </a:rPr>
              <a:t>Lists</a:t>
            </a:r>
          </a:p>
          <a:p>
            <a:pPr lvl="2" fontAlgn="auto">
              <a:spcAft>
                <a:spcPts val="0"/>
              </a:spcAft>
              <a:buFont typeface="Arial" pitchFamily="34" charset="0"/>
              <a:buChar char="•"/>
              <a:defRPr/>
            </a:pPr>
            <a:r>
              <a:rPr lang="en-GB" dirty="0">
                <a:latin typeface="Arial" pitchFamily="34" charset="0"/>
                <a:cs typeface="Arial" pitchFamily="34" charset="0"/>
              </a:rPr>
              <a:t>Honeypots …</a:t>
            </a:r>
          </a:p>
          <a:p>
            <a:pPr lvl="1" fontAlgn="auto">
              <a:spcAft>
                <a:spcPts val="0"/>
              </a:spcAft>
              <a:buFont typeface="Arial" pitchFamily="34" charset="0"/>
              <a:buChar char="–"/>
              <a:defRPr/>
            </a:pPr>
            <a:r>
              <a:rPr lang="en-GB" sz="1800" dirty="0">
                <a:latin typeface="Arial" pitchFamily="34" charset="0"/>
                <a:cs typeface="Arial" pitchFamily="34" charset="0"/>
              </a:rPr>
              <a:t>Newspaper</a:t>
            </a:r>
          </a:p>
          <a:p>
            <a:endParaRPr lang="en-GB"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27</a:t>
            </a:fld>
            <a:endParaRPr lang="en-GB" dirty="0"/>
          </a:p>
        </p:txBody>
      </p:sp>
    </p:spTree>
    <p:extLst>
      <p:ext uri="{BB962C8B-B14F-4D97-AF65-F5344CB8AC3E}">
        <p14:creationId xmlns:p14="http://schemas.microsoft.com/office/powerpoint/2010/main" val="124610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err="1"/>
              <a:t>Web</a:t>
            </a:r>
            <a:r>
              <a:rPr lang="lv-LV" dirty="0"/>
              <a:t> – </a:t>
            </a:r>
            <a:r>
              <a:rPr lang="lv-LV" dirty="0" err="1"/>
              <a:t>pastebin</a:t>
            </a:r>
            <a:r>
              <a:rPr lang="lv-LV" dirty="0"/>
              <a:t> </a:t>
            </a:r>
            <a:r>
              <a:rPr lang="lv-LV" dirty="0" err="1"/>
              <a:t>scraping</a:t>
            </a:r>
            <a:endParaRPr lang="lv-LV" dirty="0"/>
          </a:p>
          <a:p>
            <a:r>
              <a:rPr lang="lv-LV" dirty="0"/>
              <a:t>Intel MQ </a:t>
            </a:r>
            <a:r>
              <a:rPr lang="lv-LV" dirty="0" err="1"/>
              <a:t>for</a:t>
            </a:r>
            <a:r>
              <a:rPr lang="lv-LV" dirty="0"/>
              <a:t> </a:t>
            </a:r>
            <a:r>
              <a:rPr lang="lv-LV" dirty="0" err="1"/>
              <a:t>getting</a:t>
            </a:r>
            <a:r>
              <a:rPr lang="lv-LV" dirty="0"/>
              <a:t> </a:t>
            </a:r>
            <a:r>
              <a:rPr lang="lv-LV" dirty="0" err="1"/>
              <a:t>all</a:t>
            </a:r>
            <a:r>
              <a:rPr lang="lv-LV" dirty="0"/>
              <a:t> </a:t>
            </a:r>
            <a:r>
              <a:rPr lang="lv-LV" dirty="0" err="1"/>
              <a:t>stuff</a:t>
            </a:r>
            <a:r>
              <a:rPr lang="lv-LV" dirty="0"/>
              <a:t> </a:t>
            </a:r>
            <a:r>
              <a:rPr lang="lv-LV" dirty="0" err="1"/>
              <a:t>together</a:t>
            </a:r>
            <a:r>
              <a:rPr lang="en-US" dirty="0"/>
              <a:t>.</a:t>
            </a:r>
          </a:p>
          <a:p>
            <a:r>
              <a:rPr lang="en-US" dirty="0"/>
              <a:t>Share work with other teams in your neighborhood, …</a:t>
            </a:r>
          </a:p>
          <a:p>
            <a:r>
              <a:rPr lang="en-US" dirty="0"/>
              <a:t>Can ask teams who is using what for aggregation</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28</a:t>
            </a:fld>
            <a:endParaRPr lang="en-GB" dirty="0"/>
          </a:p>
        </p:txBody>
      </p:sp>
    </p:spTree>
    <p:extLst>
      <p:ext uri="{BB962C8B-B14F-4D97-AF65-F5344CB8AC3E}">
        <p14:creationId xmlns:p14="http://schemas.microsoft.com/office/powerpoint/2010/main" val="363903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r>
              <a:rPr lang="en-US" b="0" dirty="0"/>
              <a:t>Log/SIEM System -&gt; raise an alarm – feeds directly the ticketing</a:t>
            </a:r>
          </a:p>
          <a:p>
            <a:r>
              <a:rPr lang="en-US" b="0" dirty="0"/>
              <a:t>Noise Reduction vs. get as many reports as possible</a:t>
            </a:r>
          </a:p>
          <a:p>
            <a:pPr marL="171450" indent="-171450">
              <a:buFontTx/>
              <a:buChar char="-"/>
            </a:pPr>
            <a:r>
              <a:rPr lang="en-US" b="0" dirty="0"/>
              <a:t>Spam filters</a:t>
            </a:r>
          </a:p>
          <a:p>
            <a:pPr marL="171450" indent="-171450">
              <a:buFontTx/>
              <a:buChar char="-"/>
            </a:pPr>
            <a:r>
              <a:rPr lang="en-US" b="0" dirty="0"/>
              <a:t>AV filters</a:t>
            </a:r>
          </a:p>
          <a:p>
            <a:pPr marL="171450" indent="-171450">
              <a:buFontTx/>
              <a:buChar char="-"/>
            </a:pPr>
            <a:r>
              <a:rPr lang="en-US" b="0" dirty="0"/>
              <a:t>Content filters (may remove/block IP addresses, URLs, Domains, …)</a:t>
            </a:r>
          </a:p>
          <a:p>
            <a:pPr marL="171450" indent="-171450">
              <a:buFontTx/>
              <a:buChar char="-"/>
            </a:pPr>
            <a:r>
              <a:rPr lang="en-US" b="0" dirty="0"/>
              <a:t>Regular users don't use defang</a:t>
            </a:r>
          </a:p>
        </p:txBody>
      </p:sp>
      <p:sp>
        <p:nvSpPr>
          <p:cNvPr id="4" name="Slide Number Placeholder 3"/>
          <p:cNvSpPr>
            <a:spLocks noGrp="1"/>
          </p:cNvSpPr>
          <p:nvPr>
            <p:ph type="sldNum" sz="quarter" idx="5"/>
          </p:nvPr>
        </p:nvSpPr>
        <p:spPr/>
        <p:txBody>
          <a:bodyPr/>
          <a:lstStyle/>
          <a:p>
            <a:fld id="{9CBC110B-1C27-4A5B-8007-E6BF4BB6C5F7}" type="slidenum">
              <a:rPr lang="en-GB" smtClean="0"/>
              <a:t>29</a:t>
            </a:fld>
            <a:endParaRPr lang="en-GB" dirty="0"/>
          </a:p>
        </p:txBody>
      </p:sp>
    </p:spTree>
    <p:extLst>
      <p:ext uri="{BB962C8B-B14F-4D97-AF65-F5344CB8AC3E}">
        <p14:creationId xmlns:p14="http://schemas.microsoft.com/office/powerpoint/2010/main" val="208762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auto">
              <a:spcAft>
                <a:spcPts val="0"/>
              </a:spcAft>
              <a:buFont typeface="Arial" pitchFamily="34" charset="0"/>
              <a:buChar char="–"/>
              <a:defRPr/>
            </a:pPr>
            <a:r>
              <a:rPr lang="en-US" dirty="0">
                <a:latin typeface="Arial" pitchFamily="34" charset="0"/>
                <a:cs typeface="Arial" pitchFamily="34" charset="0"/>
              </a:rPr>
              <a:t>Make it easy for Users to reach out to you</a:t>
            </a:r>
          </a:p>
          <a:p>
            <a:pPr lvl="1" fontAlgn="auto">
              <a:spcAft>
                <a:spcPts val="0"/>
              </a:spcAft>
              <a:buFont typeface="Arial" pitchFamily="34" charset="0"/>
              <a:buChar char="–"/>
              <a:defRPr/>
            </a:pPr>
            <a:r>
              <a:rPr lang="en-US" dirty="0">
                <a:latin typeface="Arial" pitchFamily="34" charset="0"/>
                <a:cs typeface="Arial" pitchFamily="34" charset="0"/>
              </a:rPr>
              <a:t>Filtering repeatable messages, e.g. from the automatic systems like SpamCop</a:t>
            </a:r>
          </a:p>
          <a:p>
            <a:pPr lvl="1" fontAlgn="auto">
              <a:spcAft>
                <a:spcPts val="0"/>
              </a:spcAft>
              <a:buFont typeface="Arial" pitchFamily="34" charset="0"/>
              <a:buChar char="–"/>
              <a:defRPr/>
            </a:pPr>
            <a:r>
              <a:rPr lang="en-US" dirty="0">
                <a:latin typeface="Arial" pitchFamily="34" charset="0"/>
                <a:cs typeface="Arial" pitchFamily="34" charset="0"/>
              </a:rPr>
              <a:t>Use </a:t>
            </a:r>
            <a:r>
              <a:rPr lang="en-US" b="1" dirty="0">
                <a:latin typeface="Arial" pitchFamily="34" charset="0"/>
                <a:cs typeface="Arial" pitchFamily="34" charset="0"/>
              </a:rPr>
              <a:t>one</a:t>
            </a:r>
            <a:r>
              <a:rPr lang="en-US" dirty="0">
                <a:latin typeface="Arial" pitchFamily="34" charset="0"/>
                <a:cs typeface="Arial" pitchFamily="34" charset="0"/>
              </a:rPr>
              <a:t> place to manage incidents </a:t>
            </a:r>
          </a:p>
          <a:p>
            <a:pPr lvl="1" fontAlgn="auto">
              <a:spcAft>
                <a:spcPts val="0"/>
              </a:spcAft>
              <a:buFont typeface="Arial" pitchFamily="34" charset="0"/>
              <a:buChar char="–"/>
              <a:defRPr/>
            </a:pPr>
            <a:r>
              <a:rPr lang="en-US" dirty="0">
                <a:latin typeface="Arial" pitchFamily="34" charset="0"/>
                <a:cs typeface="Arial" pitchFamily="34" charset="0"/>
              </a:rPr>
              <a:t>Automate where feasible</a:t>
            </a:r>
          </a:p>
          <a:p>
            <a:endParaRPr lang="en-US"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30</a:t>
            </a:fld>
            <a:endParaRPr lang="en-GB" dirty="0"/>
          </a:p>
        </p:txBody>
      </p:sp>
    </p:spTree>
    <p:extLst>
      <p:ext uri="{BB962C8B-B14F-4D97-AF65-F5344CB8AC3E}">
        <p14:creationId xmlns:p14="http://schemas.microsoft.com/office/powerpoint/2010/main" val="1901129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monitor your entry point? What when an attacker attacks a system AND your registration system?</a:t>
            </a:r>
          </a:p>
        </p:txBody>
      </p:sp>
      <p:sp>
        <p:nvSpPr>
          <p:cNvPr id="4" name="Slide Number Placeholder 3"/>
          <p:cNvSpPr>
            <a:spLocks noGrp="1"/>
          </p:cNvSpPr>
          <p:nvPr>
            <p:ph type="sldNum" sz="quarter" idx="5"/>
          </p:nvPr>
        </p:nvSpPr>
        <p:spPr/>
        <p:txBody>
          <a:bodyPr/>
          <a:lstStyle/>
          <a:p>
            <a:fld id="{9CBC110B-1C27-4A5B-8007-E6BF4BB6C5F7}" type="slidenum">
              <a:rPr lang="en-GB" smtClean="0"/>
              <a:t>31</a:t>
            </a:fld>
            <a:endParaRPr lang="en-GB" dirty="0"/>
          </a:p>
        </p:txBody>
      </p:sp>
    </p:spTree>
    <p:extLst>
      <p:ext uri="{BB962C8B-B14F-4D97-AF65-F5344CB8AC3E}">
        <p14:creationId xmlns:p14="http://schemas.microsoft.com/office/powerpoint/2010/main" val="322183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Purpose to manage expectations </a:t>
            </a:r>
          </a:p>
          <a:p>
            <a:pPr lvl="1"/>
            <a:r>
              <a:rPr lang="en-US" dirty="0"/>
              <a:t>What will happen, when &amp; how</a:t>
            </a:r>
          </a:p>
          <a:p>
            <a:pPr lvl="1"/>
            <a:r>
              <a:rPr lang="en-US" dirty="0"/>
              <a:t>Could be important to think about</a:t>
            </a:r>
          </a:p>
          <a:p>
            <a:pPr lvl="2"/>
            <a:r>
              <a:rPr lang="en-US" dirty="0"/>
              <a:t>Working in groups or pairs</a:t>
            </a:r>
          </a:p>
          <a:p>
            <a:pPr lvl="2"/>
            <a:r>
              <a:rPr lang="en-US" dirty="0"/>
              <a:t>Non-participation </a:t>
            </a:r>
          </a:p>
          <a:p>
            <a:pPr lvl="2"/>
            <a:r>
              <a:rPr lang="en-US" dirty="0"/>
              <a:t>Interactions that is a balance of trainer delivery &amp; Trainee input  </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a:t>
            </a:fld>
            <a:endParaRPr lang="en-GB" dirty="0"/>
          </a:p>
        </p:txBody>
      </p:sp>
    </p:spTree>
    <p:extLst>
      <p:ext uri="{BB962C8B-B14F-4D97-AF65-F5344CB8AC3E}">
        <p14:creationId xmlns:p14="http://schemas.microsoft.com/office/powerpoint/2010/main" val="4079863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pl-PL" altLang="lv-LV" dirty="0">
                <a:latin typeface="Arial" charset="0"/>
              </a:rPr>
              <a:t>To </a:t>
            </a:r>
            <a:r>
              <a:rPr lang="pl-PL" altLang="lv-LV" dirty="0" err="1">
                <a:latin typeface="Arial" charset="0"/>
              </a:rPr>
              <a:t>make</a:t>
            </a:r>
            <a:r>
              <a:rPr lang="pl-PL" altLang="lv-LV" dirty="0">
                <a:latin typeface="Arial" charset="0"/>
              </a:rPr>
              <a:t> a </a:t>
            </a:r>
            <a:r>
              <a:rPr lang="pl-PL" altLang="lv-LV" dirty="0" err="1">
                <a:latin typeface="Arial" charset="0"/>
              </a:rPr>
              <a:t>good</a:t>
            </a:r>
            <a:r>
              <a:rPr lang="pl-PL" altLang="lv-LV" dirty="0">
                <a:latin typeface="Arial" charset="0"/>
              </a:rPr>
              <a:t> </a:t>
            </a:r>
            <a:r>
              <a:rPr lang="pl-PL" altLang="lv-LV" dirty="0" err="1">
                <a:latin typeface="Arial" charset="0"/>
              </a:rPr>
              <a:t>incident</a:t>
            </a:r>
            <a:r>
              <a:rPr lang="pl-PL" altLang="lv-LV" dirty="0">
                <a:latin typeface="Arial" charset="0"/>
              </a:rPr>
              <a:t> </a:t>
            </a:r>
            <a:r>
              <a:rPr lang="pl-PL" altLang="lv-LV" dirty="0" err="1">
                <a:latin typeface="Arial" charset="0"/>
              </a:rPr>
              <a:t>evaluation</a:t>
            </a:r>
            <a:r>
              <a:rPr lang="pl-PL" altLang="lv-LV" dirty="0">
                <a:latin typeface="Arial" charset="0"/>
              </a:rPr>
              <a:t> (</a:t>
            </a:r>
            <a:r>
              <a:rPr lang="pl-PL" altLang="lv-LV" dirty="0" err="1">
                <a:latin typeface="Arial" charset="0"/>
              </a:rPr>
              <a:t>triage</a:t>
            </a:r>
            <a:r>
              <a:rPr lang="pl-PL" altLang="lv-LV" dirty="0">
                <a:latin typeface="Arial" charset="0"/>
              </a:rPr>
              <a:t>) </a:t>
            </a:r>
            <a:r>
              <a:rPr lang="pl-PL" altLang="lv-LV" dirty="0" err="1">
                <a:latin typeface="Arial" charset="0"/>
              </a:rPr>
              <a:t>you</a:t>
            </a:r>
            <a:r>
              <a:rPr lang="pl-PL" altLang="lv-LV" dirty="0">
                <a:latin typeface="Arial" charset="0"/>
              </a:rPr>
              <a:t> </a:t>
            </a:r>
            <a:r>
              <a:rPr lang="pl-PL" altLang="lv-LV" dirty="0" err="1">
                <a:latin typeface="Arial" charset="0"/>
              </a:rPr>
              <a:t>should</a:t>
            </a:r>
            <a:r>
              <a:rPr lang="pl-PL" altLang="lv-LV" dirty="0">
                <a:latin typeface="Arial" charset="0"/>
              </a:rPr>
              <a:t> </a:t>
            </a:r>
            <a:r>
              <a:rPr lang="pl-PL" altLang="lv-LV" dirty="0" err="1">
                <a:latin typeface="Arial" charset="0"/>
              </a:rPr>
              <a:t>consider</a:t>
            </a:r>
            <a:r>
              <a:rPr lang="pl-PL" altLang="lv-LV" dirty="0">
                <a:latin typeface="Arial" charset="0"/>
              </a:rPr>
              <a:t> a </a:t>
            </a:r>
            <a:r>
              <a:rPr lang="pl-PL" altLang="lv-LV" dirty="0" err="1">
                <a:latin typeface="Arial" charset="0"/>
              </a:rPr>
              <a:t>severity</a:t>
            </a:r>
            <a:r>
              <a:rPr lang="pl-PL" altLang="lv-LV" dirty="0">
                <a:latin typeface="Arial" charset="0"/>
              </a:rPr>
              <a:t> of the </a:t>
            </a:r>
            <a:r>
              <a:rPr lang="pl-PL" altLang="lv-LV" dirty="0" err="1">
                <a:latin typeface="Arial" charset="0"/>
              </a:rPr>
              <a:t>incident</a:t>
            </a:r>
            <a:r>
              <a:rPr lang="pl-PL" altLang="lv-LV" dirty="0">
                <a:latin typeface="Arial" charset="0"/>
              </a:rPr>
              <a:t> – </a:t>
            </a:r>
            <a:r>
              <a:rPr lang="pl-PL" altLang="lv-LV" dirty="0" err="1">
                <a:latin typeface="Arial" charset="0"/>
              </a:rPr>
              <a:t>is</a:t>
            </a:r>
            <a:r>
              <a:rPr lang="pl-PL" altLang="lv-LV" dirty="0">
                <a:latin typeface="Arial" charset="0"/>
              </a:rPr>
              <a:t> </a:t>
            </a:r>
            <a:r>
              <a:rPr lang="pl-PL" altLang="lv-LV" dirty="0" err="1">
                <a:latin typeface="Arial" charset="0"/>
              </a:rPr>
              <a:t>it</a:t>
            </a:r>
            <a:r>
              <a:rPr lang="pl-PL" altLang="lv-LV" dirty="0">
                <a:latin typeface="Arial" charset="0"/>
              </a:rPr>
              <a:t> </a:t>
            </a:r>
            <a:r>
              <a:rPr lang="pl-PL" altLang="lv-LV" dirty="0" err="1">
                <a:latin typeface="Arial" charset="0"/>
              </a:rPr>
              <a:t>very</a:t>
            </a:r>
            <a:r>
              <a:rPr lang="pl-PL" altLang="lv-LV" dirty="0">
                <a:latin typeface="Arial" charset="0"/>
              </a:rPr>
              <a:t> </a:t>
            </a:r>
            <a:r>
              <a:rPr lang="pl-PL" altLang="lv-LV" dirty="0" err="1">
                <a:latin typeface="Arial" charset="0"/>
              </a:rPr>
              <a:t>dengerous</a:t>
            </a:r>
            <a:r>
              <a:rPr lang="pl-PL" altLang="lv-LV" dirty="0">
                <a:latin typeface="Arial" charset="0"/>
              </a:rPr>
              <a:t> (</a:t>
            </a:r>
            <a:r>
              <a:rPr lang="pl-PL" altLang="lv-LV" dirty="0" err="1">
                <a:latin typeface="Arial" charset="0"/>
              </a:rPr>
              <a:t>e.g</a:t>
            </a:r>
            <a:r>
              <a:rPr lang="pl-PL" altLang="lv-LV" dirty="0">
                <a:latin typeface="Arial" charset="0"/>
              </a:rPr>
              <a:t>. </a:t>
            </a:r>
            <a:r>
              <a:rPr lang="pl-PL" altLang="lv-LV" dirty="0" err="1">
                <a:latin typeface="Arial" charset="0"/>
              </a:rPr>
              <a:t>DDoS</a:t>
            </a:r>
            <a:r>
              <a:rPr lang="pl-PL" altLang="lv-LV" dirty="0">
                <a:latin typeface="Arial" charset="0"/>
              </a:rPr>
              <a:t> </a:t>
            </a:r>
            <a:r>
              <a:rPr lang="pl-PL" altLang="lv-LV" dirty="0" err="1">
                <a:latin typeface="Arial" charset="0"/>
              </a:rPr>
              <a:t>attacks</a:t>
            </a:r>
            <a:r>
              <a:rPr lang="pl-PL" altLang="lv-LV" dirty="0">
                <a:latin typeface="Arial" charset="0"/>
              </a:rPr>
              <a:t>) </a:t>
            </a:r>
            <a:r>
              <a:rPr lang="pl-PL" altLang="lv-LV" dirty="0" err="1">
                <a:latin typeface="Arial" charset="0"/>
              </a:rPr>
              <a:t>or</a:t>
            </a:r>
            <a:r>
              <a:rPr lang="pl-PL" altLang="lv-LV" dirty="0">
                <a:latin typeface="Arial" charset="0"/>
              </a:rPr>
              <a:t> </a:t>
            </a:r>
            <a:r>
              <a:rPr lang="pl-PL" altLang="lv-LV" dirty="0" err="1">
                <a:latin typeface="Arial" charset="0"/>
              </a:rPr>
              <a:t>e.g</a:t>
            </a:r>
            <a:r>
              <a:rPr lang="pl-PL" altLang="lv-LV" dirty="0">
                <a:latin typeface="Arial" charset="0"/>
              </a:rPr>
              <a:t>. a host </a:t>
            </a:r>
            <a:r>
              <a:rPr lang="pl-PL" altLang="lv-LV" dirty="0" err="1">
                <a:latin typeface="Arial" charset="0"/>
              </a:rPr>
              <a:t>is</a:t>
            </a:r>
            <a:r>
              <a:rPr lang="pl-PL" altLang="lv-LV" dirty="0">
                <a:latin typeface="Arial" charset="0"/>
              </a:rPr>
              <a:t> </a:t>
            </a:r>
            <a:r>
              <a:rPr lang="pl-PL" altLang="lv-LV" dirty="0" err="1">
                <a:latin typeface="Arial" charset="0"/>
              </a:rPr>
              <a:t>infected</a:t>
            </a:r>
            <a:r>
              <a:rPr lang="pl-PL" altLang="lv-LV" dirty="0">
                <a:latin typeface="Arial" charset="0"/>
              </a:rPr>
              <a:t> for </a:t>
            </a:r>
            <a:r>
              <a:rPr lang="pl-PL" altLang="lv-LV" dirty="0" err="1">
                <a:latin typeface="Arial" charset="0"/>
              </a:rPr>
              <a:t>long</a:t>
            </a:r>
            <a:r>
              <a:rPr lang="pl-PL" altLang="lv-LV" dirty="0">
                <a:latin typeface="Arial" charset="0"/>
              </a:rPr>
              <a:t> </a:t>
            </a:r>
            <a:r>
              <a:rPr lang="pl-PL" altLang="lv-LV" dirty="0" err="1">
                <a:latin typeface="Arial" charset="0"/>
              </a:rPr>
              <a:t>time</a:t>
            </a:r>
            <a:r>
              <a:rPr lang="pl-PL" altLang="lv-LV" dirty="0">
                <a:latin typeface="Arial" charset="0"/>
              </a:rPr>
              <a:t> </a:t>
            </a:r>
            <a:r>
              <a:rPr lang="pl-PL" altLang="lv-LV" dirty="0" err="1">
                <a:latin typeface="Arial" charset="0"/>
              </a:rPr>
              <a:t>already</a:t>
            </a:r>
            <a:r>
              <a:rPr lang="pl-PL" altLang="lv-LV" dirty="0">
                <a:latin typeface="Arial" charset="0"/>
              </a:rPr>
              <a:t>. Then you should check how much it's related to your constituency – e.g. </a:t>
            </a:r>
            <a:r>
              <a:rPr lang="pl-PL" altLang="lv-LV" dirty="0" err="1">
                <a:latin typeface="Arial" charset="0"/>
              </a:rPr>
              <a:t>you</a:t>
            </a:r>
            <a:r>
              <a:rPr lang="pl-PL" altLang="lv-LV" dirty="0">
                <a:latin typeface="Arial" charset="0"/>
              </a:rPr>
              <a:t> </a:t>
            </a:r>
            <a:r>
              <a:rPr lang="pl-PL" altLang="lv-LV" dirty="0" err="1">
                <a:latin typeface="Arial" charset="0"/>
              </a:rPr>
              <a:t>have</a:t>
            </a:r>
            <a:r>
              <a:rPr lang="pl-PL" altLang="lv-LV" dirty="0">
                <a:latin typeface="Arial" charset="0"/>
              </a:rPr>
              <a:t> </a:t>
            </a:r>
            <a:r>
              <a:rPr lang="pl-PL" altLang="lv-LV" dirty="0" err="1">
                <a:latin typeface="Arial" charset="0"/>
              </a:rPr>
              <a:t>some</a:t>
            </a:r>
            <a:r>
              <a:rPr lang="pl-PL" altLang="lv-LV" dirty="0">
                <a:latin typeface="Arial" charset="0"/>
              </a:rPr>
              <a:t> service </a:t>
            </a:r>
            <a:r>
              <a:rPr lang="pl-PL" altLang="lv-LV" dirty="0" err="1">
                <a:latin typeface="Arial" charset="0"/>
              </a:rPr>
              <a:t>level</a:t>
            </a:r>
            <a:r>
              <a:rPr lang="pl-PL" altLang="lv-LV" dirty="0">
                <a:latin typeface="Arial" charset="0"/>
              </a:rPr>
              <a:t> </a:t>
            </a:r>
            <a:r>
              <a:rPr lang="pl-PL" altLang="lv-LV" dirty="0" err="1">
                <a:latin typeface="Arial" charset="0"/>
              </a:rPr>
              <a:t>agreements</a:t>
            </a:r>
            <a:r>
              <a:rPr lang="pl-PL" altLang="lv-LV" dirty="0">
                <a:latin typeface="Arial" charset="0"/>
              </a:rPr>
              <a:t> with </a:t>
            </a:r>
            <a:r>
              <a:rPr lang="pl-PL" altLang="lv-LV" dirty="0" err="1">
                <a:latin typeface="Arial" charset="0"/>
              </a:rPr>
              <a:t>some</a:t>
            </a:r>
            <a:r>
              <a:rPr lang="pl-PL" altLang="lv-LV" dirty="0">
                <a:latin typeface="Arial" charset="0"/>
              </a:rPr>
              <a:t> </a:t>
            </a:r>
            <a:r>
              <a:rPr lang="pl-PL" altLang="lv-LV" dirty="0" err="1">
                <a:latin typeface="Arial" charset="0"/>
              </a:rPr>
              <a:t>customers</a:t>
            </a:r>
            <a:r>
              <a:rPr lang="pl-PL" altLang="lv-LV" dirty="0">
                <a:latin typeface="Arial" charset="0"/>
              </a:rPr>
              <a:t> – </a:t>
            </a:r>
            <a:r>
              <a:rPr lang="pl-PL" altLang="lv-LV" dirty="0" err="1">
                <a:latin typeface="Arial" charset="0"/>
              </a:rPr>
              <a:t>it</a:t>
            </a:r>
            <a:r>
              <a:rPr lang="pl-PL" altLang="lv-LV" dirty="0">
                <a:latin typeface="Arial" charset="0"/>
              </a:rPr>
              <a:t> </a:t>
            </a:r>
            <a:r>
              <a:rPr lang="pl-PL" altLang="lv-LV" dirty="0" err="1">
                <a:latin typeface="Arial" charset="0"/>
              </a:rPr>
              <a:t>means</a:t>
            </a:r>
            <a:r>
              <a:rPr lang="pl-PL" altLang="lv-LV" dirty="0">
                <a:latin typeface="Arial" charset="0"/>
              </a:rPr>
              <a:t> – </a:t>
            </a:r>
            <a:r>
              <a:rPr lang="pl-PL" altLang="lv-LV" dirty="0" err="1">
                <a:latin typeface="Arial" charset="0"/>
              </a:rPr>
              <a:t>they</a:t>
            </a:r>
            <a:r>
              <a:rPr lang="pl-PL" altLang="lv-LV" dirty="0">
                <a:latin typeface="Arial" charset="0"/>
              </a:rPr>
              <a:t> </a:t>
            </a:r>
            <a:r>
              <a:rPr lang="pl-PL" altLang="lv-LV" dirty="0" err="1">
                <a:latin typeface="Arial" charset="0"/>
              </a:rPr>
              <a:t>are</a:t>
            </a:r>
            <a:r>
              <a:rPr lang="pl-PL" altLang="lv-LV" dirty="0">
                <a:latin typeface="Arial" charset="0"/>
              </a:rPr>
              <a:t> the most </a:t>
            </a:r>
            <a:r>
              <a:rPr lang="pl-PL" altLang="lv-LV" dirty="0" err="1">
                <a:latin typeface="Arial" charset="0"/>
              </a:rPr>
              <a:t>imoportant</a:t>
            </a:r>
            <a:r>
              <a:rPr lang="pl-PL" altLang="lv-LV" dirty="0">
                <a:latin typeface="Arial" charset="0"/>
              </a:rPr>
              <a:t> for </a:t>
            </a:r>
            <a:r>
              <a:rPr lang="pl-PL" altLang="lv-LV" dirty="0" err="1">
                <a:latin typeface="Arial" charset="0"/>
              </a:rPr>
              <a:t>you</a:t>
            </a:r>
            <a:r>
              <a:rPr lang="pl-PL" altLang="lv-LV" dirty="0">
                <a:latin typeface="Arial" charset="0"/>
              </a:rPr>
              <a:t>. </a:t>
            </a:r>
            <a:r>
              <a:rPr lang="pl-PL" altLang="lv-LV" dirty="0" err="1">
                <a:latin typeface="Arial" charset="0"/>
              </a:rPr>
              <a:t>An</a:t>
            </a:r>
            <a:r>
              <a:rPr lang="pl-PL" altLang="lv-LV" dirty="0">
                <a:latin typeface="Arial" charset="0"/>
              </a:rPr>
              <a:t> </a:t>
            </a:r>
            <a:r>
              <a:rPr lang="pl-PL" altLang="lv-LV" dirty="0" err="1">
                <a:latin typeface="Arial" charset="0"/>
              </a:rPr>
              <a:t>incident</a:t>
            </a:r>
            <a:r>
              <a:rPr lang="pl-PL" altLang="lv-LV" dirty="0">
                <a:latin typeface="Arial" charset="0"/>
              </a:rPr>
              <a:t> </a:t>
            </a:r>
            <a:r>
              <a:rPr lang="pl-PL" altLang="lv-LV" dirty="0" err="1">
                <a:latin typeface="Arial" charset="0"/>
              </a:rPr>
              <a:t>also</a:t>
            </a:r>
            <a:r>
              <a:rPr lang="pl-PL" altLang="lv-LV" dirty="0">
                <a:latin typeface="Arial" charset="0"/>
              </a:rPr>
              <a:t> </a:t>
            </a:r>
            <a:r>
              <a:rPr lang="pl-PL" altLang="lv-LV" dirty="0" err="1">
                <a:latin typeface="Arial" charset="0"/>
              </a:rPr>
              <a:t>can</a:t>
            </a:r>
            <a:r>
              <a:rPr lang="pl-PL" altLang="lv-LV" dirty="0">
                <a:latin typeface="Arial" charset="0"/>
              </a:rPr>
              <a:t> be in </a:t>
            </a:r>
            <a:r>
              <a:rPr lang="pl-PL" altLang="lv-LV" dirty="0" err="1">
                <a:latin typeface="Arial" charset="0"/>
              </a:rPr>
              <a:t>its</a:t>
            </a:r>
            <a:r>
              <a:rPr lang="pl-PL" altLang="lv-LV" dirty="0">
                <a:latin typeface="Arial" charset="0"/>
              </a:rPr>
              <a:t> developing </a:t>
            </a:r>
            <a:r>
              <a:rPr lang="pl-PL" altLang="lv-LV" dirty="0" err="1">
                <a:latin typeface="Arial" charset="0"/>
              </a:rPr>
              <a:t>phase</a:t>
            </a:r>
            <a:r>
              <a:rPr lang="pl-PL" altLang="lv-LV" dirty="0">
                <a:latin typeface="Arial" charset="0"/>
              </a:rPr>
              <a:t> </a:t>
            </a:r>
            <a:r>
              <a:rPr lang="pl-PL" altLang="lv-LV" dirty="0" err="1">
                <a:latin typeface="Arial" charset="0"/>
              </a:rPr>
              <a:t>so</a:t>
            </a:r>
            <a:r>
              <a:rPr lang="pl-PL" altLang="lv-LV" dirty="0">
                <a:latin typeface="Arial" charset="0"/>
              </a:rPr>
              <a:t> </a:t>
            </a:r>
            <a:r>
              <a:rPr lang="pl-PL" altLang="lv-LV" dirty="0" err="1">
                <a:latin typeface="Arial" charset="0"/>
              </a:rPr>
              <a:t>time</a:t>
            </a:r>
            <a:r>
              <a:rPr lang="pl-PL" altLang="lv-LV" dirty="0">
                <a:latin typeface="Arial" charset="0"/>
              </a:rPr>
              <a:t> </a:t>
            </a:r>
            <a:r>
              <a:rPr lang="pl-PL" altLang="lv-LV" dirty="0" err="1">
                <a:latin typeface="Arial" charset="0"/>
              </a:rPr>
              <a:t>constrains</a:t>
            </a:r>
            <a:r>
              <a:rPr lang="pl-PL" altLang="lv-LV" dirty="0">
                <a:latin typeface="Arial" charset="0"/>
              </a:rPr>
              <a:t> </a:t>
            </a:r>
            <a:r>
              <a:rPr lang="pl-PL" altLang="lv-LV" dirty="0" err="1">
                <a:latin typeface="Arial" charset="0"/>
              </a:rPr>
              <a:t>are</a:t>
            </a:r>
            <a:r>
              <a:rPr lang="pl-PL" altLang="lv-LV" dirty="0">
                <a:latin typeface="Arial" charset="0"/>
              </a:rPr>
              <a:t> </a:t>
            </a:r>
            <a:r>
              <a:rPr lang="pl-PL" altLang="lv-LV" dirty="0" err="1">
                <a:latin typeface="Arial" charset="0"/>
              </a:rPr>
              <a:t>very</a:t>
            </a:r>
            <a:r>
              <a:rPr lang="pl-PL" altLang="lv-LV" dirty="0">
                <a:latin typeface="Arial" charset="0"/>
              </a:rPr>
              <a:t> </a:t>
            </a:r>
            <a:r>
              <a:rPr lang="pl-PL" altLang="lv-LV" dirty="0" err="1">
                <a:latin typeface="Arial" charset="0"/>
              </a:rPr>
              <a:t>important</a:t>
            </a:r>
            <a:r>
              <a:rPr lang="pl-PL" altLang="lv-LV" dirty="0">
                <a:latin typeface="Arial" charset="0"/>
              </a:rPr>
              <a:t> as </a:t>
            </a:r>
            <a:r>
              <a:rPr lang="pl-PL" altLang="lv-LV" dirty="0" err="1">
                <a:latin typeface="Arial" charset="0"/>
              </a:rPr>
              <a:t>well</a:t>
            </a:r>
            <a:r>
              <a:rPr lang="pl-PL" altLang="lv-LV" dirty="0">
                <a:latin typeface="Arial" charset="0"/>
              </a:rPr>
              <a:t>.</a:t>
            </a:r>
          </a:p>
          <a:p>
            <a:pPr>
              <a:spcBef>
                <a:spcPct val="0"/>
              </a:spcBef>
            </a:pPr>
            <a:endParaRPr lang="pl-PL" altLang="lv-LV" dirty="0">
              <a:latin typeface="Arial" charset="0"/>
            </a:endParaRPr>
          </a:p>
          <a:p>
            <a:pPr>
              <a:spcBef>
                <a:spcPct val="0"/>
              </a:spcBef>
            </a:pPr>
            <a:r>
              <a:rPr lang="pl-PL" altLang="lv-LV" b="1" dirty="0">
                <a:latin typeface="Arial" charset="0"/>
              </a:rPr>
              <a:t>Triage</a:t>
            </a:r>
            <a:r>
              <a:rPr lang="pl-PL" altLang="lv-LV" dirty="0">
                <a:latin typeface="Arial" charset="0"/>
              </a:rPr>
              <a:t> (medical term) is the process of determining the priority of patients' treatments based on the severity of their condition. </a:t>
            </a:r>
            <a:r>
              <a:rPr lang="pl-PL" altLang="lv-LV" dirty="0" err="1">
                <a:latin typeface="Arial" charset="0"/>
              </a:rPr>
              <a:t>This</a:t>
            </a:r>
            <a:r>
              <a:rPr lang="pl-PL" altLang="lv-LV" dirty="0">
                <a:latin typeface="Arial" charset="0"/>
              </a:rPr>
              <a:t> </a:t>
            </a:r>
            <a:r>
              <a:rPr lang="pl-PL" altLang="lv-LV" dirty="0" err="1">
                <a:latin typeface="Arial" charset="0"/>
              </a:rPr>
              <a:t>rations</a:t>
            </a:r>
            <a:r>
              <a:rPr lang="pl-PL" altLang="lv-LV" dirty="0">
                <a:latin typeface="Arial" charset="0"/>
              </a:rPr>
              <a:t> </a:t>
            </a:r>
            <a:r>
              <a:rPr lang="pl-PL" altLang="lv-LV" dirty="0" err="1">
                <a:latin typeface="Arial" charset="0"/>
              </a:rPr>
              <a:t>patient</a:t>
            </a:r>
            <a:r>
              <a:rPr lang="pl-PL" altLang="lv-LV" dirty="0">
                <a:latin typeface="Arial" charset="0"/>
              </a:rPr>
              <a:t> </a:t>
            </a:r>
            <a:r>
              <a:rPr lang="pl-PL" altLang="lv-LV" dirty="0" err="1">
                <a:latin typeface="Arial" charset="0"/>
              </a:rPr>
              <a:t>treatment</a:t>
            </a:r>
            <a:r>
              <a:rPr lang="pl-PL" altLang="lv-LV" dirty="0">
                <a:latin typeface="Arial" charset="0"/>
              </a:rPr>
              <a:t> </a:t>
            </a:r>
            <a:r>
              <a:rPr lang="pl-PL" altLang="lv-LV" dirty="0" err="1">
                <a:latin typeface="Arial" charset="0"/>
              </a:rPr>
              <a:t>efficiently</a:t>
            </a:r>
            <a:r>
              <a:rPr lang="pl-PL" altLang="lv-LV" dirty="0">
                <a:latin typeface="Arial" charset="0"/>
              </a:rPr>
              <a:t> </a:t>
            </a:r>
            <a:r>
              <a:rPr lang="pl-PL" altLang="lv-LV" dirty="0" err="1">
                <a:latin typeface="Arial" charset="0"/>
              </a:rPr>
              <a:t>when</a:t>
            </a:r>
            <a:r>
              <a:rPr lang="pl-PL" altLang="lv-LV" dirty="0">
                <a:latin typeface="Arial" charset="0"/>
              </a:rPr>
              <a:t> </a:t>
            </a:r>
            <a:r>
              <a:rPr lang="pl-PL" altLang="lv-LV" dirty="0" err="1">
                <a:latin typeface="Arial" charset="0"/>
              </a:rPr>
              <a:t>resources</a:t>
            </a:r>
            <a:r>
              <a:rPr lang="pl-PL" altLang="lv-LV" dirty="0">
                <a:latin typeface="Arial" charset="0"/>
              </a:rPr>
              <a:t> </a:t>
            </a:r>
            <a:r>
              <a:rPr lang="pl-PL" altLang="lv-LV" dirty="0" err="1">
                <a:latin typeface="Arial" charset="0"/>
              </a:rPr>
              <a:t>are</a:t>
            </a:r>
            <a:r>
              <a:rPr lang="pl-PL" altLang="lv-LV" dirty="0">
                <a:latin typeface="Arial" charset="0"/>
              </a:rPr>
              <a:t> </a:t>
            </a:r>
            <a:r>
              <a:rPr lang="pl-PL" altLang="lv-LV" dirty="0" err="1">
                <a:latin typeface="Arial" charset="0"/>
              </a:rPr>
              <a:t>insufficient</a:t>
            </a:r>
            <a:r>
              <a:rPr lang="pl-PL" altLang="lv-LV" dirty="0">
                <a:latin typeface="Arial" charset="0"/>
              </a:rPr>
              <a:t> for </a:t>
            </a:r>
            <a:r>
              <a:rPr lang="pl-PL" altLang="lv-LV" dirty="0" err="1">
                <a:latin typeface="Arial" charset="0"/>
              </a:rPr>
              <a:t>all</a:t>
            </a:r>
            <a:r>
              <a:rPr lang="pl-PL" altLang="lv-LV" dirty="0">
                <a:latin typeface="Arial" charset="0"/>
              </a:rPr>
              <a:t> to be </a:t>
            </a:r>
            <a:r>
              <a:rPr lang="pl-PL" altLang="lv-LV" dirty="0" err="1">
                <a:latin typeface="Arial" charset="0"/>
              </a:rPr>
              <a:t>treated</a:t>
            </a:r>
            <a:r>
              <a:rPr lang="pl-PL" altLang="lv-LV" dirty="0">
                <a:latin typeface="Arial" charset="0"/>
              </a:rPr>
              <a:t> </a:t>
            </a:r>
            <a:r>
              <a:rPr lang="pl-PL" altLang="lv-LV" dirty="0" err="1">
                <a:latin typeface="Arial" charset="0"/>
              </a:rPr>
              <a:t>immediately</a:t>
            </a:r>
            <a:r>
              <a:rPr lang="pl-PL" altLang="lv-LV" dirty="0">
                <a:latin typeface="Arial" charset="0"/>
              </a:rPr>
              <a:t>. </a:t>
            </a:r>
          </a:p>
          <a:p>
            <a:pPr>
              <a:spcBef>
                <a:spcPct val="0"/>
              </a:spcBef>
            </a:pPr>
            <a:r>
              <a:rPr lang="pl-PL" altLang="lv-LV" dirty="0">
                <a:latin typeface="Arial" charset="0"/>
              </a:rPr>
              <a:t>In </a:t>
            </a:r>
            <a:r>
              <a:rPr lang="pl-PL" altLang="lv-LV" dirty="0" err="1">
                <a:latin typeface="Arial" charset="0"/>
              </a:rPr>
              <a:t>our</a:t>
            </a:r>
            <a:r>
              <a:rPr lang="pl-PL" altLang="lv-LV" dirty="0">
                <a:latin typeface="Arial" charset="0"/>
              </a:rPr>
              <a:t> </a:t>
            </a:r>
            <a:r>
              <a:rPr lang="pl-PL" altLang="lv-LV" dirty="0" err="1">
                <a:latin typeface="Arial" charset="0"/>
              </a:rPr>
              <a:t>case</a:t>
            </a:r>
            <a:r>
              <a:rPr lang="pl-PL" altLang="lv-LV" dirty="0">
                <a:latin typeface="Arial" charset="0"/>
              </a:rPr>
              <a:t> </a:t>
            </a:r>
            <a:r>
              <a:rPr lang="pl-PL" altLang="lv-LV" dirty="0" err="1">
                <a:latin typeface="Arial" charset="0"/>
              </a:rPr>
              <a:t>it</a:t>
            </a:r>
            <a:r>
              <a:rPr lang="pl-PL" altLang="lv-LV" dirty="0">
                <a:latin typeface="Arial" charset="0"/>
              </a:rPr>
              <a:t> </a:t>
            </a:r>
            <a:r>
              <a:rPr lang="pl-PL" altLang="lv-LV" dirty="0" err="1">
                <a:latin typeface="Arial" charset="0"/>
              </a:rPr>
              <a:t>is</a:t>
            </a:r>
            <a:r>
              <a:rPr lang="pl-PL" altLang="lv-LV" dirty="0">
                <a:latin typeface="Arial" charset="0"/>
              </a:rPr>
              <a:t> the </a:t>
            </a:r>
            <a:r>
              <a:rPr lang="pl-PL" altLang="lv-LV" dirty="0" err="1">
                <a:latin typeface="Arial" charset="0"/>
              </a:rPr>
              <a:t>process</a:t>
            </a:r>
            <a:r>
              <a:rPr lang="pl-PL" altLang="lv-LV" dirty="0">
                <a:latin typeface="Arial" charset="0"/>
              </a:rPr>
              <a:t> of </a:t>
            </a:r>
            <a:r>
              <a:rPr lang="pl-PL" altLang="lv-LV" dirty="0" err="1">
                <a:latin typeface="Arial" charset="0"/>
              </a:rPr>
              <a:t>determining</a:t>
            </a:r>
            <a:r>
              <a:rPr lang="pl-PL" altLang="lv-LV" dirty="0">
                <a:latin typeface="Arial" charset="0"/>
              </a:rPr>
              <a:t> </a:t>
            </a:r>
            <a:r>
              <a:rPr lang="pl-PL" altLang="lv-LV" dirty="0" err="1">
                <a:latin typeface="Arial" charset="0"/>
              </a:rPr>
              <a:t>which</a:t>
            </a:r>
            <a:r>
              <a:rPr lang="pl-PL" altLang="lv-LV" dirty="0">
                <a:latin typeface="Arial" charset="0"/>
              </a:rPr>
              <a:t> </a:t>
            </a:r>
            <a:r>
              <a:rPr lang="pl-PL" altLang="lv-LV" dirty="0" err="1">
                <a:latin typeface="Arial" charset="0"/>
              </a:rPr>
              <a:t>incidents</a:t>
            </a:r>
            <a:r>
              <a:rPr lang="pl-PL" altLang="lv-LV" dirty="0">
                <a:latin typeface="Arial" charset="0"/>
              </a:rPr>
              <a:t> </a:t>
            </a:r>
            <a:r>
              <a:rPr lang="pl-PL" altLang="lv-LV" dirty="0" err="1">
                <a:latin typeface="Arial" charset="0"/>
              </a:rPr>
              <a:t>have</a:t>
            </a:r>
            <a:r>
              <a:rPr lang="pl-PL" altLang="lv-LV" dirty="0">
                <a:latin typeface="Arial" charset="0"/>
              </a:rPr>
              <a:t> </a:t>
            </a:r>
            <a:r>
              <a:rPr lang="pl-PL" altLang="lv-LV" dirty="0" err="1">
                <a:latin typeface="Arial" charset="0"/>
              </a:rPr>
              <a:t>higher</a:t>
            </a:r>
            <a:r>
              <a:rPr lang="pl-PL" altLang="lv-LV" dirty="0">
                <a:latin typeface="Arial" charset="0"/>
              </a:rPr>
              <a:t> </a:t>
            </a:r>
            <a:r>
              <a:rPr lang="pl-PL" altLang="lv-LV" dirty="0" err="1">
                <a:latin typeface="Arial" charset="0"/>
              </a:rPr>
              <a:t>priority</a:t>
            </a:r>
            <a:r>
              <a:rPr lang="pl-PL" altLang="lv-LV" dirty="0">
                <a:latin typeface="Arial" charset="0"/>
              </a:rPr>
              <a:t> and </a:t>
            </a:r>
            <a:r>
              <a:rPr lang="pl-PL" altLang="lv-LV" dirty="0" err="1">
                <a:latin typeface="Arial" charset="0"/>
              </a:rPr>
              <a:t>have</a:t>
            </a:r>
            <a:r>
              <a:rPr lang="pl-PL" altLang="lv-LV" dirty="0">
                <a:latin typeface="Arial" charset="0"/>
              </a:rPr>
              <a:t> to be </a:t>
            </a:r>
            <a:r>
              <a:rPr lang="pl-PL" altLang="lv-LV" dirty="0" err="1">
                <a:latin typeface="Arial" charset="0"/>
              </a:rPr>
              <a:t>dealt</a:t>
            </a:r>
            <a:r>
              <a:rPr lang="pl-PL" altLang="lv-LV" dirty="0">
                <a:latin typeface="Arial" charset="0"/>
              </a:rPr>
              <a:t> with </a:t>
            </a:r>
            <a:r>
              <a:rPr lang="pl-PL" altLang="lv-LV" dirty="0" err="1">
                <a:latin typeface="Arial" charset="0"/>
              </a:rPr>
              <a:t>first</a:t>
            </a:r>
            <a:r>
              <a:rPr lang="pl-PL" altLang="lv-LV" dirty="0">
                <a:latin typeface="Arial" charset="0"/>
              </a:rPr>
              <a:t>.</a:t>
            </a:r>
          </a:p>
        </p:txBody>
      </p:sp>
      <p:sp>
        <p:nvSpPr>
          <p:cNvPr id="4" name="Slide Number Placeholder 3"/>
          <p:cNvSpPr>
            <a:spLocks noGrp="1"/>
          </p:cNvSpPr>
          <p:nvPr>
            <p:ph type="sldNum" sz="quarter" idx="5"/>
          </p:nvPr>
        </p:nvSpPr>
        <p:spPr/>
        <p:txBody>
          <a:bodyPr/>
          <a:lstStyle/>
          <a:p>
            <a:fld id="{9CBC110B-1C27-4A5B-8007-E6BF4BB6C5F7}" type="slidenum">
              <a:rPr lang="en-GB" smtClean="0"/>
              <a:t>32</a:t>
            </a:fld>
            <a:endParaRPr lang="en-GB" dirty="0"/>
          </a:p>
        </p:txBody>
      </p:sp>
    </p:spTree>
    <p:extLst>
      <p:ext uri="{BB962C8B-B14F-4D97-AF65-F5344CB8AC3E}">
        <p14:creationId xmlns:p14="http://schemas.microsoft.com/office/powerpoint/2010/main" val="2562257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pl-PL" altLang="lv-LV" dirty="0" err="1">
                <a:latin typeface="Arial" charset="0"/>
              </a:rPr>
              <a:t>Severity</a:t>
            </a:r>
            <a:r>
              <a:rPr lang="pl-PL" altLang="lv-LV" dirty="0">
                <a:latin typeface="Arial" charset="0"/>
              </a:rPr>
              <a:t> and </a:t>
            </a:r>
            <a:r>
              <a:rPr lang="pl-PL" altLang="lv-LV" dirty="0" err="1">
                <a:latin typeface="Arial" charset="0"/>
              </a:rPr>
              <a:t>Priority</a:t>
            </a:r>
            <a:r>
              <a:rPr lang="pl-PL" altLang="lv-LV" dirty="0">
                <a:latin typeface="Arial" charset="0"/>
              </a:rPr>
              <a:t> </a:t>
            </a:r>
            <a:r>
              <a:rPr lang="pl-PL" altLang="lv-LV" dirty="0" err="1">
                <a:latin typeface="Arial" charset="0"/>
              </a:rPr>
              <a:t>is</a:t>
            </a:r>
            <a:r>
              <a:rPr lang="pl-PL" altLang="lv-LV" dirty="0">
                <a:latin typeface="Arial" charset="0"/>
              </a:rPr>
              <a:t> a </a:t>
            </a:r>
            <a:r>
              <a:rPr lang="pl-PL" altLang="lv-LV" dirty="0" err="1">
                <a:latin typeface="Arial" charset="0"/>
              </a:rPr>
              <a:t>first</a:t>
            </a:r>
            <a:r>
              <a:rPr lang="pl-PL" altLang="lv-LV" dirty="0">
                <a:latin typeface="Arial" charset="0"/>
              </a:rPr>
              <a:t> </a:t>
            </a:r>
            <a:r>
              <a:rPr lang="pl-PL" altLang="lv-LV" dirty="0" err="1">
                <a:latin typeface="Arial" charset="0"/>
              </a:rPr>
              <a:t>guess</a:t>
            </a:r>
            <a:r>
              <a:rPr lang="pl-PL" altLang="lv-LV" dirty="0">
                <a:latin typeface="Arial" charset="0"/>
              </a:rPr>
              <a:t>, </a:t>
            </a:r>
            <a:r>
              <a:rPr lang="pl-PL" altLang="lv-LV" dirty="0" err="1">
                <a:latin typeface="Arial" charset="0"/>
              </a:rPr>
              <a:t>might</a:t>
            </a:r>
            <a:r>
              <a:rPr lang="pl-PL" altLang="lv-LV" dirty="0">
                <a:latin typeface="Arial" charset="0"/>
              </a:rPr>
              <a:t>/</a:t>
            </a:r>
            <a:r>
              <a:rPr lang="pl-PL" altLang="lv-LV" dirty="0" err="1">
                <a:latin typeface="Arial" charset="0"/>
              </a:rPr>
              <a:t>will</a:t>
            </a:r>
            <a:r>
              <a:rPr lang="pl-PL" altLang="lv-LV" dirty="0">
                <a:latin typeface="Arial" charset="0"/>
              </a:rPr>
              <a:t> </a:t>
            </a:r>
            <a:r>
              <a:rPr lang="pl-PL" altLang="lv-LV" dirty="0" err="1">
                <a:latin typeface="Arial" charset="0"/>
              </a:rPr>
              <a:t>change</a:t>
            </a:r>
            <a:r>
              <a:rPr lang="pl-PL" altLang="lv-LV" dirty="0">
                <a:latin typeface="Arial" charset="0"/>
              </a:rPr>
              <a:t> </a:t>
            </a:r>
            <a:r>
              <a:rPr lang="pl-PL" altLang="lv-LV" dirty="0" err="1">
                <a:latin typeface="Arial" charset="0"/>
              </a:rPr>
              <a:t>later</a:t>
            </a:r>
            <a:endParaRPr lang="pl-PL" altLang="lv-LV" dirty="0">
              <a:latin typeface="Arial" charset="0"/>
            </a:endParaRPr>
          </a:p>
          <a:p>
            <a:pPr>
              <a:spcBef>
                <a:spcPct val="0"/>
              </a:spcBef>
            </a:pPr>
            <a:r>
              <a:rPr lang="pl-PL" altLang="lv-LV" dirty="0" err="1">
                <a:latin typeface="Arial" charset="0"/>
              </a:rPr>
              <a:t>Assignment</a:t>
            </a:r>
            <a:r>
              <a:rPr lang="pl-PL" altLang="lv-LV" dirty="0">
                <a:latin typeface="Arial" charset="0"/>
              </a:rPr>
              <a:t> </a:t>
            </a:r>
            <a:r>
              <a:rPr lang="pl-PL" altLang="lv-LV" dirty="0" err="1">
                <a:latin typeface="Arial" charset="0"/>
              </a:rPr>
              <a:t>is</a:t>
            </a:r>
            <a:r>
              <a:rPr lang="pl-PL" altLang="lv-LV" dirty="0">
                <a:latin typeface="Arial" charset="0"/>
              </a:rPr>
              <a:t> </a:t>
            </a:r>
            <a:r>
              <a:rPr lang="pl-PL" altLang="lv-LV" dirty="0" err="1">
                <a:latin typeface="Arial" charset="0"/>
              </a:rPr>
              <a:t>also</a:t>
            </a:r>
            <a:r>
              <a:rPr lang="pl-PL" altLang="lv-LV" dirty="0">
                <a:latin typeface="Arial" charset="0"/>
              </a:rPr>
              <a:t> a </a:t>
            </a:r>
            <a:r>
              <a:rPr lang="pl-PL" altLang="lv-LV" dirty="0" err="1">
                <a:latin typeface="Arial" charset="0"/>
              </a:rPr>
              <a:t>first</a:t>
            </a:r>
            <a:r>
              <a:rPr lang="pl-PL" altLang="lv-LV" dirty="0">
                <a:latin typeface="Arial" charset="0"/>
              </a:rPr>
              <a:t> </a:t>
            </a:r>
            <a:r>
              <a:rPr lang="pl-PL" altLang="lv-LV" dirty="0" err="1">
                <a:latin typeface="Arial" charset="0"/>
              </a:rPr>
              <a:t>guess</a:t>
            </a:r>
            <a:r>
              <a:rPr lang="pl-PL" altLang="lv-LV" dirty="0">
                <a:latin typeface="Arial" charset="0"/>
              </a:rPr>
              <a:t>, </a:t>
            </a:r>
            <a:r>
              <a:rPr lang="pl-PL" altLang="lv-LV" dirty="0" err="1">
                <a:latin typeface="Arial" charset="0"/>
              </a:rPr>
              <a:t>ofthen</a:t>
            </a:r>
            <a:r>
              <a:rPr lang="pl-PL" altLang="lv-LV" dirty="0">
                <a:latin typeface="Arial" charset="0"/>
              </a:rPr>
              <a:t> </a:t>
            </a:r>
            <a:r>
              <a:rPr lang="pl-PL" altLang="lv-LV" dirty="0" err="1">
                <a:latin typeface="Arial" charset="0"/>
              </a:rPr>
              <a:t>who</a:t>
            </a:r>
            <a:r>
              <a:rPr lang="pl-PL" altLang="lv-LV" dirty="0">
                <a:latin typeface="Arial" charset="0"/>
              </a:rPr>
              <a:t> </a:t>
            </a:r>
            <a:r>
              <a:rPr lang="pl-PL" altLang="lv-LV" dirty="0" err="1">
                <a:latin typeface="Arial" charset="0"/>
              </a:rPr>
              <a:t>is</a:t>
            </a:r>
            <a:r>
              <a:rPr lang="pl-PL" altLang="lv-LV" dirty="0">
                <a:latin typeface="Arial" charset="0"/>
              </a:rPr>
              <a:t> </a:t>
            </a:r>
            <a:r>
              <a:rPr lang="pl-PL" altLang="lv-LV" dirty="0" err="1">
                <a:latin typeface="Arial" charset="0"/>
              </a:rPr>
              <a:t>now</a:t>
            </a:r>
            <a:r>
              <a:rPr lang="pl-PL" altLang="lv-LV" dirty="0">
                <a:latin typeface="Arial" charset="0"/>
              </a:rPr>
              <a:t> </a:t>
            </a:r>
            <a:r>
              <a:rPr lang="pl-PL" altLang="lv-LV" dirty="0" err="1">
                <a:latin typeface="Arial" charset="0"/>
              </a:rPr>
              <a:t>available</a:t>
            </a:r>
            <a:r>
              <a:rPr lang="pl-PL" altLang="lv-LV" dirty="0">
                <a:latin typeface="Arial" charset="0"/>
              </a:rPr>
              <a:t>, </a:t>
            </a:r>
            <a:r>
              <a:rPr lang="pl-PL" altLang="lv-LV" dirty="0" err="1">
                <a:latin typeface="Arial" charset="0"/>
              </a:rPr>
              <a:t>might</a:t>
            </a:r>
            <a:r>
              <a:rPr lang="pl-PL" altLang="lv-LV" dirty="0">
                <a:latin typeface="Arial" charset="0"/>
              </a:rPr>
              <a:t> </a:t>
            </a:r>
            <a:r>
              <a:rPr lang="pl-PL" altLang="lv-LV" dirty="0" err="1">
                <a:latin typeface="Arial" charset="0"/>
              </a:rPr>
              <a:t>change</a:t>
            </a:r>
            <a:r>
              <a:rPr lang="pl-PL" altLang="lv-LV" dirty="0">
                <a:latin typeface="Arial" charset="0"/>
              </a:rPr>
              <a:t> </a:t>
            </a:r>
            <a:r>
              <a:rPr lang="pl-PL" altLang="lv-LV" dirty="0" err="1">
                <a:latin typeface="Arial" charset="0"/>
              </a:rPr>
              <a:t>over</a:t>
            </a:r>
            <a:r>
              <a:rPr lang="pl-PL" altLang="lv-LV" dirty="0">
                <a:latin typeface="Arial" charset="0"/>
              </a:rPr>
              <a:t> </a:t>
            </a:r>
            <a:r>
              <a:rPr lang="pl-PL" altLang="lv-LV" dirty="0" err="1">
                <a:latin typeface="Arial" charset="0"/>
              </a:rPr>
              <a:t>time</a:t>
            </a:r>
            <a:endParaRPr lang="pl-PL" altLang="lv-LV" dirty="0">
              <a:latin typeface="Arial" charset="0"/>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33</a:t>
            </a:fld>
            <a:endParaRPr lang="en-GB" dirty="0"/>
          </a:p>
        </p:txBody>
      </p:sp>
    </p:spTree>
    <p:extLst>
      <p:ext uri="{BB962C8B-B14F-4D97-AF65-F5344CB8AC3E}">
        <p14:creationId xmlns:p14="http://schemas.microsoft.com/office/powerpoint/2010/main" val="826348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pl-PL" altLang="lv-LV" dirty="0" err="1">
                <a:latin typeface="Arial" charset="0"/>
              </a:rPr>
              <a:t>Can</a:t>
            </a:r>
            <a:r>
              <a:rPr lang="pl-PL" altLang="lv-LV" dirty="0">
                <a:latin typeface="Arial" charset="0"/>
              </a:rPr>
              <a:t> be </a:t>
            </a:r>
            <a:r>
              <a:rPr lang="pl-PL" altLang="lv-LV" dirty="0" err="1">
                <a:latin typeface="Arial" charset="0"/>
              </a:rPr>
              <a:t>done</a:t>
            </a:r>
            <a:r>
              <a:rPr lang="pl-PL" altLang="lv-LV" dirty="0">
                <a:latin typeface="Arial" charset="0"/>
              </a:rPr>
              <a:t> by the IR on </a:t>
            </a:r>
            <a:r>
              <a:rPr lang="pl-PL" altLang="lv-LV" dirty="0" err="1">
                <a:latin typeface="Arial" charset="0"/>
              </a:rPr>
              <a:t>duty</a:t>
            </a:r>
            <a:r>
              <a:rPr lang="pl-PL" altLang="lv-LV" dirty="0">
                <a:latin typeface="Arial" charset="0"/>
              </a:rPr>
              <a:t> </a:t>
            </a:r>
            <a:r>
              <a:rPr lang="pl-PL" altLang="lv-LV" dirty="0" err="1">
                <a:latin typeface="Arial" charset="0"/>
              </a:rPr>
              <a:t>or</a:t>
            </a:r>
            <a:r>
              <a:rPr lang="pl-PL" altLang="lv-LV" dirty="0">
                <a:latin typeface="Arial" charset="0"/>
              </a:rPr>
              <a:t> the </a:t>
            </a:r>
            <a:r>
              <a:rPr lang="pl-PL" altLang="lv-LV" dirty="0" err="1">
                <a:latin typeface="Arial" charset="0"/>
              </a:rPr>
              <a:t>assigned</a:t>
            </a:r>
            <a:r>
              <a:rPr lang="pl-PL" altLang="lv-LV" dirty="0">
                <a:latin typeface="Arial" charset="0"/>
              </a:rPr>
              <a:t> person</a:t>
            </a:r>
          </a:p>
          <a:p>
            <a:pPr>
              <a:spcBef>
                <a:spcPct val="0"/>
              </a:spcBef>
            </a:pPr>
            <a:endParaRPr lang="pl-PL" altLang="lv-LV" dirty="0">
              <a:latin typeface="Arial" charset="0"/>
            </a:endParaRPr>
          </a:p>
          <a:p>
            <a:pPr>
              <a:spcBef>
                <a:spcPct val="0"/>
              </a:spcBef>
            </a:pPr>
            <a:r>
              <a:rPr lang="pl-PL" altLang="lv-LV" dirty="0">
                <a:latin typeface="Arial" charset="0"/>
              </a:rPr>
              <a:t>Do </a:t>
            </a:r>
            <a:r>
              <a:rPr lang="pl-PL" altLang="lv-LV" dirty="0" err="1">
                <a:latin typeface="Arial" charset="0"/>
              </a:rPr>
              <a:t>you</a:t>
            </a:r>
            <a:r>
              <a:rPr lang="pl-PL" altLang="lv-LV" dirty="0">
                <a:latin typeface="Arial" charset="0"/>
              </a:rPr>
              <a:t> </a:t>
            </a:r>
            <a:r>
              <a:rPr lang="pl-PL" altLang="lv-LV" dirty="0" err="1">
                <a:latin typeface="Arial" charset="0"/>
              </a:rPr>
              <a:t>need</a:t>
            </a:r>
            <a:r>
              <a:rPr lang="pl-PL" altLang="lv-LV" dirty="0">
                <a:latin typeface="Arial" charset="0"/>
              </a:rPr>
              <a:t> </a:t>
            </a:r>
            <a:r>
              <a:rPr lang="pl-PL" altLang="lv-LV" dirty="0" err="1">
                <a:latin typeface="Arial" charset="0"/>
              </a:rPr>
              <a:t>more</a:t>
            </a:r>
            <a:r>
              <a:rPr lang="pl-PL" altLang="lv-LV" dirty="0">
                <a:latin typeface="Arial" charset="0"/>
              </a:rPr>
              <a:t> </a:t>
            </a:r>
            <a:r>
              <a:rPr lang="pl-PL" altLang="lv-LV" dirty="0" err="1">
                <a:latin typeface="Arial" charset="0"/>
              </a:rPr>
              <a:t>details</a:t>
            </a:r>
            <a:r>
              <a:rPr lang="pl-PL" altLang="lv-LV" dirty="0">
                <a:latin typeface="Arial" charset="0"/>
              </a:rPr>
              <a:t>? ASK!!! Don't try to solve a riddle, you're not the Oracle from Delphi</a:t>
            </a:r>
          </a:p>
        </p:txBody>
      </p:sp>
      <p:sp>
        <p:nvSpPr>
          <p:cNvPr id="4" name="Slide Number Placeholder 3"/>
          <p:cNvSpPr>
            <a:spLocks noGrp="1"/>
          </p:cNvSpPr>
          <p:nvPr>
            <p:ph type="sldNum" sz="quarter" idx="5"/>
          </p:nvPr>
        </p:nvSpPr>
        <p:spPr/>
        <p:txBody>
          <a:bodyPr/>
          <a:lstStyle/>
          <a:p>
            <a:fld id="{9CBC110B-1C27-4A5B-8007-E6BF4BB6C5F7}" type="slidenum">
              <a:rPr lang="en-GB" smtClean="0"/>
              <a:t>34</a:t>
            </a:fld>
            <a:endParaRPr lang="en-GB" dirty="0"/>
          </a:p>
        </p:txBody>
      </p:sp>
    </p:spTree>
    <p:extLst>
      <p:ext uri="{BB962C8B-B14F-4D97-AF65-F5344CB8AC3E}">
        <p14:creationId xmlns:p14="http://schemas.microsoft.com/office/powerpoint/2010/main" val="4104715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pl-PL" altLang="lv-LV" dirty="0" err="1">
                <a:latin typeface="Arial" charset="0"/>
              </a:rPr>
              <a:t>What</a:t>
            </a:r>
            <a:r>
              <a:rPr lang="pl-PL" altLang="lv-LV" dirty="0">
                <a:latin typeface="Arial" charset="0"/>
              </a:rPr>
              <a:t> </a:t>
            </a:r>
            <a:r>
              <a:rPr lang="pl-PL" altLang="lv-LV" dirty="0" err="1">
                <a:latin typeface="Arial" charset="0"/>
              </a:rPr>
              <a:t>is</a:t>
            </a:r>
            <a:r>
              <a:rPr lang="pl-PL" altLang="lv-LV" dirty="0">
                <a:latin typeface="Arial" charset="0"/>
              </a:rPr>
              <a:t> ”</a:t>
            </a:r>
            <a:r>
              <a:rPr lang="pl-PL" altLang="lv-LV" dirty="0" err="1">
                <a:latin typeface="Arial" charset="0"/>
              </a:rPr>
              <a:t>severe</a:t>
            </a:r>
            <a:r>
              <a:rPr lang="pl-PL" altLang="lv-LV" dirty="0">
                <a:latin typeface="Arial" charset="0"/>
              </a:rPr>
              <a:t>” in </a:t>
            </a:r>
            <a:r>
              <a:rPr lang="pl-PL" altLang="lv-LV" dirty="0" err="1">
                <a:latin typeface="Arial" charset="0"/>
              </a:rPr>
              <a:t>an</a:t>
            </a:r>
            <a:r>
              <a:rPr lang="pl-PL" altLang="lv-LV" dirty="0">
                <a:latin typeface="Arial" charset="0"/>
              </a:rPr>
              <a:t> IT environment? </a:t>
            </a:r>
            <a:r>
              <a:rPr lang="pl-PL" altLang="lv-LV" dirty="0" err="1">
                <a:latin typeface="Arial" charset="0"/>
              </a:rPr>
              <a:t>Depends</a:t>
            </a:r>
            <a:r>
              <a:rPr lang="pl-PL" altLang="lv-LV" dirty="0">
                <a:latin typeface="Arial" charset="0"/>
              </a:rPr>
              <a:t> on </a:t>
            </a:r>
            <a:r>
              <a:rPr lang="pl-PL" altLang="lv-LV" dirty="0" err="1">
                <a:latin typeface="Arial" charset="0"/>
              </a:rPr>
              <a:t>your</a:t>
            </a:r>
            <a:r>
              <a:rPr lang="pl-PL" altLang="lv-LV" dirty="0">
                <a:latin typeface="Arial" charset="0"/>
              </a:rPr>
              <a:t> Organization/Environment, </a:t>
            </a:r>
            <a:r>
              <a:rPr lang="pl-PL" altLang="lv-LV" dirty="0" err="1">
                <a:latin typeface="Arial" charset="0"/>
              </a:rPr>
              <a:t>see</a:t>
            </a:r>
            <a:r>
              <a:rPr lang="pl-PL" altLang="lv-LV" dirty="0">
                <a:latin typeface="Arial" charset="0"/>
              </a:rPr>
              <a:t> </a:t>
            </a:r>
            <a:r>
              <a:rPr lang="pl-PL" altLang="lv-LV" dirty="0" err="1">
                <a:latin typeface="Arial" charset="0"/>
              </a:rPr>
              <a:t>next</a:t>
            </a:r>
            <a:r>
              <a:rPr lang="pl-PL" altLang="lv-LV" dirty="0">
                <a:latin typeface="Arial" charset="0"/>
              </a:rPr>
              <a:t> </a:t>
            </a:r>
            <a:r>
              <a:rPr lang="pl-PL" altLang="lv-LV" dirty="0" err="1">
                <a:latin typeface="Arial" charset="0"/>
              </a:rPr>
              <a:t>slide</a:t>
            </a:r>
            <a:endParaRPr lang="pl-PL" altLang="lv-LV" dirty="0">
              <a:latin typeface="Arial" charset="0"/>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35</a:t>
            </a:fld>
            <a:endParaRPr lang="en-GB" dirty="0"/>
          </a:p>
        </p:txBody>
      </p:sp>
    </p:spTree>
    <p:extLst>
      <p:ext uri="{BB962C8B-B14F-4D97-AF65-F5344CB8AC3E}">
        <p14:creationId xmlns:p14="http://schemas.microsoft.com/office/powerpoint/2010/main" val="2642683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pl-PL" altLang="lv-LV" dirty="0" err="1">
                <a:latin typeface="Arial" charset="0"/>
              </a:rPr>
              <a:t>Possible</a:t>
            </a:r>
            <a:r>
              <a:rPr lang="pl-PL" altLang="lv-LV" dirty="0">
                <a:latin typeface="Arial" charset="0"/>
              </a:rPr>
              <a:t> </a:t>
            </a:r>
            <a:r>
              <a:rPr lang="pl-PL" altLang="lv-LV" dirty="0" err="1">
                <a:latin typeface="Arial" charset="0"/>
              </a:rPr>
              <a:t>criteria</a:t>
            </a:r>
            <a:r>
              <a:rPr lang="pl-PL" altLang="lv-LV" dirty="0">
                <a:latin typeface="Arial" charset="0"/>
              </a:rPr>
              <a:t> for </a:t>
            </a:r>
            <a:r>
              <a:rPr lang="pl-PL" altLang="lv-LV" dirty="0" err="1">
                <a:latin typeface="Arial" charset="0"/>
              </a:rPr>
              <a:t>prioritization</a:t>
            </a:r>
            <a:r>
              <a:rPr lang="pl-PL" altLang="lv-LV" dirty="0">
                <a:latin typeface="Arial" charset="0"/>
              </a:rPr>
              <a:t>:</a:t>
            </a:r>
          </a:p>
          <a:p>
            <a:pPr marL="171450" indent="-171450">
              <a:spcBef>
                <a:spcPct val="0"/>
              </a:spcBef>
              <a:buFontTx/>
              <a:buChar char="-"/>
            </a:pPr>
            <a:r>
              <a:rPr lang="pl-PL" altLang="lv-LV" dirty="0">
                <a:latin typeface="Arial" charset="0"/>
              </a:rPr>
              <a:t>Security </a:t>
            </a:r>
            <a:r>
              <a:rPr lang="pl-PL" altLang="lv-LV" dirty="0" err="1">
                <a:latin typeface="Arial" charset="0"/>
              </a:rPr>
              <a:t>requirements</a:t>
            </a:r>
            <a:r>
              <a:rPr lang="pl-PL" altLang="lv-LV" dirty="0">
                <a:latin typeface="Arial" charset="0"/>
              </a:rPr>
              <a:t> (</a:t>
            </a:r>
            <a:r>
              <a:rPr lang="pl-PL" altLang="lv-LV" dirty="0" err="1">
                <a:latin typeface="Arial" charset="0"/>
              </a:rPr>
              <a:t>Electricity</a:t>
            </a:r>
            <a:r>
              <a:rPr lang="pl-PL" altLang="lv-LV" dirty="0">
                <a:latin typeface="Arial" charset="0"/>
              </a:rPr>
              <a:t>, Transport, …) </a:t>
            </a:r>
            <a:r>
              <a:rPr lang="pl-PL" altLang="lv-LV" dirty="0" err="1">
                <a:latin typeface="Arial" charset="0"/>
              </a:rPr>
              <a:t>Impact</a:t>
            </a:r>
            <a:r>
              <a:rPr lang="pl-PL" altLang="lv-LV" dirty="0">
                <a:latin typeface="Arial" charset="0"/>
              </a:rPr>
              <a:t> </a:t>
            </a:r>
            <a:r>
              <a:rPr lang="pl-PL" altLang="lv-LV" dirty="0" err="1">
                <a:latin typeface="Arial" charset="0"/>
              </a:rPr>
              <a:t>if</a:t>
            </a:r>
            <a:r>
              <a:rPr lang="pl-PL" altLang="lv-LV" dirty="0">
                <a:latin typeface="Arial" charset="0"/>
              </a:rPr>
              <a:t> </a:t>
            </a:r>
            <a:r>
              <a:rPr lang="pl-PL" altLang="lv-LV" dirty="0" err="1">
                <a:latin typeface="Arial" charset="0"/>
              </a:rPr>
              <a:t>anything</a:t>
            </a:r>
            <a:r>
              <a:rPr lang="pl-PL" altLang="lv-LV" dirty="0">
                <a:latin typeface="Arial" charset="0"/>
              </a:rPr>
              <a:t> </a:t>
            </a:r>
            <a:r>
              <a:rPr lang="pl-PL" altLang="lv-LV" dirty="0" err="1">
                <a:latin typeface="Arial" charset="0"/>
              </a:rPr>
              <a:t>goes</a:t>
            </a:r>
            <a:r>
              <a:rPr lang="pl-PL" altLang="lv-LV" dirty="0">
                <a:latin typeface="Arial" charset="0"/>
              </a:rPr>
              <a:t> </a:t>
            </a:r>
            <a:r>
              <a:rPr lang="pl-PL" altLang="lv-LV" dirty="0" err="1">
                <a:latin typeface="Arial" charset="0"/>
              </a:rPr>
              <a:t>wrong</a:t>
            </a:r>
            <a:endParaRPr lang="pl-PL" altLang="lv-LV" dirty="0">
              <a:latin typeface="Arial" charset="0"/>
            </a:endParaRPr>
          </a:p>
          <a:p>
            <a:pPr marL="171450" indent="-171450">
              <a:spcBef>
                <a:spcPct val="0"/>
              </a:spcBef>
              <a:buFontTx/>
              <a:buChar char="-"/>
            </a:pPr>
            <a:r>
              <a:rPr lang="pl-PL" altLang="lv-LV" dirty="0">
                <a:latin typeface="Arial" charset="0"/>
              </a:rPr>
              <a:t>Business </a:t>
            </a:r>
            <a:r>
              <a:rPr lang="pl-PL" altLang="lv-LV" dirty="0" err="1">
                <a:latin typeface="Arial" charset="0"/>
              </a:rPr>
              <a:t>impact</a:t>
            </a:r>
            <a:endParaRPr lang="pl-PL" altLang="lv-LV" dirty="0">
              <a:latin typeface="Arial" charset="0"/>
            </a:endParaRPr>
          </a:p>
          <a:p>
            <a:pPr marL="171450" indent="-171450">
              <a:spcBef>
                <a:spcPct val="0"/>
              </a:spcBef>
              <a:buFontTx/>
              <a:buChar char="-"/>
            </a:pPr>
            <a:r>
              <a:rPr lang="pl-PL" altLang="lv-LV" dirty="0">
                <a:latin typeface="Arial" charset="0"/>
              </a:rPr>
              <a:t>… </a:t>
            </a:r>
            <a:r>
              <a:rPr lang="pl-PL" altLang="lv-LV" dirty="0" err="1">
                <a:latin typeface="Arial" charset="0"/>
              </a:rPr>
              <a:t>possible</a:t>
            </a:r>
            <a:r>
              <a:rPr lang="pl-PL" altLang="lv-LV" dirty="0">
                <a:latin typeface="Arial" charset="0"/>
              </a:rPr>
              <a:t> </a:t>
            </a:r>
            <a:r>
              <a:rPr lang="pl-PL" altLang="lv-LV" dirty="0" err="1">
                <a:latin typeface="Arial" charset="0"/>
              </a:rPr>
              <a:t>damage</a:t>
            </a:r>
            <a:endParaRPr lang="pl-PL" altLang="lv-LV" dirty="0">
              <a:latin typeface="Arial" charset="0"/>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36</a:t>
            </a:fld>
            <a:endParaRPr lang="en-GB" dirty="0"/>
          </a:p>
        </p:txBody>
      </p:sp>
    </p:spTree>
    <p:extLst>
      <p:ext uri="{BB962C8B-B14F-4D97-AF65-F5344CB8AC3E}">
        <p14:creationId xmlns:p14="http://schemas.microsoft.com/office/powerpoint/2010/main" val="39123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777240" y="4777560"/>
            <a:ext cx="6215760" cy="4524120"/>
          </a:xfrm>
          <a:prstGeom prst="rect">
            <a:avLst/>
          </a:prstGeom>
        </p:spPr>
        <p:txBody>
          <a:bodyPr lIns="0" tIns="0" rIns="0" bIns="0"/>
          <a:lstStyle/>
          <a:p>
            <a:r>
              <a:rPr lang="en-US" dirty="0"/>
              <a:t>Define roles, split communication and technical tasks</a:t>
            </a:r>
          </a:p>
          <a:p>
            <a:r>
              <a:rPr lang="en-US" dirty="0"/>
              <a:t>We can propose to shut down a system, but who can decide if it's possible to do so?</a:t>
            </a:r>
          </a:p>
          <a:p>
            <a:endParaRPr lang="en-US" dirty="0"/>
          </a:p>
          <a:p>
            <a:r>
              <a:rPr lang="en-US" dirty="0"/>
              <a:t>Contacts – preparation phase!</a:t>
            </a:r>
          </a:p>
          <a:p>
            <a:endParaRPr lang="en-US" dirty="0"/>
          </a:p>
          <a:p>
            <a:r>
              <a:rPr lang="en-US" b="1" dirty="0"/>
              <a:t>Example checklist from SWITCH</a:t>
            </a:r>
          </a:p>
          <a:p>
            <a:endParaRPr lang="en-US" dirty="0"/>
          </a:p>
          <a:p>
            <a:r>
              <a:rPr lang="en-US" dirty="0"/>
              <a:t>War-room, quiet, secured place where you can work and store critical evidence (e.g. forensic data)</a:t>
            </a:r>
          </a:p>
        </p:txBody>
      </p:sp>
      <p:sp>
        <p:nvSpPr>
          <p:cNvPr id="573" name="CustomShape 2"/>
          <p:cNvSpPr/>
          <p:nvPr/>
        </p:nvSpPr>
        <p:spPr>
          <a:xfrm>
            <a:off x="4402440" y="9553680"/>
            <a:ext cx="3366000" cy="500760"/>
          </a:xfrm>
          <a:prstGeom prst="rect">
            <a:avLst/>
          </a:prstGeom>
          <a:noFill/>
          <a:ln>
            <a:noFill/>
          </a:ln>
        </p:spPr>
        <p:txBody>
          <a:bodyPr lIns="90000" tIns="45000" rIns="90000" bIns="45000" anchor="b"/>
          <a:lstStyle/>
          <a:p>
            <a:fld id="{8EBF1C3F-095B-47E4-A6AC-02D8ECF1C721}" type="slidenum">
              <a:rPr lang="en-US">
                <a:latin typeface="Arial"/>
              </a:rPr>
              <a:pPr/>
              <a:t>37</a:t>
            </a:fld>
            <a:endParaRPr dirty="0"/>
          </a:p>
        </p:txBody>
      </p:sp>
    </p:spTree>
    <p:extLst>
      <p:ext uri="{BB962C8B-B14F-4D97-AF65-F5344CB8AC3E}">
        <p14:creationId xmlns:p14="http://schemas.microsoft.com/office/powerpoint/2010/main" val="4197309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steps, not a a linear process</a:t>
            </a:r>
          </a:p>
        </p:txBody>
      </p:sp>
      <p:sp>
        <p:nvSpPr>
          <p:cNvPr id="4" name="Slide Number Placeholder 3"/>
          <p:cNvSpPr>
            <a:spLocks noGrp="1"/>
          </p:cNvSpPr>
          <p:nvPr>
            <p:ph type="sldNum" sz="quarter" idx="5"/>
          </p:nvPr>
        </p:nvSpPr>
        <p:spPr/>
        <p:txBody>
          <a:bodyPr/>
          <a:lstStyle/>
          <a:p>
            <a:fld id="{9CBC110B-1C27-4A5B-8007-E6BF4BB6C5F7}" type="slidenum">
              <a:rPr lang="en-GB" smtClean="0"/>
              <a:t>38</a:t>
            </a:fld>
            <a:endParaRPr lang="en-GB" dirty="0"/>
          </a:p>
        </p:txBody>
      </p:sp>
    </p:spTree>
    <p:extLst>
      <p:ext uri="{BB962C8B-B14F-4D97-AF65-F5344CB8AC3E}">
        <p14:creationId xmlns:p14="http://schemas.microsoft.com/office/powerpoint/2010/main" val="1178423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brainstorming! What could be the cause?</a:t>
            </a:r>
          </a:p>
          <a:p>
            <a:endParaRPr lang="en-US" dirty="0"/>
          </a:p>
          <a:p>
            <a:r>
              <a:rPr lang="en-US" dirty="0"/>
              <a:t>Prepare Hypothesis on Whiteboard if possible</a:t>
            </a:r>
          </a:p>
          <a:p>
            <a:r>
              <a:rPr lang="en-US" dirty="0"/>
              <a:t>Whiteboards are good for such work!</a:t>
            </a:r>
          </a:p>
          <a:p>
            <a:endParaRPr lang="en-US" dirty="0"/>
          </a:p>
          <a:p>
            <a:r>
              <a:rPr lang="en-US" dirty="0"/>
              <a:t>Ticket #4, Servers down in Lima Peru, we're working in _</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Start by brainstorming, what could be the cause for the reboot?</a:t>
            </a:r>
          </a:p>
          <a:p>
            <a:endParaRPr lang="en-US" dirty="0"/>
          </a:p>
          <a:p>
            <a:r>
              <a:rPr lang="en-US" dirty="0"/>
              <a:t>Possible causes:</a:t>
            </a:r>
          </a:p>
          <a:p>
            <a:pPr marL="171450" indent="-171450">
              <a:buFontTx/>
              <a:buChar char="-"/>
            </a:pPr>
            <a:r>
              <a:rPr lang="en-US" dirty="0"/>
              <a:t>Power outage due to storm</a:t>
            </a:r>
          </a:p>
          <a:p>
            <a:pPr marL="171450" indent="-171450">
              <a:buFontTx/>
              <a:buChar char="-"/>
            </a:pPr>
            <a:r>
              <a:rPr lang="en-US" dirty="0"/>
              <a:t>Cyber attack</a:t>
            </a:r>
          </a:p>
          <a:p>
            <a:pPr marL="171450" indent="-171450">
              <a:buFontTx/>
              <a:buChar char="-"/>
            </a:pPr>
            <a:r>
              <a:rPr lang="en-US" dirty="0"/>
              <a:t>Squirrel triggered an outage</a:t>
            </a:r>
          </a:p>
        </p:txBody>
      </p:sp>
      <p:sp>
        <p:nvSpPr>
          <p:cNvPr id="4" name="Slide Number Placeholder 3"/>
          <p:cNvSpPr>
            <a:spLocks noGrp="1"/>
          </p:cNvSpPr>
          <p:nvPr>
            <p:ph type="sldNum" sz="quarter" idx="5"/>
          </p:nvPr>
        </p:nvSpPr>
        <p:spPr/>
        <p:txBody>
          <a:bodyPr/>
          <a:lstStyle/>
          <a:p>
            <a:fld id="{9CBC110B-1C27-4A5B-8007-E6BF4BB6C5F7}" type="slidenum">
              <a:rPr lang="en-GB" smtClean="0"/>
              <a:t>39</a:t>
            </a:fld>
            <a:endParaRPr lang="en-GB" dirty="0"/>
          </a:p>
        </p:txBody>
      </p:sp>
    </p:spTree>
    <p:extLst>
      <p:ext uri="{BB962C8B-B14F-4D97-AF65-F5344CB8AC3E}">
        <p14:creationId xmlns:p14="http://schemas.microsoft.com/office/powerpoint/2010/main" val="4153949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Hypothesis on Whiteboard if possible</a:t>
            </a:r>
          </a:p>
          <a:p>
            <a:r>
              <a:rPr lang="en-US" dirty="0"/>
              <a:t>Whiteboards are good for such work!</a:t>
            </a:r>
          </a:p>
          <a:p>
            <a:endParaRPr lang="en-US" dirty="0"/>
          </a:p>
          <a:p>
            <a:r>
              <a:rPr lang="en-US" dirty="0"/>
              <a:t>Ticket #4, Servers down in Lima Peru, we're working in _</a:t>
            </a:r>
          </a:p>
          <a:p>
            <a:endParaRPr lang="en-US" dirty="0"/>
          </a:p>
          <a:p>
            <a:r>
              <a:rPr lang="en-US" dirty="0"/>
              <a:t>Possible causes:</a:t>
            </a:r>
          </a:p>
          <a:p>
            <a:pPr marL="171450" indent="-171450">
              <a:buFontTx/>
              <a:buChar char="-"/>
            </a:pPr>
            <a:r>
              <a:rPr lang="en-US" dirty="0"/>
              <a:t>Power outage due to storm</a:t>
            </a:r>
          </a:p>
          <a:p>
            <a:pPr marL="171450" indent="-171450">
              <a:buFontTx/>
              <a:buChar char="-"/>
            </a:pPr>
            <a:r>
              <a:rPr lang="en-US" dirty="0"/>
              <a:t>Cyber attack, first evidence foreign IP in the logs</a:t>
            </a:r>
          </a:p>
          <a:p>
            <a:pPr marL="171450" indent="-171450">
              <a:buFontTx/>
              <a:buChar char="-"/>
            </a:pPr>
            <a:r>
              <a:rPr lang="en-US" dirty="0"/>
              <a:t>Squirrel triggered an outage</a:t>
            </a:r>
          </a:p>
        </p:txBody>
      </p:sp>
      <p:sp>
        <p:nvSpPr>
          <p:cNvPr id="4" name="Slide Number Placeholder 3"/>
          <p:cNvSpPr>
            <a:spLocks noGrp="1"/>
          </p:cNvSpPr>
          <p:nvPr>
            <p:ph type="sldNum" sz="quarter" idx="5"/>
          </p:nvPr>
        </p:nvSpPr>
        <p:spPr/>
        <p:txBody>
          <a:bodyPr/>
          <a:lstStyle/>
          <a:p>
            <a:fld id="{9CBC110B-1C27-4A5B-8007-E6BF4BB6C5F7}" type="slidenum">
              <a:rPr lang="en-GB" smtClean="0"/>
              <a:t>40</a:t>
            </a:fld>
            <a:endParaRPr lang="en-GB" dirty="0"/>
          </a:p>
        </p:txBody>
      </p:sp>
    </p:spTree>
    <p:extLst>
      <p:ext uri="{BB962C8B-B14F-4D97-AF65-F5344CB8AC3E}">
        <p14:creationId xmlns:p14="http://schemas.microsoft.com/office/powerpoint/2010/main" val="272622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also public available information like media reports. If there was a big storm somewhere, you should find some reports in the media</a:t>
            </a:r>
          </a:p>
          <a:p>
            <a:endParaRPr lang="en-US" dirty="0"/>
          </a:p>
          <a:p>
            <a:r>
              <a:rPr lang="en-US" dirty="0"/>
              <a:t>For local issues, check local resources (colleagues, friends, …)</a:t>
            </a:r>
          </a:p>
        </p:txBody>
      </p:sp>
      <p:sp>
        <p:nvSpPr>
          <p:cNvPr id="4" name="Slide Number Placeholder 3"/>
          <p:cNvSpPr>
            <a:spLocks noGrp="1"/>
          </p:cNvSpPr>
          <p:nvPr>
            <p:ph type="sldNum" sz="quarter" idx="5"/>
          </p:nvPr>
        </p:nvSpPr>
        <p:spPr/>
        <p:txBody>
          <a:bodyPr/>
          <a:lstStyle/>
          <a:p>
            <a:fld id="{9CBC110B-1C27-4A5B-8007-E6BF4BB6C5F7}" type="slidenum">
              <a:rPr lang="en-GB" smtClean="0"/>
              <a:t>41</a:t>
            </a:fld>
            <a:endParaRPr lang="en-GB" dirty="0"/>
          </a:p>
        </p:txBody>
      </p:sp>
    </p:spTree>
    <p:extLst>
      <p:ext uri="{BB962C8B-B14F-4D97-AF65-F5344CB8AC3E}">
        <p14:creationId xmlns:p14="http://schemas.microsoft.com/office/powerpoint/2010/main" val="214762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SzPct val="45000"/>
              <a:buFont typeface="Arial" panose="020B0604020202020204" pitchFamily="34" charset="0"/>
              <a:buNone/>
            </a:pPr>
            <a:r>
              <a:rPr lang="en-US" sz="2210" u="none" dirty="0">
                <a:solidFill>
                  <a:srgbClr val="000000"/>
                </a:solidFill>
                <a:latin typeface="Arial"/>
              </a:rPr>
              <a:t>Trainer Notes: You can do this exercise either in a discussion or in a live exercise. Be aware of venue rules on spilling water…</a:t>
            </a:r>
          </a:p>
          <a:p>
            <a:pPr marL="0" indent="0">
              <a:lnSpc>
                <a:spcPct val="100000"/>
              </a:lnSpc>
              <a:buSzPct val="45000"/>
              <a:buFont typeface="Arial" panose="020B0604020202020204" pitchFamily="34" charset="0"/>
              <a:buNone/>
            </a:pPr>
            <a:r>
              <a:rPr lang="en-US" sz="2210" u="none" dirty="0">
                <a:solidFill>
                  <a:srgbClr val="000000"/>
                </a:solidFill>
                <a:latin typeface="Arial"/>
              </a:rPr>
              <a:t>Goal of this exercise: </a:t>
            </a:r>
          </a:p>
          <a:p>
            <a:pPr marL="0" indent="0">
              <a:lnSpc>
                <a:spcPct val="100000"/>
              </a:lnSpc>
              <a:buSzPct val="45000"/>
              <a:buFont typeface="Arial" panose="020B0604020202020204" pitchFamily="34" charset="0"/>
              <a:buNone/>
            </a:pPr>
            <a:endParaRPr lang="en-US" sz="2210" u="none" dirty="0">
              <a:solidFill>
                <a:srgbClr val="000000"/>
              </a:solidFill>
              <a:latin typeface="Arial"/>
            </a:endParaRPr>
          </a:p>
          <a:p>
            <a:pPr marL="342900" indent="-342900">
              <a:lnSpc>
                <a:spcPct val="100000"/>
              </a:lnSpc>
              <a:buSzPct val="45000"/>
              <a:buFont typeface="Arial" panose="020B0604020202020204" pitchFamily="34" charset="0"/>
              <a:buChar char="•"/>
            </a:pPr>
            <a:r>
              <a:rPr lang="en-US" sz="2210" u="sng" dirty="0">
                <a:solidFill>
                  <a:srgbClr val="000000"/>
                </a:solidFill>
                <a:latin typeface="Arial"/>
              </a:rPr>
              <a:t>Scenario:</a:t>
            </a:r>
            <a:endParaRPr lang="en-US" dirty="0"/>
          </a:p>
          <a:p>
            <a:pPr marL="685800" lvl="1" indent="-342900">
              <a:lnSpc>
                <a:spcPct val="100000"/>
              </a:lnSpc>
              <a:buSzPct val="45000"/>
              <a:buFont typeface="Arial" panose="020B0604020202020204" pitchFamily="34" charset="0"/>
              <a:buChar char="•"/>
            </a:pPr>
            <a:r>
              <a:rPr lang="en-US" sz="2210" b="1" dirty="0">
                <a:solidFill>
                  <a:srgbClr val="000000"/>
                </a:solidFill>
                <a:latin typeface="Arial"/>
              </a:rPr>
              <a:t>We have a fire in a container at the other end of the room</a:t>
            </a:r>
            <a:endParaRPr lang="en-US" dirty="0"/>
          </a:p>
          <a:p>
            <a:pPr marL="685800" lvl="1" indent="-342900">
              <a:lnSpc>
                <a:spcPct val="100000"/>
              </a:lnSpc>
              <a:buSzPct val="45000"/>
              <a:buFont typeface="Arial" panose="020B0604020202020204" pitchFamily="34" charset="0"/>
              <a:buChar char="•"/>
            </a:pPr>
            <a:r>
              <a:rPr lang="en-US" sz="2210" b="1" dirty="0">
                <a:solidFill>
                  <a:srgbClr val="000000"/>
                </a:solidFill>
                <a:latin typeface="Arial"/>
              </a:rPr>
              <a:t>We've got bottles of water, glasses</a:t>
            </a:r>
            <a:endParaRPr lang="en-US" dirty="0"/>
          </a:p>
          <a:p>
            <a:pPr marL="685800" lvl="1" indent="-342900">
              <a:lnSpc>
                <a:spcPct val="100000"/>
              </a:lnSpc>
              <a:buSzPct val="45000"/>
              <a:buFont typeface="Arial" panose="020B0604020202020204" pitchFamily="34" charset="0"/>
              <a:buChar char="•"/>
            </a:pPr>
            <a:r>
              <a:rPr lang="en-US" sz="2210" b="1" dirty="0">
                <a:solidFill>
                  <a:srgbClr val="000000"/>
                </a:solidFill>
                <a:latin typeface="Arial"/>
              </a:rPr>
              <a:t>We have to stop the fire!</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210" u="sng" dirty="0">
                <a:solidFill>
                  <a:srgbClr val="000000"/>
                </a:solidFill>
                <a:latin typeface="Arial"/>
              </a:rPr>
              <a:t>Action:</a:t>
            </a:r>
            <a:endParaRPr lang="en-US" dirty="0"/>
          </a:p>
          <a:p>
            <a:pPr marL="685800" lvl="1" indent="-342900">
              <a:lnSpc>
                <a:spcPct val="100000"/>
              </a:lnSpc>
              <a:buSzPct val="45000"/>
              <a:buFont typeface="Arial" panose="020B0604020202020204" pitchFamily="34" charset="0"/>
              <a:buChar char="•"/>
            </a:pPr>
            <a:r>
              <a:rPr lang="en-US" sz="2210" dirty="0">
                <a:solidFill>
                  <a:srgbClr val="000000"/>
                </a:solidFill>
                <a:latin typeface="Arial"/>
              </a:rPr>
              <a:t>Let's do something</a:t>
            </a:r>
            <a:endParaRPr lang="en-US" dirty="0"/>
          </a:p>
          <a:p>
            <a:pPr marL="685800" lvl="1" indent="-342900">
              <a:lnSpc>
                <a:spcPct val="100000"/>
              </a:lnSpc>
              <a:buSzPct val="45000"/>
              <a:buFont typeface="Arial" panose="020B0604020202020204" pitchFamily="34" charset="0"/>
              <a:buChar char="•"/>
            </a:pPr>
            <a:r>
              <a:rPr lang="en-US" sz="2210" dirty="0">
                <a:solidFill>
                  <a:srgbClr val="000000"/>
                </a:solidFill>
                <a:latin typeface="Arial"/>
              </a:rPr>
              <a:t>Let's pour water in the container</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210" u="sng" dirty="0">
                <a:solidFill>
                  <a:srgbClr val="000000"/>
                </a:solidFill>
                <a:latin typeface="Arial"/>
              </a:rPr>
              <a:t>Rules:</a:t>
            </a:r>
            <a:endParaRPr lang="en-US" dirty="0"/>
          </a:p>
          <a:p>
            <a:pPr marL="1028700" lvl="2" indent="-342900">
              <a:lnSpc>
                <a:spcPct val="100000"/>
              </a:lnSpc>
              <a:buSzPct val="45000"/>
              <a:buFont typeface="Arial" panose="020B0604020202020204" pitchFamily="34" charset="0"/>
              <a:buChar char="•"/>
            </a:pPr>
            <a:r>
              <a:rPr lang="en-US" sz="2210" dirty="0">
                <a:solidFill>
                  <a:srgbClr val="000000"/>
                </a:solidFill>
                <a:latin typeface="Arial"/>
              </a:rPr>
              <a:t>Rule #1: we can't bring bottles of water, we have to carry glasses</a:t>
            </a:r>
            <a:endParaRPr lang="en-US" dirty="0"/>
          </a:p>
          <a:p>
            <a:pPr marL="1028700" lvl="2" indent="-342900">
              <a:lnSpc>
                <a:spcPct val="100000"/>
              </a:lnSpc>
              <a:buSzPct val="45000"/>
              <a:buFont typeface="Arial" panose="020B0604020202020204" pitchFamily="34" charset="0"/>
              <a:buChar char="•"/>
            </a:pPr>
            <a:r>
              <a:rPr lang="en-US" sz="2210" dirty="0">
                <a:solidFill>
                  <a:srgbClr val="000000"/>
                </a:solidFill>
                <a:latin typeface="Arial"/>
              </a:rPr>
              <a:t>Rule #2: no more than 5 minutes (sharp) for the exercise</a:t>
            </a:r>
            <a:endParaRPr lang="en-US" dirty="0"/>
          </a:p>
          <a:p>
            <a:pPr marL="1028700" lvl="2" indent="-342900">
              <a:lnSpc>
                <a:spcPct val="100000"/>
              </a:lnSpc>
              <a:buSzPct val="45000"/>
              <a:buFont typeface="Arial" panose="020B0604020202020204" pitchFamily="34" charset="0"/>
              <a:buChar char="•"/>
            </a:pPr>
            <a:r>
              <a:rPr lang="en-US" sz="2210" dirty="0">
                <a:solidFill>
                  <a:srgbClr val="000000"/>
                </a:solidFill>
                <a:latin typeface="Arial"/>
              </a:rPr>
              <a:t>Rule #3: you can panic!</a:t>
            </a:r>
            <a:endParaRPr lang="en-US" dirty="0"/>
          </a:p>
          <a:p>
            <a:pPr marL="171450" indent="-171450">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What worked?</a:t>
            </a: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What failed?</a:t>
            </a: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Next time, what would you do?</a:t>
            </a: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Name some incident-oriented jobs</a:t>
            </a:r>
            <a:endParaRPr lang="en-US" dirty="0"/>
          </a:p>
          <a:p>
            <a:pPr marL="171450" indent="-17145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Firemen are NOT mighty lonesome gurus who can solve ANY fire no matter its size, location, and "combustible"</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Understand that it's a </a:t>
            </a:r>
            <a:r>
              <a:rPr lang="en-US" sz="2400" b="1" dirty="0">
                <a:latin typeface="Arial"/>
              </a:rPr>
              <a:t>TEAM</a:t>
            </a:r>
            <a:r>
              <a:rPr lang="en-US" sz="2400" dirty="0">
                <a:latin typeface="Arial"/>
              </a:rPr>
              <a:t> effort, each and everyone cooperating in reaching "a" solution</a:t>
            </a:r>
            <a:endParaRPr lang="en-US" dirty="0"/>
          </a:p>
          <a:p>
            <a:pPr marL="685800" lvl="1" indent="-342900">
              <a:lnSpc>
                <a:spcPct val="100000"/>
              </a:lnSpc>
              <a:buSzPct val="45000"/>
              <a:buFont typeface="Arial" panose="020B0604020202020204" pitchFamily="34" charset="0"/>
              <a:buChar char="•"/>
            </a:pPr>
            <a:r>
              <a:rPr lang="en-US" sz="2400" dirty="0">
                <a:latin typeface="Arial"/>
              </a:rPr>
              <a:t>→ 1 + 1 &gt; 2</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Follow the process rather than creating new ways to solve bleeding edge issues</a:t>
            </a:r>
            <a:endParaRPr lang="en-US" dirty="0"/>
          </a:p>
          <a:p>
            <a:pPr marL="685800" lvl="1" indent="-342900">
              <a:lnSpc>
                <a:spcPct val="100000"/>
              </a:lnSpc>
              <a:buSzPct val="45000"/>
              <a:buFont typeface="Arial" panose="020B0604020202020204" pitchFamily="34" charset="0"/>
              <a:buChar char="•"/>
            </a:pPr>
            <a:r>
              <a:rPr lang="en-US" sz="2400" dirty="0">
                <a:latin typeface="Arial"/>
              </a:rPr>
              <a:t>→ Preparation is key</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Message of the day:</a:t>
            </a:r>
            <a:endParaRPr lang="en-US" dirty="0"/>
          </a:p>
          <a:p>
            <a:pPr marL="1028700" lvl="2" indent="-342900">
              <a:lnSpc>
                <a:spcPct val="100000"/>
              </a:lnSpc>
              <a:buSzPct val="45000"/>
              <a:buFont typeface="Arial" panose="020B0604020202020204" pitchFamily="34" charset="0"/>
              <a:buChar char="•"/>
            </a:pPr>
            <a:r>
              <a:rPr lang="en-US" sz="2210" b="1" dirty="0">
                <a:latin typeface="Arial"/>
              </a:rPr>
              <a:t>Don't reinvent the wheel,</a:t>
            </a:r>
            <a:endParaRPr lang="en-US" dirty="0"/>
          </a:p>
          <a:p>
            <a:pPr marL="1028700" lvl="2" indent="-342900">
              <a:lnSpc>
                <a:spcPct val="100000"/>
              </a:lnSpc>
              <a:buSzPct val="45000"/>
              <a:buFont typeface="Arial" panose="020B0604020202020204" pitchFamily="34" charset="0"/>
              <a:buChar char="•"/>
            </a:pPr>
            <a:r>
              <a:rPr lang="en-US" sz="2210" b="1" dirty="0">
                <a:latin typeface="Arial"/>
              </a:rPr>
              <a:t>Follow the rules and operations will run smoother and far better</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4</a:t>
            </a:fld>
            <a:endParaRPr lang="en-GB" dirty="0"/>
          </a:p>
        </p:txBody>
      </p:sp>
    </p:spTree>
    <p:extLst>
      <p:ext uri="{BB962C8B-B14F-4D97-AF65-F5344CB8AC3E}">
        <p14:creationId xmlns:p14="http://schemas.microsoft.com/office/powerpoint/2010/main" val="545138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prepared for whatever may follow</a:t>
            </a:r>
          </a:p>
        </p:txBody>
      </p:sp>
      <p:sp>
        <p:nvSpPr>
          <p:cNvPr id="4" name="Slide Number Placeholder 3"/>
          <p:cNvSpPr>
            <a:spLocks noGrp="1"/>
          </p:cNvSpPr>
          <p:nvPr>
            <p:ph type="sldNum" sz="quarter" idx="5"/>
          </p:nvPr>
        </p:nvSpPr>
        <p:spPr/>
        <p:txBody>
          <a:bodyPr/>
          <a:lstStyle/>
          <a:p>
            <a:fld id="{9CBC110B-1C27-4A5B-8007-E6BF4BB6C5F7}" type="slidenum">
              <a:rPr lang="en-GB" smtClean="0"/>
              <a:t>42</a:t>
            </a:fld>
            <a:endParaRPr lang="en-GB" dirty="0"/>
          </a:p>
        </p:txBody>
      </p:sp>
    </p:spTree>
    <p:extLst>
      <p:ext uri="{BB962C8B-B14F-4D97-AF65-F5344CB8AC3E}">
        <p14:creationId xmlns:p14="http://schemas.microsoft.com/office/powerpoint/2010/main" val="4071584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analysis part of the incident</a:t>
            </a:r>
            <a:r>
              <a:rPr lang="en-US" baseline="0" noProof="0" dirty="0"/>
              <a:t> must be documented, best if it can be replayed.</a:t>
            </a:r>
          </a:p>
          <a:p>
            <a:r>
              <a:rPr lang="en-US" baseline="0" noProof="0" dirty="0"/>
              <a:t>Work according to the plan. Remember the firefighters exercise! </a:t>
            </a:r>
            <a:r>
              <a:rPr lang="en-US" baseline="0" noProof="0" dirty="0">
                <a:sym typeface="Wingdings" panose="05000000000000000000" pitchFamily="2" charset="2"/>
              </a:rPr>
              <a:t></a:t>
            </a:r>
          </a:p>
          <a:p>
            <a:endParaRPr lang="en-US" baseline="0" noProof="0" dirty="0">
              <a:sym typeface="Wingdings" panose="05000000000000000000" pitchFamily="2" charset="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lv-LV" noProof="0" dirty="0">
                <a:latin typeface="Arial" charset="0"/>
              </a:rPr>
              <a:t>What kind of incident related data you should collect about the incident.</a:t>
            </a:r>
          </a:p>
          <a:p>
            <a:pPr>
              <a:spcBef>
                <a:spcPct val="0"/>
              </a:spcBef>
            </a:pPr>
            <a:r>
              <a:rPr lang="en-US" altLang="lv-LV" noProof="0" dirty="0">
                <a:latin typeface="Arial" charset="0"/>
              </a:rPr>
              <a:t>Examples:</a:t>
            </a:r>
          </a:p>
          <a:p>
            <a:pPr>
              <a:spcBef>
                <a:spcPct val="0"/>
              </a:spcBef>
              <a:buFontTx/>
              <a:buChar char="-"/>
            </a:pPr>
            <a:r>
              <a:rPr lang="en-US" altLang="lv-LV" noProof="0" dirty="0">
                <a:latin typeface="Arial" charset="0"/>
              </a:rPr>
              <a:t>MW-Urls, Ssh scans, Rootkit analysis, Mw analysis, </a:t>
            </a:r>
          </a:p>
          <a:p>
            <a:pPr>
              <a:spcBef>
                <a:spcPct val="0"/>
              </a:spcBef>
              <a:buFontTx/>
              <a:buNone/>
            </a:pPr>
            <a:r>
              <a:rPr lang="en-US" altLang="lv-LV" noProof="0" dirty="0">
                <a:latin typeface="Arial" charset="0"/>
              </a:rPr>
              <a:t>Note on timestamps“ Always quote zone!</a:t>
            </a:r>
          </a:p>
          <a:p>
            <a:pPr marL="0" marR="0" indent="0" algn="l" defTabSz="457200" rtl="0" eaLnBrk="1" fontAlgn="auto" latinLnBrk="0" hangingPunct="1">
              <a:lnSpc>
                <a:spcPct val="100000"/>
              </a:lnSpc>
              <a:spcBef>
                <a:spcPct val="0"/>
              </a:spcBef>
              <a:spcAft>
                <a:spcPts val="0"/>
              </a:spcAft>
              <a:buClrTx/>
              <a:buSzTx/>
              <a:buFontTx/>
              <a:buNone/>
              <a:tabLst/>
              <a:defRPr/>
            </a:pPr>
            <a:r>
              <a:rPr lang="en-US" altLang="lv-LV" noProof="0" dirty="0">
                <a:latin typeface="Arial" charset="0"/>
              </a:rPr>
              <a:t>Where to get this information – network objects where to find info.</a:t>
            </a:r>
          </a:p>
          <a:p>
            <a:pPr marL="0" marR="0" indent="0" algn="l" defTabSz="457200" rtl="0" eaLnBrk="1" fontAlgn="auto" latinLnBrk="0" hangingPunct="1">
              <a:lnSpc>
                <a:spcPct val="100000"/>
              </a:lnSpc>
              <a:spcBef>
                <a:spcPct val="0"/>
              </a:spcBef>
              <a:spcAft>
                <a:spcPts val="0"/>
              </a:spcAft>
              <a:buClrTx/>
              <a:buSzTx/>
              <a:buFontTx/>
              <a:buNone/>
              <a:tabLst/>
              <a:defRPr/>
            </a:pPr>
            <a:endParaRPr lang="en-US" altLang="lv-LV" noProof="0" dirty="0">
              <a:latin typeface="Arial" charset="0"/>
            </a:endParaRPr>
          </a:p>
          <a:p>
            <a:r>
              <a:rPr lang="en-US" altLang="lv-LV" noProof="0" dirty="0">
                <a:latin typeface="Arial" charset="0"/>
              </a:rPr>
              <a:t>Two factors should be taken into account – how good the technical information is + if it comes from trusted sources.</a:t>
            </a:r>
          </a:p>
          <a:p>
            <a:r>
              <a:rPr lang="en-US" altLang="lv-LV" noProof="0" dirty="0">
                <a:latin typeface="Arial" charset="0"/>
              </a:rPr>
              <a:t>Level of trust of the sources is very important, good cooperation with others create more trusted data in the future.</a:t>
            </a:r>
          </a:p>
          <a:p>
            <a:pPr marL="0" marR="0" indent="0" algn="l" defTabSz="457200" rtl="0" eaLnBrk="1" fontAlgn="auto" latinLnBrk="0" hangingPunct="1">
              <a:lnSpc>
                <a:spcPct val="100000"/>
              </a:lnSpc>
              <a:spcBef>
                <a:spcPct val="0"/>
              </a:spcBef>
              <a:spcAft>
                <a:spcPts val="0"/>
              </a:spcAft>
              <a:buClrTx/>
              <a:buSzTx/>
              <a:buFontTx/>
              <a:buNone/>
              <a:tabLst/>
              <a:defRPr/>
            </a:pPr>
            <a:endParaRPr lang="en-US" altLang="lv-LV" noProof="0" dirty="0">
              <a:latin typeface="Arial" charset="0"/>
            </a:endParaRPr>
          </a:p>
          <a:p>
            <a:pPr>
              <a:spcBef>
                <a:spcPct val="0"/>
              </a:spcBef>
              <a:buFontTx/>
              <a:buChar char="-"/>
            </a:pPr>
            <a:endParaRPr lang="en-US" altLang="lv-LV" noProof="0" dirty="0">
              <a:latin typeface="Arial" charset="0"/>
            </a:endParaRPr>
          </a:p>
          <a:p>
            <a:endParaRPr lang="en-US" noProof="0" dirty="0"/>
          </a:p>
        </p:txBody>
      </p:sp>
      <p:sp>
        <p:nvSpPr>
          <p:cNvPr id="4" name="Slide Number Placeholder 3"/>
          <p:cNvSpPr>
            <a:spLocks noGrp="1"/>
          </p:cNvSpPr>
          <p:nvPr>
            <p:ph type="sldNum" sz="quarter" idx="5"/>
          </p:nvPr>
        </p:nvSpPr>
        <p:spPr/>
        <p:txBody>
          <a:bodyPr/>
          <a:lstStyle/>
          <a:p>
            <a:fld id="{9CBC110B-1C27-4A5B-8007-E6BF4BB6C5F7}" type="slidenum">
              <a:rPr lang="en-GB" smtClean="0"/>
              <a:t>43</a:t>
            </a:fld>
            <a:endParaRPr lang="en-GB" dirty="0"/>
          </a:p>
        </p:txBody>
      </p:sp>
    </p:spTree>
    <p:extLst>
      <p:ext uri="{BB962C8B-B14F-4D97-AF65-F5344CB8AC3E}">
        <p14:creationId xmlns:p14="http://schemas.microsoft.com/office/powerpoint/2010/main" val="2471952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t>
            </a:r>
            <a:r>
              <a:rPr lang="en-US" baseline="0" dirty="0"/>
              <a:t> to get more data about the incident?</a:t>
            </a:r>
          </a:p>
          <a:p>
            <a:r>
              <a:rPr lang="en-US" baseline="0" dirty="0"/>
              <a:t>Which data do we want to see?</a:t>
            </a:r>
          </a:p>
          <a:p>
            <a:r>
              <a:rPr lang="en-US" baseline="0" dirty="0"/>
              <a:t>Data from sensors, monitoring systems, your peers</a:t>
            </a:r>
          </a:p>
          <a:p>
            <a:endParaRPr lang="en-US" baseline="0" dirty="0"/>
          </a:p>
          <a:p>
            <a:r>
              <a:rPr lang="en-US" baseline="0" dirty="0"/>
              <a:t>May discover more victims</a:t>
            </a:r>
          </a:p>
          <a:p>
            <a:r>
              <a:rPr lang="en-US" b="1" baseline="0" dirty="0"/>
              <a:t>May deduce next potential victims which should be informed ASAP.</a:t>
            </a:r>
            <a:endParaRPr lang="en-US" b="1"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44</a:t>
            </a:fld>
            <a:endParaRPr lang="en-GB" dirty="0"/>
          </a:p>
        </p:txBody>
      </p:sp>
    </p:spTree>
    <p:extLst>
      <p:ext uri="{BB962C8B-B14F-4D97-AF65-F5344CB8AC3E}">
        <p14:creationId xmlns:p14="http://schemas.microsoft.com/office/powerpoint/2010/main" val="2845285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What is your position to ask for help</a:t>
            </a:r>
            <a:r>
              <a:rPr lang="en-US" baseline="0" noProof="0" dirty="0"/>
              <a:t> and support? Any agreements?</a:t>
            </a:r>
          </a:p>
          <a:p>
            <a:r>
              <a:rPr lang="en-US" baseline="0" noProof="0" dirty="0"/>
              <a:t>Collaboration with peer CSIRTs?</a:t>
            </a:r>
          </a:p>
          <a:p>
            <a:r>
              <a:rPr lang="en-US" b="1" baseline="0" noProof="0" dirty="0"/>
              <a:t>Any legal mandate?</a:t>
            </a:r>
          </a:p>
          <a:p>
            <a:r>
              <a:rPr lang="en-US" baseline="0" noProof="0" dirty="0"/>
              <a:t>How can they help you?</a:t>
            </a:r>
          </a:p>
          <a:p>
            <a:r>
              <a:rPr lang="en-US" altLang="lv-LV" noProof="0" dirty="0">
                <a:latin typeface="Arial" charset="0"/>
              </a:rPr>
              <a:t>Cooperation with other CSIRT teams, law enforcement, ISPs, other players.</a:t>
            </a:r>
          </a:p>
          <a:p>
            <a:r>
              <a:rPr lang="en-US" baseline="0" noProof="0" dirty="0"/>
              <a:t>Usually difficulties with personal data, in particular regarding who is using the particular IP address if it is outside of your organisation. And sometimes it is even difficult within the organisation.</a:t>
            </a:r>
          </a:p>
          <a:p>
            <a:pPr>
              <a:spcBef>
                <a:spcPct val="0"/>
              </a:spcBef>
            </a:pPr>
            <a:r>
              <a:rPr lang="en-US" altLang="lv-LV" noProof="0" dirty="0">
                <a:latin typeface="Arial" charset="0"/>
              </a:rPr>
              <a:t>Most of the time you'll need other to help you (Note: The internet does not stop at the border of your constituency)</a:t>
            </a:r>
          </a:p>
          <a:p>
            <a:endParaRPr lang="en-US" altLang="lv-LV" noProof="0" dirty="0">
              <a:latin typeface="Arial" charset="0"/>
            </a:endParaRPr>
          </a:p>
          <a:p>
            <a:r>
              <a:rPr lang="en-US" altLang="lv-LV" noProof="0" dirty="0">
                <a:latin typeface="Arial" charset="0"/>
              </a:rPr>
              <a:t>About the cooperation with others – mission of cooperation can work more likely than implying your needs.</a:t>
            </a:r>
          </a:p>
          <a:p>
            <a:r>
              <a:rPr lang="en-US" altLang="lv-LV" noProof="0" dirty="0">
                <a:latin typeface="Arial" charset="0"/>
              </a:rPr>
              <a:t>It is important to show that it is in common interests to share information which helps solving the incidents.</a:t>
            </a:r>
          </a:p>
          <a:p>
            <a:endParaRPr lang="en-US" noProof="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lv-LV" b="1" noProof="0" dirty="0">
                <a:latin typeface="Arial" charset="0"/>
              </a:rPr>
              <a:t>Airport approach </a:t>
            </a:r>
            <a:r>
              <a:rPr lang="en-US" altLang="lv-LV" noProof="0" dirty="0">
                <a:latin typeface="Arial" charset="0"/>
              </a:rPr>
              <a:t>– first fast overlook, more detailed while reaching the point of interest</a:t>
            </a:r>
            <a:endParaRPr lang="en-US" noProof="0" dirty="0"/>
          </a:p>
          <a:p>
            <a:endParaRPr lang="en-US" noProof="0" dirty="0"/>
          </a:p>
        </p:txBody>
      </p:sp>
      <p:sp>
        <p:nvSpPr>
          <p:cNvPr id="4" name="Slide Number Placeholder 3"/>
          <p:cNvSpPr>
            <a:spLocks noGrp="1"/>
          </p:cNvSpPr>
          <p:nvPr>
            <p:ph type="sldNum" sz="quarter" idx="5"/>
          </p:nvPr>
        </p:nvSpPr>
        <p:spPr/>
        <p:txBody>
          <a:bodyPr/>
          <a:lstStyle/>
          <a:p>
            <a:fld id="{9CBC110B-1C27-4A5B-8007-E6BF4BB6C5F7}" type="slidenum">
              <a:rPr lang="en-GB" smtClean="0"/>
              <a:t>45</a:t>
            </a:fld>
            <a:endParaRPr lang="en-GB" dirty="0"/>
          </a:p>
        </p:txBody>
      </p:sp>
    </p:spTree>
    <p:extLst>
      <p:ext uri="{BB962C8B-B14F-4D97-AF65-F5344CB8AC3E}">
        <p14:creationId xmlns:p14="http://schemas.microsoft.com/office/powerpoint/2010/main" val="1491022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lv-LV" noProof="0" dirty="0">
                <a:latin typeface="Arial" charset="0"/>
              </a:rPr>
              <a:t>Usually collection of 20-30% of possible information gives you potentially about 80% of answers. So analysing incident related data do not spend too much time on analysis of additional sources of information. In most cases it will not give you new information and they will cost you a lot of work.</a:t>
            </a:r>
          </a:p>
          <a:p>
            <a:pPr>
              <a:spcBef>
                <a:spcPct val="0"/>
              </a:spcBef>
            </a:pPr>
            <a:endParaRPr lang="en-US" altLang="lv-LV" noProof="0" dirty="0">
              <a:latin typeface="Arial" charset="0"/>
            </a:endParaRPr>
          </a:p>
          <a:p>
            <a:pPr>
              <a:spcBef>
                <a:spcPct val="0"/>
              </a:spcBef>
            </a:pPr>
            <a:r>
              <a:rPr lang="en-US" altLang="lv-LV" noProof="0" dirty="0">
                <a:latin typeface="Arial" charset="0"/>
              </a:rPr>
              <a:t>Don't spend too much time on one incident – try to resolve it with reasonable level of details – unless it is a research work, then you don't need 100% information.</a:t>
            </a:r>
            <a:endParaRPr lang="en-US" noProof="0" dirty="0"/>
          </a:p>
          <a:p>
            <a:endParaRPr lang="en-US" noProof="0" dirty="0"/>
          </a:p>
        </p:txBody>
      </p:sp>
      <p:sp>
        <p:nvSpPr>
          <p:cNvPr id="4" name="Slide Number Placeholder 3"/>
          <p:cNvSpPr>
            <a:spLocks noGrp="1"/>
          </p:cNvSpPr>
          <p:nvPr>
            <p:ph type="sldNum" sz="quarter" idx="5"/>
          </p:nvPr>
        </p:nvSpPr>
        <p:spPr/>
        <p:txBody>
          <a:bodyPr/>
          <a:lstStyle/>
          <a:p>
            <a:fld id="{9CBC110B-1C27-4A5B-8007-E6BF4BB6C5F7}" type="slidenum">
              <a:rPr lang="en-GB" smtClean="0"/>
              <a:t>46</a:t>
            </a:fld>
            <a:endParaRPr lang="en-GB" dirty="0"/>
          </a:p>
        </p:txBody>
      </p:sp>
    </p:spTree>
    <p:extLst>
      <p:ext uri="{BB962C8B-B14F-4D97-AF65-F5344CB8AC3E}">
        <p14:creationId xmlns:p14="http://schemas.microsoft.com/office/powerpoint/2010/main" val="1263847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audience can understand your propositions</a:t>
            </a:r>
          </a:p>
          <a:p>
            <a:endParaRPr lang="en-US" dirty="0"/>
          </a:p>
          <a:p>
            <a:r>
              <a:rPr lang="en-US" dirty="0"/>
              <a:t>e.g. </a:t>
            </a:r>
          </a:p>
          <a:p>
            <a:r>
              <a:rPr lang="en-US" dirty="0"/>
              <a:t>technician: we need to add more indexes to the database</a:t>
            </a:r>
          </a:p>
          <a:p>
            <a:r>
              <a:rPr lang="en-US" dirty="0"/>
              <a:t>Manager: what is an index?</a:t>
            </a:r>
          </a:p>
          <a:p>
            <a:endParaRPr lang="en-US" dirty="0"/>
          </a:p>
          <a:p>
            <a:r>
              <a:rPr lang="en-US" dirty="0"/>
              <a:t>Bad example from NASA: you have one slide to explain …</a:t>
            </a:r>
          </a:p>
        </p:txBody>
      </p:sp>
      <p:sp>
        <p:nvSpPr>
          <p:cNvPr id="4" name="Slide Number Placeholder 3"/>
          <p:cNvSpPr>
            <a:spLocks noGrp="1"/>
          </p:cNvSpPr>
          <p:nvPr>
            <p:ph type="sldNum" sz="quarter" idx="5"/>
          </p:nvPr>
        </p:nvSpPr>
        <p:spPr/>
        <p:txBody>
          <a:bodyPr/>
          <a:lstStyle/>
          <a:p>
            <a:fld id="{9CBC110B-1C27-4A5B-8007-E6BF4BB6C5F7}" type="slidenum">
              <a:rPr lang="en-GB" smtClean="0"/>
              <a:t>47</a:t>
            </a:fld>
            <a:endParaRPr lang="en-GB" dirty="0"/>
          </a:p>
        </p:txBody>
      </p:sp>
    </p:spTree>
    <p:extLst>
      <p:ext uri="{BB962C8B-B14F-4D97-AF65-F5344CB8AC3E}">
        <p14:creationId xmlns:p14="http://schemas.microsoft.com/office/powerpoint/2010/main" val="3388212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might occur when people are working under stress</a:t>
            </a:r>
          </a:p>
        </p:txBody>
      </p:sp>
      <p:sp>
        <p:nvSpPr>
          <p:cNvPr id="4" name="Slide Number Placeholder 3"/>
          <p:cNvSpPr>
            <a:spLocks noGrp="1"/>
          </p:cNvSpPr>
          <p:nvPr>
            <p:ph type="sldNum" sz="quarter" idx="5"/>
          </p:nvPr>
        </p:nvSpPr>
        <p:spPr/>
        <p:txBody>
          <a:bodyPr/>
          <a:lstStyle/>
          <a:p>
            <a:fld id="{9CBC110B-1C27-4A5B-8007-E6BF4BB6C5F7}" type="slidenum">
              <a:rPr lang="en-GB" smtClean="0"/>
              <a:t>48</a:t>
            </a:fld>
            <a:endParaRPr lang="en-GB" dirty="0"/>
          </a:p>
        </p:txBody>
      </p:sp>
    </p:spTree>
    <p:extLst>
      <p:ext uri="{BB962C8B-B14F-4D97-AF65-F5344CB8AC3E}">
        <p14:creationId xmlns:p14="http://schemas.microsoft.com/office/powerpoint/2010/main" val="3060800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i="0" dirty="0"/>
              <a:t>recovery time objective </a:t>
            </a:r>
            <a:r>
              <a:rPr lang="en-US" dirty="0"/>
              <a:t>(</a:t>
            </a:r>
            <a:r>
              <a:rPr lang="en-US" i="1" dirty="0"/>
              <a:t>RTO</a:t>
            </a:r>
            <a:r>
              <a:rPr lang="en-US" dirty="0"/>
              <a:t>) is the targeted duration of time and a service level within which a business process must be restored after a disaster in order to avoid unacceptable consequences associated with a break in </a:t>
            </a:r>
            <a:r>
              <a:rPr lang="en-US" dirty="0">
                <a:hlinkClick r:id="rId3" tooltip="Business continuity"/>
              </a:rPr>
              <a:t>business continuity</a:t>
            </a:r>
            <a:r>
              <a:rPr lang="en-US" dirty="0"/>
              <a:t>.</a:t>
            </a:r>
          </a:p>
          <a:p>
            <a:endParaRPr lang="en-US" dirty="0"/>
          </a:p>
          <a:p>
            <a:r>
              <a:rPr lang="en-US" dirty="0"/>
              <a:t>A </a:t>
            </a:r>
            <a:r>
              <a:rPr lang="en-US" b="1" dirty="0"/>
              <a:t>recovery point objective</a:t>
            </a:r>
            <a:r>
              <a:rPr lang="en-US" dirty="0"/>
              <a:t>, or “RPO”, is defined by </a:t>
            </a:r>
            <a:r>
              <a:rPr lang="en-US" dirty="0">
                <a:hlinkClick r:id="rId4" tooltip="Business continuity planning"/>
              </a:rPr>
              <a:t>business continuity planning</a:t>
            </a:r>
            <a:r>
              <a:rPr lang="en-US" dirty="0"/>
              <a:t>. It is the maximum targeted period in which </a:t>
            </a:r>
            <a:r>
              <a:rPr lang="en-US" dirty="0">
                <a:hlinkClick r:id="rId5" tooltip="Data"/>
              </a:rPr>
              <a:t>data</a:t>
            </a:r>
            <a:r>
              <a:rPr lang="en-US" dirty="0"/>
              <a:t> might be lost from an IT service due to a major incident.</a:t>
            </a:r>
            <a:r>
              <a:rPr lang="en-US" baseline="30000" dirty="0">
                <a:hlinkClick r:id="rId6"/>
              </a:rPr>
              <a:t>[1]</a:t>
            </a:r>
            <a:r>
              <a:rPr lang="en-US" dirty="0"/>
              <a:t> The RPO gives systems designers a limit to work to. For instance, if the RPO is set to four hours, then in practice, off-site mirrored backups must be continuously maintained – a daily off-site backup on tape will not suffice.</a:t>
            </a:r>
          </a:p>
          <a:p>
            <a:endParaRPr lang="en-US"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49</a:t>
            </a:fld>
            <a:endParaRPr lang="en-GB" dirty="0"/>
          </a:p>
        </p:txBody>
      </p:sp>
    </p:spTree>
    <p:extLst>
      <p:ext uri="{BB962C8B-B14F-4D97-AF65-F5344CB8AC3E}">
        <p14:creationId xmlns:p14="http://schemas.microsoft.com/office/powerpoint/2010/main" val="392630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your open tickets … is the Incident handler of the day also part of the incident response team or should he stay outside to keep the hotline in order?</a:t>
            </a:r>
          </a:p>
          <a:p>
            <a:endParaRPr lang="en-US" dirty="0"/>
          </a:p>
          <a:p>
            <a:r>
              <a:rPr lang="en-US" dirty="0"/>
              <a:t>10 seconds for 10 minutes, a principle from the emergency room</a:t>
            </a:r>
          </a:p>
          <a:p>
            <a:r>
              <a:rPr lang="en-US" sz="900" dirty="0">
                <a:solidFill>
                  <a:srgbClr val="153D6E"/>
                </a:solidFill>
                <a:ea typeface="Verdana" panose="020B0604030504040204" pitchFamily="34" charset="0"/>
                <a:cs typeface="Arial" panose="020B0604020202020204" pitchFamily="34" charset="0"/>
              </a:rPr>
              <a:t>(from professional healthcare providers)</a:t>
            </a: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50</a:t>
            </a:fld>
            <a:endParaRPr lang="en-GB" dirty="0"/>
          </a:p>
        </p:txBody>
      </p:sp>
    </p:spTree>
    <p:extLst>
      <p:ext uri="{BB962C8B-B14F-4D97-AF65-F5344CB8AC3E}">
        <p14:creationId xmlns:p14="http://schemas.microsoft.com/office/powerpoint/2010/main" val="117430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lv-LV" dirty="0">
                <a:latin typeface="Arial" charset="0"/>
              </a:rPr>
              <a:t>With new kind of incidents or sophisticated incidents it is good to make summary within the team – what lessons are learned, what could be done more.</a:t>
            </a:r>
          </a:p>
          <a:p>
            <a:r>
              <a:rPr lang="en-GB" altLang="lv-LV" dirty="0">
                <a:latin typeface="Arial" charset="0"/>
              </a:rPr>
              <a:t>E.g. If a new virus is spreading (every day more and more) – what can we do? Perhaps issue a media release? Contact press (via the right channels)?</a:t>
            </a:r>
          </a:p>
        </p:txBody>
      </p:sp>
      <p:sp>
        <p:nvSpPr>
          <p:cNvPr id="4" name="Slide Number Placeholder 3"/>
          <p:cNvSpPr>
            <a:spLocks noGrp="1"/>
          </p:cNvSpPr>
          <p:nvPr>
            <p:ph type="sldNum" sz="quarter" idx="5"/>
          </p:nvPr>
        </p:nvSpPr>
        <p:spPr/>
        <p:txBody>
          <a:bodyPr/>
          <a:lstStyle/>
          <a:p>
            <a:fld id="{9CBC110B-1C27-4A5B-8007-E6BF4BB6C5F7}" type="slidenum">
              <a:rPr lang="en-GB" smtClean="0"/>
              <a:t>51</a:t>
            </a:fld>
            <a:endParaRPr lang="en-GB" dirty="0"/>
          </a:p>
        </p:txBody>
      </p:sp>
    </p:spTree>
    <p:extLst>
      <p:ext uri="{BB962C8B-B14F-4D97-AF65-F5344CB8AC3E}">
        <p14:creationId xmlns:p14="http://schemas.microsoft.com/office/powerpoint/2010/main" val="400126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SzPct val="45000"/>
              <a:buFont typeface="Arial" panose="020B0604020202020204" pitchFamily="34" charset="0"/>
              <a:buNone/>
            </a:pPr>
            <a:r>
              <a:rPr lang="en-US" sz="2210" u="none" dirty="0">
                <a:solidFill>
                  <a:srgbClr val="000000"/>
                </a:solidFill>
                <a:latin typeface="Arial"/>
              </a:rPr>
              <a:t>Trainer Notes: You can do this exercise either in a discussion or in a live exercise. Be aware of venue rules on spilling water…</a:t>
            </a:r>
          </a:p>
          <a:p>
            <a:pPr marL="0" indent="0">
              <a:lnSpc>
                <a:spcPct val="100000"/>
              </a:lnSpc>
              <a:buSzPct val="45000"/>
              <a:buFont typeface="Arial" panose="020B0604020202020204" pitchFamily="34" charset="0"/>
              <a:buNone/>
            </a:pPr>
            <a:r>
              <a:rPr lang="en-US" sz="2210" u="none" dirty="0">
                <a:solidFill>
                  <a:srgbClr val="000000"/>
                </a:solidFill>
                <a:latin typeface="Arial"/>
              </a:rPr>
              <a:t>Goal of this exercise: </a:t>
            </a:r>
          </a:p>
          <a:p>
            <a:pPr marL="0" indent="0">
              <a:lnSpc>
                <a:spcPct val="100000"/>
              </a:lnSpc>
              <a:buSzPct val="45000"/>
              <a:buFont typeface="Arial" panose="020B0604020202020204" pitchFamily="34" charset="0"/>
              <a:buNone/>
            </a:pPr>
            <a:endParaRPr lang="en-US" sz="2210" u="none" dirty="0">
              <a:solidFill>
                <a:srgbClr val="000000"/>
              </a:solidFill>
              <a:latin typeface="Arial"/>
            </a:endParaRPr>
          </a:p>
          <a:p>
            <a:pPr marL="342900" indent="-342900">
              <a:lnSpc>
                <a:spcPct val="100000"/>
              </a:lnSpc>
              <a:buSzPct val="45000"/>
              <a:buFont typeface="Arial" panose="020B0604020202020204" pitchFamily="34" charset="0"/>
              <a:buChar char="•"/>
            </a:pPr>
            <a:r>
              <a:rPr lang="en-US" sz="2210" u="sng" dirty="0">
                <a:solidFill>
                  <a:srgbClr val="000000"/>
                </a:solidFill>
                <a:latin typeface="Arial"/>
              </a:rPr>
              <a:t>Scenario:</a:t>
            </a:r>
            <a:endParaRPr lang="en-US" dirty="0"/>
          </a:p>
          <a:p>
            <a:pPr marL="685800" lvl="1" indent="-342900">
              <a:lnSpc>
                <a:spcPct val="100000"/>
              </a:lnSpc>
              <a:buSzPct val="45000"/>
              <a:buFont typeface="Arial" panose="020B0604020202020204" pitchFamily="34" charset="0"/>
              <a:buChar char="•"/>
            </a:pPr>
            <a:r>
              <a:rPr lang="en-US" sz="2210" b="1" dirty="0">
                <a:solidFill>
                  <a:srgbClr val="000000"/>
                </a:solidFill>
                <a:latin typeface="Arial"/>
              </a:rPr>
              <a:t>We have a fire in a container at the other end of the room</a:t>
            </a:r>
            <a:endParaRPr lang="en-US" dirty="0"/>
          </a:p>
          <a:p>
            <a:pPr marL="685800" lvl="1" indent="-342900">
              <a:lnSpc>
                <a:spcPct val="100000"/>
              </a:lnSpc>
              <a:buSzPct val="45000"/>
              <a:buFont typeface="Arial" panose="020B0604020202020204" pitchFamily="34" charset="0"/>
              <a:buChar char="•"/>
            </a:pPr>
            <a:r>
              <a:rPr lang="en-US" sz="2210" b="1" dirty="0">
                <a:solidFill>
                  <a:srgbClr val="000000"/>
                </a:solidFill>
                <a:latin typeface="Arial"/>
              </a:rPr>
              <a:t>We've got bottles of water, glasses</a:t>
            </a:r>
            <a:endParaRPr lang="en-US" dirty="0"/>
          </a:p>
          <a:p>
            <a:pPr marL="685800" lvl="1" indent="-342900">
              <a:lnSpc>
                <a:spcPct val="100000"/>
              </a:lnSpc>
              <a:buSzPct val="45000"/>
              <a:buFont typeface="Arial" panose="020B0604020202020204" pitchFamily="34" charset="0"/>
              <a:buChar char="•"/>
            </a:pPr>
            <a:r>
              <a:rPr lang="en-US" sz="2210" b="1" dirty="0">
                <a:solidFill>
                  <a:srgbClr val="000000"/>
                </a:solidFill>
                <a:latin typeface="Arial"/>
              </a:rPr>
              <a:t>We have to stop the fire!</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210" u="sng" dirty="0">
                <a:solidFill>
                  <a:srgbClr val="000000"/>
                </a:solidFill>
                <a:latin typeface="Arial"/>
              </a:rPr>
              <a:t>Action:</a:t>
            </a:r>
            <a:endParaRPr lang="en-US" dirty="0"/>
          </a:p>
          <a:p>
            <a:pPr marL="685800" lvl="1" indent="-342900">
              <a:lnSpc>
                <a:spcPct val="100000"/>
              </a:lnSpc>
              <a:buSzPct val="45000"/>
              <a:buFont typeface="Arial" panose="020B0604020202020204" pitchFamily="34" charset="0"/>
              <a:buChar char="•"/>
            </a:pPr>
            <a:r>
              <a:rPr lang="en-US" sz="2210" dirty="0">
                <a:solidFill>
                  <a:srgbClr val="000000"/>
                </a:solidFill>
                <a:latin typeface="Arial"/>
              </a:rPr>
              <a:t>Let's do something</a:t>
            </a:r>
            <a:endParaRPr lang="en-US" dirty="0"/>
          </a:p>
          <a:p>
            <a:pPr marL="685800" lvl="1" indent="-342900">
              <a:lnSpc>
                <a:spcPct val="100000"/>
              </a:lnSpc>
              <a:buSzPct val="45000"/>
              <a:buFont typeface="Arial" panose="020B0604020202020204" pitchFamily="34" charset="0"/>
              <a:buChar char="•"/>
            </a:pPr>
            <a:r>
              <a:rPr lang="en-US" sz="2210" dirty="0">
                <a:solidFill>
                  <a:srgbClr val="000000"/>
                </a:solidFill>
                <a:latin typeface="Arial"/>
              </a:rPr>
              <a:t>Let's pour water in the container</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210" u="sng" dirty="0">
                <a:solidFill>
                  <a:srgbClr val="000000"/>
                </a:solidFill>
                <a:latin typeface="Arial"/>
              </a:rPr>
              <a:t>Rules:</a:t>
            </a:r>
            <a:endParaRPr lang="en-US" dirty="0"/>
          </a:p>
          <a:p>
            <a:pPr marL="1028700" lvl="2" indent="-342900">
              <a:lnSpc>
                <a:spcPct val="100000"/>
              </a:lnSpc>
              <a:buSzPct val="45000"/>
              <a:buFont typeface="Arial" panose="020B0604020202020204" pitchFamily="34" charset="0"/>
              <a:buChar char="•"/>
            </a:pPr>
            <a:r>
              <a:rPr lang="en-US" sz="2210" dirty="0">
                <a:solidFill>
                  <a:srgbClr val="000000"/>
                </a:solidFill>
                <a:latin typeface="Arial"/>
              </a:rPr>
              <a:t>Rule #1: we can't bring bottles of water, we have to carry glasses</a:t>
            </a:r>
            <a:endParaRPr lang="en-US" dirty="0"/>
          </a:p>
          <a:p>
            <a:pPr marL="1028700" lvl="2" indent="-342900">
              <a:lnSpc>
                <a:spcPct val="100000"/>
              </a:lnSpc>
              <a:buSzPct val="45000"/>
              <a:buFont typeface="Arial" panose="020B0604020202020204" pitchFamily="34" charset="0"/>
              <a:buChar char="•"/>
            </a:pPr>
            <a:r>
              <a:rPr lang="en-US" sz="2210" dirty="0">
                <a:solidFill>
                  <a:srgbClr val="000000"/>
                </a:solidFill>
                <a:latin typeface="Arial"/>
              </a:rPr>
              <a:t>Rule #2: no more than 5 minutes (sharp) for the exercise</a:t>
            </a:r>
            <a:endParaRPr lang="en-US" dirty="0"/>
          </a:p>
          <a:p>
            <a:pPr marL="1028700" lvl="2" indent="-342900">
              <a:lnSpc>
                <a:spcPct val="100000"/>
              </a:lnSpc>
              <a:buSzPct val="45000"/>
              <a:buFont typeface="Arial" panose="020B0604020202020204" pitchFamily="34" charset="0"/>
              <a:buChar char="•"/>
            </a:pPr>
            <a:r>
              <a:rPr lang="en-US" sz="2210" dirty="0">
                <a:solidFill>
                  <a:srgbClr val="000000"/>
                </a:solidFill>
                <a:latin typeface="Arial"/>
              </a:rPr>
              <a:t>Rule #3: you can panic!</a:t>
            </a:r>
            <a:endParaRPr lang="en-US" dirty="0"/>
          </a:p>
          <a:p>
            <a:pPr marL="171450" indent="-171450">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What worked?</a:t>
            </a: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What failed?</a:t>
            </a: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Next time, what would you do?</a:t>
            </a:r>
            <a:endParaRPr lang="en-US" dirty="0"/>
          </a:p>
          <a:p>
            <a:pPr marL="171450" indent="-171450">
              <a:lnSpc>
                <a:spcPct val="100000"/>
              </a:lnSpc>
              <a:buFont typeface="Arial" panose="020B0604020202020204" pitchFamily="34" charset="0"/>
              <a:buChar char="•"/>
            </a:pPr>
            <a:r>
              <a:rPr lang="en-US" sz="900" dirty="0">
                <a:solidFill>
                  <a:srgbClr val="000000"/>
                </a:solidFill>
                <a:latin typeface="Arial"/>
                <a:ea typeface="ＭＳ Ｐゴシック"/>
              </a:rPr>
              <a:t>Name some incident-oriented jobs</a:t>
            </a:r>
            <a:endParaRPr lang="en-US" dirty="0"/>
          </a:p>
          <a:p>
            <a:pPr marL="171450" indent="-17145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Firemen are NOT mighty lonesome gurus who can solve ANY fire no matter its size, location, and "combustible"</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Understand that it's a </a:t>
            </a:r>
            <a:r>
              <a:rPr lang="en-US" sz="2400" b="1" dirty="0">
                <a:latin typeface="Arial"/>
              </a:rPr>
              <a:t>TEAM</a:t>
            </a:r>
            <a:r>
              <a:rPr lang="en-US" sz="2400" dirty="0">
                <a:latin typeface="Arial"/>
              </a:rPr>
              <a:t> effort, each and everyone cooperating in reaching "a" solution</a:t>
            </a:r>
            <a:endParaRPr lang="en-US" dirty="0"/>
          </a:p>
          <a:p>
            <a:pPr marL="685800" lvl="1" indent="-342900">
              <a:lnSpc>
                <a:spcPct val="100000"/>
              </a:lnSpc>
              <a:buSzPct val="45000"/>
              <a:buFont typeface="Arial" panose="020B0604020202020204" pitchFamily="34" charset="0"/>
              <a:buChar char="•"/>
            </a:pPr>
            <a:r>
              <a:rPr lang="en-US" sz="2400" dirty="0">
                <a:latin typeface="Arial"/>
              </a:rPr>
              <a:t>→ 1 + 1 &gt; 2</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Follow the process rather than creating new ways to solve bleeding edge issues</a:t>
            </a:r>
            <a:endParaRPr lang="en-US" dirty="0"/>
          </a:p>
          <a:p>
            <a:pPr marL="685800" lvl="1" indent="-342900">
              <a:lnSpc>
                <a:spcPct val="100000"/>
              </a:lnSpc>
              <a:buSzPct val="45000"/>
              <a:buFont typeface="Arial" panose="020B0604020202020204" pitchFamily="34" charset="0"/>
              <a:buChar char="•"/>
            </a:pPr>
            <a:r>
              <a:rPr lang="en-US" sz="2400" dirty="0">
                <a:latin typeface="Arial"/>
              </a:rPr>
              <a:t>→ Preparation is key</a:t>
            </a:r>
            <a:endParaRPr lang="en-US" dirty="0"/>
          </a:p>
          <a:p>
            <a:pPr marL="171450" indent="-171450">
              <a:lnSpc>
                <a:spcPct val="100000"/>
              </a:lnSpc>
              <a:buSzPct val="45000"/>
              <a:buFont typeface="Arial" panose="020B0604020202020204" pitchFamily="34" charset="0"/>
              <a:buChar char="•"/>
            </a:pPr>
            <a:endParaRPr lang="en-US" dirty="0"/>
          </a:p>
          <a:p>
            <a:pPr marL="342900" indent="-342900">
              <a:lnSpc>
                <a:spcPct val="100000"/>
              </a:lnSpc>
              <a:buSzPct val="45000"/>
              <a:buFont typeface="Arial" panose="020B0604020202020204" pitchFamily="34" charset="0"/>
              <a:buChar char="•"/>
            </a:pPr>
            <a:r>
              <a:rPr lang="en-US" sz="2400" dirty="0">
                <a:latin typeface="Arial"/>
              </a:rPr>
              <a:t>Message of the day:</a:t>
            </a:r>
            <a:endParaRPr lang="en-US" dirty="0"/>
          </a:p>
          <a:p>
            <a:pPr marL="1028700" lvl="2" indent="-342900">
              <a:lnSpc>
                <a:spcPct val="100000"/>
              </a:lnSpc>
              <a:buSzPct val="45000"/>
              <a:buFont typeface="Arial" panose="020B0604020202020204" pitchFamily="34" charset="0"/>
              <a:buChar char="•"/>
            </a:pPr>
            <a:r>
              <a:rPr lang="en-US" sz="2210" b="1" dirty="0">
                <a:latin typeface="Arial"/>
              </a:rPr>
              <a:t>Don't reinvent the wheel,</a:t>
            </a:r>
            <a:endParaRPr lang="en-US" dirty="0"/>
          </a:p>
          <a:p>
            <a:pPr marL="1028700" lvl="2" indent="-342900">
              <a:lnSpc>
                <a:spcPct val="100000"/>
              </a:lnSpc>
              <a:buSzPct val="45000"/>
              <a:buFont typeface="Arial" panose="020B0604020202020204" pitchFamily="34" charset="0"/>
              <a:buChar char="•"/>
            </a:pPr>
            <a:r>
              <a:rPr lang="en-US" sz="2210" b="1" dirty="0">
                <a:latin typeface="Arial"/>
              </a:rPr>
              <a:t>Follow the rules and operations will run smoother and far better</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5</a:t>
            </a:fld>
            <a:endParaRPr lang="en-GB" dirty="0"/>
          </a:p>
        </p:txBody>
      </p:sp>
    </p:spTree>
    <p:extLst>
      <p:ext uri="{BB962C8B-B14F-4D97-AF65-F5344CB8AC3E}">
        <p14:creationId xmlns:p14="http://schemas.microsoft.com/office/powerpoint/2010/main" val="13971395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tLang="lv-LV" dirty="0">
              <a:latin typeface="Arial" charset="0"/>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52</a:t>
            </a:fld>
            <a:endParaRPr lang="en-GB" dirty="0"/>
          </a:p>
        </p:txBody>
      </p:sp>
    </p:spTree>
    <p:extLst>
      <p:ext uri="{BB962C8B-B14F-4D97-AF65-F5344CB8AC3E}">
        <p14:creationId xmlns:p14="http://schemas.microsoft.com/office/powerpoint/2010/main" val="3608556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tLang="lv-LV" dirty="0">
              <a:latin typeface="Arial" charset="0"/>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53</a:t>
            </a:fld>
            <a:endParaRPr lang="en-GB" dirty="0"/>
          </a:p>
        </p:txBody>
      </p:sp>
    </p:spTree>
    <p:extLst>
      <p:ext uri="{BB962C8B-B14F-4D97-AF65-F5344CB8AC3E}">
        <p14:creationId xmlns:p14="http://schemas.microsoft.com/office/powerpoint/2010/main" val="3017462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54</a:t>
            </a:fld>
            <a:endParaRPr lang="en-GB" dirty="0"/>
          </a:p>
        </p:txBody>
      </p:sp>
    </p:spTree>
    <p:extLst>
      <p:ext uri="{BB962C8B-B14F-4D97-AF65-F5344CB8AC3E}">
        <p14:creationId xmlns:p14="http://schemas.microsoft.com/office/powerpoint/2010/main" val="14266507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appropriate language for your audience</a:t>
            </a:r>
          </a:p>
          <a:p>
            <a:pPr marL="171450" indent="-171450">
              <a:buFontTx/>
              <a:buChar char="-"/>
            </a:pPr>
            <a:r>
              <a:rPr lang="en-US" dirty="0"/>
              <a:t>Technicians</a:t>
            </a:r>
          </a:p>
          <a:p>
            <a:pPr marL="171450" indent="-171450">
              <a:buFontTx/>
              <a:buChar char="-"/>
            </a:pPr>
            <a:r>
              <a:rPr lang="en-US" dirty="0"/>
              <a:t>Managers</a:t>
            </a:r>
          </a:p>
          <a:p>
            <a:pPr marL="171450" indent="-171450">
              <a:buFontTx/>
              <a:buChar char="-"/>
            </a:pPr>
            <a:r>
              <a:rPr lang="en-US" dirty="0"/>
              <a:t>“regular” Users</a:t>
            </a:r>
          </a:p>
        </p:txBody>
      </p:sp>
      <p:sp>
        <p:nvSpPr>
          <p:cNvPr id="4" name="Slide Number Placeholder 3"/>
          <p:cNvSpPr>
            <a:spLocks noGrp="1"/>
          </p:cNvSpPr>
          <p:nvPr>
            <p:ph type="sldNum" sz="quarter" idx="5"/>
          </p:nvPr>
        </p:nvSpPr>
        <p:spPr/>
        <p:txBody>
          <a:bodyPr/>
          <a:lstStyle/>
          <a:p>
            <a:fld id="{9CBC110B-1C27-4A5B-8007-E6BF4BB6C5F7}" type="slidenum">
              <a:rPr lang="en-GB" smtClean="0"/>
              <a:t>55</a:t>
            </a:fld>
            <a:endParaRPr lang="en-GB" dirty="0"/>
          </a:p>
        </p:txBody>
      </p:sp>
    </p:spTree>
    <p:extLst>
      <p:ext uri="{BB962C8B-B14F-4D97-AF65-F5344CB8AC3E}">
        <p14:creationId xmlns:p14="http://schemas.microsoft.com/office/powerpoint/2010/main" val="1214295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lv-LV" dirty="0">
                <a:latin typeface="Arial" charset="0"/>
              </a:rPr>
              <a:t>Incident closing – if you change classification at the end of the incident, then all parties should get informed.</a:t>
            </a:r>
          </a:p>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altLang="lv-LV" dirty="0">
                <a:latin typeface="Arial" charset="0"/>
              </a:rPr>
              <a:t>Incident classification by CERT, not by a reporter, is more precise. The problem is that it also costs a lot of work, and during the collection of information related to the incident you will change your decision many times. The same incident can be the phishing case at the beginning, then a trojan and a social engineering at the end. Additionally it could be frustrating for your staff and finally can be numbing for your operations. Try to avoid it and decide together with your team a moment when you want to finally decide about the incident classification. Usually – sooner – better.</a:t>
            </a:r>
          </a:p>
          <a:p>
            <a:endParaRPr lang="en-GB" dirty="0"/>
          </a:p>
          <a:p>
            <a:r>
              <a:rPr lang="en-GB" dirty="0"/>
              <a:t>Discussion: how important the classification is? For</a:t>
            </a:r>
            <a:r>
              <a:rPr lang="en-GB" baseline="0" dirty="0"/>
              <a:t> what?</a:t>
            </a:r>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56</a:t>
            </a:fld>
            <a:endParaRPr lang="en-GB" dirty="0"/>
          </a:p>
        </p:txBody>
      </p:sp>
    </p:spTree>
    <p:extLst>
      <p:ext uri="{BB962C8B-B14F-4D97-AF65-F5344CB8AC3E}">
        <p14:creationId xmlns:p14="http://schemas.microsoft.com/office/powerpoint/2010/main" val="15473106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altLang="lv-LV" dirty="0">
                <a:latin typeface="Arial" charset="0"/>
              </a:rPr>
              <a:t>Then incident can be archived, but new incidents can be linked with old ones, therefore it is better if the archive is on an active system rather than in a shelf.</a:t>
            </a:r>
          </a:p>
        </p:txBody>
      </p:sp>
      <p:sp>
        <p:nvSpPr>
          <p:cNvPr id="4" name="Slide Number Placeholder 3"/>
          <p:cNvSpPr>
            <a:spLocks noGrp="1"/>
          </p:cNvSpPr>
          <p:nvPr>
            <p:ph type="sldNum" sz="quarter" idx="5"/>
          </p:nvPr>
        </p:nvSpPr>
        <p:spPr/>
        <p:txBody>
          <a:bodyPr/>
          <a:lstStyle/>
          <a:p>
            <a:fld id="{9CBC110B-1C27-4A5B-8007-E6BF4BB6C5F7}" type="slidenum">
              <a:rPr lang="en-GB" smtClean="0"/>
              <a:t>57</a:t>
            </a:fld>
            <a:endParaRPr lang="en-GB" dirty="0"/>
          </a:p>
        </p:txBody>
      </p:sp>
    </p:spTree>
    <p:extLst>
      <p:ext uri="{BB962C8B-B14F-4D97-AF65-F5344CB8AC3E}">
        <p14:creationId xmlns:p14="http://schemas.microsoft.com/office/powerpoint/2010/main" val="40277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common practice?</a:t>
            </a:r>
            <a:r>
              <a:rPr lang="en-US" baseline="0" dirty="0"/>
              <a:t> How it is done in your team?</a:t>
            </a: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58</a:t>
            </a:fld>
            <a:endParaRPr lang="en-GB" dirty="0"/>
          </a:p>
        </p:txBody>
      </p:sp>
    </p:spTree>
    <p:extLst>
      <p:ext uri="{BB962C8B-B14F-4D97-AF65-F5344CB8AC3E}">
        <p14:creationId xmlns:p14="http://schemas.microsoft.com/office/powerpoint/2010/main" val="2485488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59</a:t>
            </a:fld>
            <a:endParaRPr lang="en-GB" dirty="0"/>
          </a:p>
        </p:txBody>
      </p:sp>
    </p:spTree>
    <p:extLst>
      <p:ext uri="{BB962C8B-B14F-4D97-AF65-F5344CB8AC3E}">
        <p14:creationId xmlns:p14="http://schemas.microsoft.com/office/powerpoint/2010/main" val="4268278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lv-LV" dirty="0">
                <a:latin typeface="Arial" charset="0"/>
              </a:rPr>
              <a:t>It is a good idea to organise periodical meetings of the incident handling team, for example about summary of 2 weeks work, or to decide which incidents would need an automated answers prepared; or which incidents will be analysed deeper.</a:t>
            </a:r>
          </a:p>
          <a:p>
            <a:r>
              <a:rPr lang="en-GB" altLang="lv-LV" dirty="0">
                <a:latin typeface="Arial" charset="0"/>
              </a:rPr>
              <a:t>It is good to discuss things face to face; the same incidents can be handled differently by different people – discussing and information sharing will be useful for all.</a:t>
            </a:r>
          </a:p>
          <a:p>
            <a:endParaRPr lang="en-GB" dirty="0"/>
          </a:p>
          <a:p>
            <a:r>
              <a:rPr lang="en-GB" dirty="0"/>
              <a:t>Create white paper exercises from incidents</a:t>
            </a:r>
          </a:p>
          <a:p>
            <a:r>
              <a:rPr lang="en-GB" dirty="0"/>
              <a:t>Did all tools work as expected?</a:t>
            </a:r>
          </a:p>
          <a:p>
            <a:r>
              <a:rPr lang="en-GB" dirty="0"/>
              <a:t>Was the documentation up2date?</a:t>
            </a:r>
          </a:p>
          <a:p>
            <a:r>
              <a:rPr lang="en-GB" dirty="0"/>
              <a:t>Did the checklists work as expected?</a:t>
            </a:r>
          </a:p>
          <a:p>
            <a:r>
              <a:rPr lang="en-GB" dirty="0"/>
              <a:t>What should we change for the next incident?</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60</a:t>
            </a:fld>
            <a:endParaRPr lang="en-GB" dirty="0"/>
          </a:p>
        </p:txBody>
      </p:sp>
    </p:spTree>
    <p:extLst>
      <p:ext uri="{BB962C8B-B14F-4D97-AF65-F5344CB8AC3E}">
        <p14:creationId xmlns:p14="http://schemas.microsoft.com/office/powerpoint/2010/main" val="37477125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buFont typeface="Arial" pitchFamily="34" charset="0"/>
              <a:buChar char="•"/>
              <a:defRPr/>
            </a:pPr>
            <a:r>
              <a:rPr lang="en-GB" dirty="0">
                <a:latin typeface="Arial" pitchFamily="34" charset="0"/>
                <a:cs typeface="Arial" pitchFamily="34" charset="0"/>
              </a:rPr>
              <a:t>Analyse the attack anatomy and learn how to avoid it in the future</a:t>
            </a:r>
          </a:p>
          <a:p>
            <a:pPr fontAlgn="auto">
              <a:spcAft>
                <a:spcPts val="0"/>
              </a:spcAft>
              <a:buFont typeface="Arial" pitchFamily="34" charset="0"/>
              <a:buChar char="•"/>
              <a:defRPr/>
            </a:pPr>
            <a:r>
              <a:rPr lang="en-GB" dirty="0">
                <a:latin typeface="Arial" pitchFamily="34" charset="0"/>
                <a:cs typeface="Arial" pitchFamily="34" charset="0"/>
              </a:rPr>
              <a:t>Explain the “network mechanism” to e.g. the ISP and what could help them to improve infrastructural security</a:t>
            </a:r>
          </a:p>
          <a:p>
            <a:pPr fontAlgn="auto">
              <a:spcAft>
                <a:spcPts val="0"/>
              </a:spcAft>
              <a:buFont typeface="Arial" pitchFamily="34" charset="0"/>
              <a:buChar char="•"/>
              <a:defRPr/>
            </a:pPr>
            <a:r>
              <a:rPr lang="en-GB" dirty="0">
                <a:latin typeface="Arial" pitchFamily="34" charset="0"/>
                <a:cs typeface="Arial" pitchFamily="34" charset="0"/>
              </a:rPr>
              <a:t>Share confidential information with trusted CERT community (TI, national)</a:t>
            </a:r>
          </a:p>
          <a:p>
            <a:pPr fontAlgn="auto">
              <a:spcAft>
                <a:spcPts val="0"/>
              </a:spcAft>
              <a:buFont typeface="Arial" pitchFamily="34" charset="0"/>
              <a:buChar char="•"/>
              <a:defRPr/>
            </a:pPr>
            <a:r>
              <a:rPr lang="en-GB" dirty="0">
                <a:latin typeface="Arial" pitchFamily="34" charset="0"/>
                <a:cs typeface="Arial" pitchFamily="34" charset="0"/>
              </a:rPr>
              <a:t>Use specific cases to establish a good relationship with law enforcement</a:t>
            </a:r>
          </a:p>
        </p:txBody>
      </p:sp>
      <p:sp>
        <p:nvSpPr>
          <p:cNvPr id="4" name="Slide Number Placeholder 3"/>
          <p:cNvSpPr>
            <a:spLocks noGrp="1"/>
          </p:cNvSpPr>
          <p:nvPr>
            <p:ph type="sldNum" sz="quarter" idx="5"/>
          </p:nvPr>
        </p:nvSpPr>
        <p:spPr/>
        <p:txBody>
          <a:bodyPr/>
          <a:lstStyle/>
          <a:p>
            <a:fld id="{9CBC110B-1C27-4A5B-8007-E6BF4BB6C5F7}" type="slidenum">
              <a:rPr lang="en-GB" smtClean="0"/>
              <a:t>61</a:t>
            </a:fld>
            <a:endParaRPr lang="en-GB" dirty="0"/>
          </a:p>
        </p:txBody>
      </p:sp>
    </p:spTree>
    <p:extLst>
      <p:ext uri="{BB962C8B-B14F-4D97-AF65-F5344CB8AC3E}">
        <p14:creationId xmlns:p14="http://schemas.microsoft.com/office/powerpoint/2010/main" val="406169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PlaceHolder 1"/>
          <p:cNvSpPr>
            <a:spLocks noGrp="1"/>
          </p:cNvSpPr>
          <p:nvPr>
            <p:ph type="body"/>
          </p:nvPr>
        </p:nvSpPr>
        <p:spPr>
          <a:xfrm>
            <a:off x="777240" y="4777560"/>
            <a:ext cx="6215760" cy="4524120"/>
          </a:xfrm>
          <a:prstGeom prst="rect">
            <a:avLst/>
          </a:prstGeom>
        </p:spPr>
        <p:txBody>
          <a:bodyPr lIns="0" tIns="0" rIns="0" bIns="0"/>
          <a:lstStyle/>
          <a:p>
            <a:r>
              <a:rPr lang="en-US" dirty="0"/>
              <a:t>R</a:t>
            </a:r>
            <a:r>
              <a:rPr lang="lv-LV" dirty="0" err="1"/>
              <a:t>eferences</a:t>
            </a:r>
            <a:r>
              <a:rPr lang="en-US" dirty="0"/>
              <a:t> – both for firefighting and CSIRT work.</a:t>
            </a:r>
          </a:p>
          <a:p>
            <a:endParaRPr lang="en-US" dirty="0"/>
          </a:p>
          <a:p>
            <a:r>
              <a:rPr lang="en-US" dirty="0"/>
              <a:t>Other incident-oriented jobs:</a:t>
            </a:r>
          </a:p>
          <a:p>
            <a:pPr marL="171450" indent="-171450">
              <a:buFontTx/>
              <a:buChar char="-"/>
            </a:pPr>
            <a:r>
              <a:rPr lang="en-US" dirty="0"/>
              <a:t>Hospital, Emergency Room</a:t>
            </a:r>
          </a:p>
          <a:p>
            <a:pPr marL="171450" indent="-171450">
              <a:buFontTx/>
              <a:buChar char="-"/>
            </a:pPr>
            <a:r>
              <a:rPr lang="en-US" dirty="0"/>
              <a:t>Police</a:t>
            </a:r>
          </a:p>
          <a:p>
            <a:pPr marL="171450" indent="-171450">
              <a:buFontTx/>
              <a:buChar char="-"/>
            </a:pPr>
            <a:r>
              <a:rPr lang="en-US" dirty="0"/>
              <a:t>Military</a:t>
            </a:r>
          </a:p>
          <a:p>
            <a:pPr marL="171450" indent="-171450">
              <a:buFontTx/>
              <a:buChar char="-"/>
            </a:pPr>
            <a:r>
              <a:rPr lang="en-US" dirty="0"/>
              <a:t>Sea Rescue</a:t>
            </a:r>
          </a:p>
          <a:p>
            <a:pPr marL="171450" indent="-171450">
              <a:buFontTx/>
              <a:buChar char="-"/>
            </a:pPr>
            <a:r>
              <a:rPr lang="en-US" dirty="0"/>
              <a:t>…</a:t>
            </a:r>
            <a:endParaRPr dirty="0"/>
          </a:p>
        </p:txBody>
      </p:sp>
      <p:sp>
        <p:nvSpPr>
          <p:cNvPr id="491" name="CustomShape 2"/>
          <p:cNvSpPr/>
          <p:nvPr/>
        </p:nvSpPr>
        <p:spPr>
          <a:xfrm>
            <a:off x="4402440" y="9553680"/>
            <a:ext cx="3366000" cy="500760"/>
          </a:xfrm>
          <a:prstGeom prst="rect">
            <a:avLst/>
          </a:prstGeom>
          <a:noFill/>
          <a:ln>
            <a:noFill/>
          </a:ln>
        </p:spPr>
        <p:txBody>
          <a:bodyPr lIns="90000" tIns="45000" rIns="90000" bIns="45000" anchor="b"/>
          <a:lstStyle/>
          <a:p>
            <a:fld id="{79BA4625-B4F5-4C38-97D9-5E71E443C19F}" type="slidenum">
              <a:rPr lang="en-US">
                <a:latin typeface="Arial"/>
              </a:rPr>
              <a:pPr/>
              <a:t>6</a:t>
            </a:fld>
            <a:endParaRPr dirty="0"/>
          </a:p>
        </p:txBody>
      </p:sp>
    </p:spTree>
    <p:extLst>
      <p:ext uri="{BB962C8B-B14F-4D97-AF65-F5344CB8AC3E}">
        <p14:creationId xmlns:p14="http://schemas.microsoft.com/office/powerpoint/2010/main" val="29283783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63</a:t>
            </a:fld>
            <a:endParaRPr lang="en-GB" dirty="0"/>
          </a:p>
        </p:txBody>
      </p:sp>
    </p:spTree>
    <p:extLst>
      <p:ext uri="{BB962C8B-B14F-4D97-AF65-F5344CB8AC3E}">
        <p14:creationId xmlns:p14="http://schemas.microsoft.com/office/powerpoint/2010/main" val="2988426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understandings and explanations on how is different</a:t>
            </a:r>
            <a:r>
              <a:rPr lang="en-US" baseline="0" dirty="0"/>
              <a:t> or similar CSIRT and SOC. Main concept here is: CSIRT focuses activities at Incident Management, SOC concentrates at technical implementation of security event/incident detection. Of course security event detection is relevant for most of the CSIRTs, as much as Incident management for the SOC and you can see CSIRT entities that can be named as SOC, and SOCs which can be seen as CSIRTs. Also not every CSIRT can be a SOC, for example national CSIRT which focuses at incident coordination only. </a:t>
            </a:r>
          </a:p>
          <a:p>
            <a:r>
              <a:rPr lang="en-US" baseline="0" dirty="0"/>
              <a:t>There are services listed in the slide taken from two methodologies – FIRST CSIRT framework and SOC-CMM. Students can discuss which CSIRT services will not be relevant for SOC and which SOC services relevant or not for the CSIRT.</a:t>
            </a:r>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65</a:t>
            </a:fld>
            <a:endParaRPr lang="en-GB" dirty="0"/>
          </a:p>
        </p:txBody>
      </p:sp>
    </p:spTree>
    <p:extLst>
      <p:ext uri="{BB962C8B-B14F-4D97-AF65-F5344CB8AC3E}">
        <p14:creationId xmlns:p14="http://schemas.microsoft.com/office/powerpoint/2010/main" val="2604834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noProof="0" dirty="0"/>
              <a:t>We are discussing various roles from the perspective of incident management processes, not the team structure in an organisation. A role is a set of tasks and responsibilities, not a position in the organisation. In smaller teams it is perfectly fine to assign more than one role to a single person. As the team grows, you can think of addressing individual roles, taking into account the required skills.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noProof="0" dirty="0"/>
              <a:t>The role of </a:t>
            </a:r>
            <a:r>
              <a:rPr lang="en-US" b="1" noProof="0" dirty="0"/>
              <a:t>incident manager </a:t>
            </a:r>
            <a:r>
              <a:rPr lang="en-US" b="0" noProof="0" dirty="0"/>
              <a:t>is to coordinate handling of the incidents, take strategic decisions, interface between the handlers (and the rest of the team) and the higher management, as well as PR, communication etc. He/she is also responsible for the level of preparedness and resilience of the team: tooling, staffing, support for off-site operations, food for over-the-clock activities…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noProof="0" dirty="0"/>
              <a:t>The role of a </a:t>
            </a:r>
            <a:r>
              <a:rPr lang="en-US" b="1" noProof="0" dirty="0"/>
              <a:t>duty officer</a:t>
            </a:r>
            <a:r>
              <a:rPr lang="en-US" b="0" noProof="0" dirty="0"/>
              <a:t> is to collect all incoming information, digest them and make sure they are acted upon. Detected incidents need to be assigned to incident handlers, while other information (open/closed source news, reports, threat intel dashboards etc.) should be analysed and digested into situational awareness report. If resources permit, the role may be split into two roles which require different sets of skills: e.g. triage officer and situational awareness analyst.</a:t>
            </a:r>
            <a:endParaRPr lang="en-US" noProof="0" dirty="0"/>
          </a:p>
          <a:p>
            <a:endParaRPr lang="en-US" noProof="0" dirty="0"/>
          </a:p>
          <a:p>
            <a:r>
              <a:rPr lang="en-US" b="0" noProof="0" dirty="0"/>
              <a:t>An </a:t>
            </a:r>
            <a:r>
              <a:rPr lang="en-US" b="1" noProof="0" dirty="0"/>
              <a:t>Incident handler </a:t>
            </a:r>
            <a:r>
              <a:rPr lang="en-US" b="0" noProof="0" dirty="0"/>
              <a:t>(also called </a:t>
            </a:r>
            <a:r>
              <a:rPr lang="en-US" b="0" i="1" noProof="0" dirty="0"/>
              <a:t>incident lead</a:t>
            </a:r>
            <a:r>
              <a:rPr lang="en-US" b="0" noProof="0" dirty="0"/>
              <a:t>) is responsible for incidents that are assigned to him. He will assign tasks to analysts, build and verify hypothesis, communicate with constituency and other parties at operational level. He will report on the progress of investigation and escalate or resolve the incident.</a:t>
            </a:r>
          </a:p>
          <a:p>
            <a:endParaRPr lang="en-US" b="0" noProof="0" dirty="0"/>
          </a:p>
          <a:p>
            <a:r>
              <a:rPr lang="en-US" b="0" noProof="0" dirty="0"/>
              <a:t>An </a:t>
            </a:r>
            <a:r>
              <a:rPr lang="en-US" b="1" noProof="0" dirty="0"/>
              <a:t>Analyst</a:t>
            </a:r>
            <a:r>
              <a:rPr lang="en-US" b="0" noProof="0" dirty="0"/>
              <a:t> will perform technical tasks, such as forensics, reverse engineering, vulnerability testing etc.</a:t>
            </a:r>
            <a:endParaRPr lang="en-US" b="1" noProof="0" dirty="0"/>
          </a:p>
        </p:txBody>
      </p:sp>
      <p:sp>
        <p:nvSpPr>
          <p:cNvPr id="4" name="Symbol zastępczy numeru slajdu 3"/>
          <p:cNvSpPr>
            <a:spLocks noGrp="1"/>
          </p:cNvSpPr>
          <p:nvPr>
            <p:ph type="sldNum" sz="quarter" idx="5"/>
          </p:nvPr>
        </p:nvSpPr>
        <p:spPr/>
        <p:txBody>
          <a:bodyPr/>
          <a:lstStyle/>
          <a:p>
            <a:fld id="{9CBC110B-1C27-4A5B-8007-E6BF4BB6C5F7}" type="slidenum">
              <a:rPr lang="en-GB" smtClean="0"/>
              <a:t>66</a:t>
            </a:fld>
            <a:endParaRPr lang="en-GB" dirty="0"/>
          </a:p>
        </p:txBody>
      </p:sp>
    </p:spTree>
    <p:extLst>
      <p:ext uri="{BB962C8B-B14F-4D97-AF65-F5344CB8AC3E}">
        <p14:creationId xmlns:p14="http://schemas.microsoft.com/office/powerpoint/2010/main" val="792765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noProof="0" dirty="0"/>
              <a:t>These are just examples. Create a new role in the process when you can clearly define a set of tasks. Then think who is the most suitable person to take that role.</a:t>
            </a:r>
          </a:p>
        </p:txBody>
      </p:sp>
      <p:sp>
        <p:nvSpPr>
          <p:cNvPr id="4" name="Symbol zastępczy numeru slajdu 3"/>
          <p:cNvSpPr>
            <a:spLocks noGrp="1"/>
          </p:cNvSpPr>
          <p:nvPr>
            <p:ph type="sldNum" sz="quarter" idx="5"/>
          </p:nvPr>
        </p:nvSpPr>
        <p:spPr/>
        <p:txBody>
          <a:bodyPr/>
          <a:lstStyle/>
          <a:p>
            <a:fld id="{9CBC110B-1C27-4A5B-8007-E6BF4BB6C5F7}" type="slidenum">
              <a:rPr lang="en-GB" smtClean="0"/>
              <a:t>67</a:t>
            </a:fld>
            <a:endParaRPr lang="en-GB" dirty="0"/>
          </a:p>
        </p:txBody>
      </p:sp>
    </p:spTree>
    <p:extLst>
      <p:ext uri="{BB962C8B-B14F-4D97-AF65-F5344CB8AC3E}">
        <p14:creationId xmlns:p14="http://schemas.microsoft.com/office/powerpoint/2010/main" val="2403072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noProof="0" dirty="0"/>
              <a:t>It is great if you have people on your team who are both great at technical challenges and communication. However, this is a rarity. </a:t>
            </a:r>
          </a:p>
          <a:p>
            <a:endParaRPr lang="en-US" noProof="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noProof="0" dirty="0"/>
              <a:t>Observe what distracts people from they can do best and think how to address that with a new role. Examples: reporting, communication with non-technical staff, PR statements…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ymbol zastępczy numeru slajdu 3"/>
          <p:cNvSpPr>
            <a:spLocks noGrp="1"/>
          </p:cNvSpPr>
          <p:nvPr>
            <p:ph type="sldNum" sz="quarter" idx="5"/>
          </p:nvPr>
        </p:nvSpPr>
        <p:spPr/>
        <p:txBody>
          <a:bodyPr/>
          <a:lstStyle/>
          <a:p>
            <a:fld id="{9CBC110B-1C27-4A5B-8007-E6BF4BB6C5F7}" type="slidenum">
              <a:rPr lang="en-GB" smtClean="0"/>
              <a:t>68</a:t>
            </a:fld>
            <a:endParaRPr lang="en-GB" dirty="0"/>
          </a:p>
        </p:txBody>
      </p:sp>
    </p:spTree>
    <p:extLst>
      <p:ext uri="{BB962C8B-B14F-4D97-AF65-F5344CB8AC3E}">
        <p14:creationId xmlns:p14="http://schemas.microsoft.com/office/powerpoint/2010/main" val="405497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p:cNvSpPr>
          <p:nvPr>
            <p:ph type="body"/>
          </p:nvPr>
        </p:nvSpPr>
        <p:spPr>
          <a:xfrm>
            <a:off x="777240" y="4777560"/>
            <a:ext cx="6215760" cy="4524120"/>
          </a:xfrm>
          <a:prstGeom prst="rect">
            <a:avLst/>
          </a:prstGeom>
        </p:spPr>
        <p:txBody>
          <a:bodyPr lIns="0" tIns="0" rIns="0" bIns="0"/>
          <a:lstStyle/>
          <a:p>
            <a:r>
              <a:rPr lang="en-US" noProof="0" dirty="0"/>
              <a:t>Specially important</a:t>
            </a:r>
            <a:r>
              <a:rPr lang="en-US" baseline="0" noProof="0" dirty="0"/>
              <a:t> in those cases when incident handling would require making copy of the disk and/or memory.</a:t>
            </a:r>
          </a:p>
          <a:p>
            <a:r>
              <a:rPr lang="en-US" baseline="0" noProof="0" dirty="0"/>
              <a:t>Stress that these are business driven criteria and management decision would be needed.</a:t>
            </a:r>
            <a:endParaRPr lang="en-US" noProof="0" dirty="0"/>
          </a:p>
        </p:txBody>
      </p:sp>
      <p:sp>
        <p:nvSpPr>
          <p:cNvPr id="583" name="CustomShape 2"/>
          <p:cNvSpPr/>
          <p:nvPr/>
        </p:nvSpPr>
        <p:spPr>
          <a:xfrm>
            <a:off x="4402440" y="9553680"/>
            <a:ext cx="3366000" cy="500760"/>
          </a:xfrm>
          <a:prstGeom prst="rect">
            <a:avLst/>
          </a:prstGeom>
          <a:noFill/>
          <a:ln>
            <a:noFill/>
          </a:ln>
        </p:spPr>
        <p:txBody>
          <a:bodyPr lIns="90000" tIns="45000" rIns="90000" bIns="45000" anchor="b"/>
          <a:lstStyle/>
          <a:p>
            <a:fld id="{5CC70B07-87B6-4B8A-AB36-DA5336FC7B11}" type="slidenum">
              <a:rPr lang="en-US">
                <a:latin typeface="Arial"/>
              </a:rPr>
              <a:pPr/>
              <a:t>69</a:t>
            </a:fld>
            <a:endParaRPr dirty="0"/>
          </a:p>
        </p:txBody>
      </p:sp>
    </p:spTree>
    <p:extLst>
      <p:ext uri="{BB962C8B-B14F-4D97-AF65-F5344CB8AC3E}">
        <p14:creationId xmlns:p14="http://schemas.microsoft.com/office/powerpoint/2010/main" val="27254566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777240" y="4777560"/>
            <a:ext cx="6215760" cy="4524120"/>
          </a:xfrm>
          <a:prstGeom prst="rect">
            <a:avLst/>
          </a:prstGeom>
        </p:spPr>
        <p:txBody>
          <a:bodyPr lIns="0" tIns="0" rIns="0" bIns="0"/>
          <a:lstStyle/>
          <a:p>
            <a:r>
              <a:rPr lang="en-US" dirty="0"/>
              <a:t>If never encountered before, your reaction will be different than if you handle the incidents multiple times a month.</a:t>
            </a:r>
          </a:p>
          <a:p>
            <a:endParaRPr dirty="0"/>
          </a:p>
        </p:txBody>
      </p:sp>
      <p:sp>
        <p:nvSpPr>
          <p:cNvPr id="585" name="CustomShape 2"/>
          <p:cNvSpPr/>
          <p:nvPr/>
        </p:nvSpPr>
        <p:spPr>
          <a:xfrm>
            <a:off x="4402440" y="9553680"/>
            <a:ext cx="3366000" cy="500760"/>
          </a:xfrm>
          <a:prstGeom prst="rect">
            <a:avLst/>
          </a:prstGeom>
          <a:noFill/>
          <a:ln>
            <a:noFill/>
          </a:ln>
        </p:spPr>
        <p:txBody>
          <a:bodyPr lIns="90000" tIns="45000" rIns="90000" bIns="45000" anchor="b"/>
          <a:lstStyle/>
          <a:p>
            <a:fld id="{6A1B7C74-7832-4AC3-BA8A-0C4266F1F205}" type="slidenum">
              <a:rPr lang="en-US">
                <a:latin typeface="Arial"/>
              </a:rPr>
              <a:pPr/>
              <a:t>70</a:t>
            </a:fld>
            <a:endParaRPr dirty="0"/>
          </a:p>
        </p:txBody>
      </p:sp>
    </p:spTree>
    <p:extLst>
      <p:ext uri="{BB962C8B-B14F-4D97-AF65-F5344CB8AC3E}">
        <p14:creationId xmlns:p14="http://schemas.microsoft.com/office/powerpoint/2010/main" val="2289436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PlaceHolder 1"/>
          <p:cNvSpPr>
            <a:spLocks noGrp="1"/>
          </p:cNvSpPr>
          <p:nvPr>
            <p:ph type="body"/>
          </p:nvPr>
        </p:nvSpPr>
        <p:spPr>
          <a:xfrm>
            <a:off x="777240" y="4777560"/>
            <a:ext cx="6215760" cy="4524120"/>
          </a:xfrm>
          <a:prstGeom prst="rect">
            <a:avLst/>
          </a:prstGeom>
        </p:spPr>
        <p:txBody>
          <a:bodyPr lIns="0" tIns="0" rIns="0" bIns="0"/>
          <a:lstStyle/>
          <a:p>
            <a:endParaRPr dirty="0"/>
          </a:p>
        </p:txBody>
      </p:sp>
      <p:sp>
        <p:nvSpPr>
          <p:cNvPr id="587" name="CustomShape 2"/>
          <p:cNvSpPr/>
          <p:nvPr/>
        </p:nvSpPr>
        <p:spPr>
          <a:xfrm>
            <a:off x="4402440" y="9553680"/>
            <a:ext cx="3366000" cy="500760"/>
          </a:xfrm>
          <a:prstGeom prst="rect">
            <a:avLst/>
          </a:prstGeom>
          <a:noFill/>
          <a:ln>
            <a:noFill/>
          </a:ln>
        </p:spPr>
        <p:txBody>
          <a:bodyPr lIns="90000" tIns="45000" rIns="90000" bIns="45000" anchor="b"/>
          <a:lstStyle/>
          <a:p>
            <a:fld id="{F99C652D-A236-4E99-8FE5-5859A413A472}" type="slidenum">
              <a:rPr lang="en-US">
                <a:latin typeface="Arial"/>
              </a:rPr>
              <a:pPr/>
              <a:t>71</a:t>
            </a:fld>
            <a:endParaRPr dirty="0"/>
          </a:p>
        </p:txBody>
      </p:sp>
    </p:spTree>
    <p:extLst>
      <p:ext uri="{BB962C8B-B14F-4D97-AF65-F5344CB8AC3E}">
        <p14:creationId xmlns:p14="http://schemas.microsoft.com/office/powerpoint/2010/main" val="3342180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PlaceHolder 1"/>
          <p:cNvSpPr>
            <a:spLocks noGrp="1"/>
          </p:cNvSpPr>
          <p:nvPr>
            <p:ph type="body"/>
          </p:nvPr>
        </p:nvSpPr>
        <p:spPr>
          <a:xfrm>
            <a:off x="777240" y="4777560"/>
            <a:ext cx="6215760" cy="4524120"/>
          </a:xfrm>
          <a:prstGeom prst="rect">
            <a:avLst/>
          </a:prstGeom>
        </p:spPr>
        <p:txBody>
          <a:bodyPr lIns="0" tIns="0" rIns="0" bIns="0"/>
          <a:lstStyle/>
          <a:p>
            <a:endParaRPr dirty="0"/>
          </a:p>
        </p:txBody>
      </p:sp>
      <p:sp>
        <p:nvSpPr>
          <p:cNvPr id="587" name="CustomShape 2"/>
          <p:cNvSpPr/>
          <p:nvPr/>
        </p:nvSpPr>
        <p:spPr>
          <a:xfrm>
            <a:off x="4402440" y="9553680"/>
            <a:ext cx="3366000" cy="500760"/>
          </a:xfrm>
          <a:prstGeom prst="rect">
            <a:avLst/>
          </a:prstGeom>
          <a:noFill/>
          <a:ln>
            <a:noFill/>
          </a:ln>
        </p:spPr>
        <p:txBody>
          <a:bodyPr lIns="90000" tIns="45000" rIns="90000" bIns="45000" anchor="b"/>
          <a:lstStyle/>
          <a:p>
            <a:fld id="{F99C652D-A236-4E99-8FE5-5859A413A472}" type="slidenum">
              <a:rPr lang="en-US">
                <a:latin typeface="Arial"/>
              </a:rPr>
              <a:pPr/>
              <a:t>72</a:t>
            </a:fld>
            <a:endParaRPr dirty="0"/>
          </a:p>
        </p:txBody>
      </p:sp>
    </p:spTree>
    <p:extLst>
      <p:ext uri="{BB962C8B-B14F-4D97-AF65-F5344CB8AC3E}">
        <p14:creationId xmlns:p14="http://schemas.microsoft.com/office/powerpoint/2010/main" val="1513505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PlaceHolder 1"/>
          <p:cNvSpPr>
            <a:spLocks noGrp="1"/>
          </p:cNvSpPr>
          <p:nvPr>
            <p:ph type="body"/>
          </p:nvPr>
        </p:nvSpPr>
        <p:spPr>
          <a:xfrm>
            <a:off x="777240" y="4777560"/>
            <a:ext cx="6215760" cy="4524120"/>
          </a:xfrm>
          <a:prstGeom prst="rect">
            <a:avLst/>
          </a:prstGeom>
        </p:spPr>
        <p:txBody>
          <a:bodyPr lIns="0" tIns="0" rIns="0" bIns="0"/>
          <a:lstStyle/>
          <a:p>
            <a:r>
              <a:rPr lang="de-CH" dirty="0"/>
              <a:t>Example from RUAG Case in Switzerland https://www.govcert.ch/blog/22/technical-report-about-the-ruag-espionage-case</a:t>
            </a:r>
          </a:p>
          <a:p>
            <a:endParaRPr lang="de-CH" dirty="0"/>
          </a:p>
          <a:p>
            <a:r>
              <a:rPr lang="de-CH" dirty="0"/>
              <a:t>The team wanted to monitor the attacker longer, but a reporter gave them a heads-up, </a:t>
            </a:r>
            <a:r>
              <a:rPr lang="de-CH" dirty="0" err="1"/>
              <a:t>he'll</a:t>
            </a:r>
            <a:r>
              <a:rPr lang="de-CH" dirty="0"/>
              <a:t> publish a story by the end of the week, the complete operation was stopped</a:t>
            </a:r>
            <a:endParaRPr dirty="0"/>
          </a:p>
        </p:txBody>
      </p:sp>
      <p:sp>
        <p:nvSpPr>
          <p:cNvPr id="587" name="CustomShape 2"/>
          <p:cNvSpPr/>
          <p:nvPr/>
        </p:nvSpPr>
        <p:spPr>
          <a:xfrm>
            <a:off x="4402440" y="9553680"/>
            <a:ext cx="3366000" cy="500760"/>
          </a:xfrm>
          <a:prstGeom prst="rect">
            <a:avLst/>
          </a:prstGeom>
          <a:noFill/>
          <a:ln>
            <a:noFill/>
          </a:ln>
        </p:spPr>
        <p:txBody>
          <a:bodyPr lIns="90000" tIns="45000" rIns="90000" bIns="45000" anchor="b"/>
          <a:lstStyle/>
          <a:p>
            <a:fld id="{F99C652D-A236-4E99-8FE5-5859A413A472}" type="slidenum">
              <a:rPr lang="en-US">
                <a:latin typeface="Arial"/>
              </a:rPr>
              <a:pPr/>
              <a:t>73</a:t>
            </a:fld>
            <a:endParaRPr dirty="0"/>
          </a:p>
        </p:txBody>
      </p:sp>
    </p:spTree>
    <p:extLst>
      <p:ext uri="{BB962C8B-B14F-4D97-AF65-F5344CB8AC3E}">
        <p14:creationId xmlns:p14="http://schemas.microsoft.com/office/powerpoint/2010/main" val="119347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PlaceHolder 1"/>
          <p:cNvSpPr>
            <a:spLocks noGrp="1"/>
          </p:cNvSpPr>
          <p:nvPr>
            <p:ph type="body"/>
          </p:nvPr>
        </p:nvSpPr>
        <p:spPr>
          <a:xfrm>
            <a:off x="777240" y="4777560"/>
            <a:ext cx="6215760" cy="4524120"/>
          </a:xfrm>
          <a:prstGeom prst="rect">
            <a:avLst/>
          </a:prstGeom>
        </p:spPr>
        <p:txBody>
          <a:bodyPr lIns="0" tIns="0" rIns="0" bIns="0"/>
          <a:lstStyle/>
          <a:p>
            <a:r>
              <a:rPr lang="en-US" dirty="0"/>
              <a:t>”combustible” – leicht entzündbar</a:t>
            </a:r>
          </a:p>
          <a:p>
            <a:endParaRPr lang="en-US" dirty="0"/>
          </a:p>
          <a:p>
            <a:r>
              <a:rPr lang="en-US" dirty="0"/>
              <a:t>It's a team effort, needs team organization</a:t>
            </a:r>
          </a:p>
          <a:p>
            <a:r>
              <a:rPr lang="en-US" dirty="0"/>
              <a:t>Prepare – follow your preparation – adapt where necessary</a:t>
            </a:r>
            <a:endParaRPr dirty="0"/>
          </a:p>
        </p:txBody>
      </p:sp>
      <p:sp>
        <p:nvSpPr>
          <p:cNvPr id="491" name="CustomShape 2"/>
          <p:cNvSpPr/>
          <p:nvPr/>
        </p:nvSpPr>
        <p:spPr>
          <a:xfrm>
            <a:off x="4402440" y="9553680"/>
            <a:ext cx="3366000" cy="500760"/>
          </a:xfrm>
          <a:prstGeom prst="rect">
            <a:avLst/>
          </a:prstGeom>
          <a:noFill/>
          <a:ln>
            <a:noFill/>
          </a:ln>
        </p:spPr>
        <p:txBody>
          <a:bodyPr lIns="90000" tIns="45000" rIns="90000" bIns="45000" anchor="b"/>
          <a:lstStyle/>
          <a:p>
            <a:fld id="{79BA4625-B4F5-4C38-97D9-5E71E443C19F}" type="slidenum">
              <a:rPr lang="en-US">
                <a:latin typeface="Arial"/>
              </a:rPr>
              <a:pPr/>
              <a:t>7</a:t>
            </a:fld>
            <a:endParaRPr dirty="0"/>
          </a:p>
        </p:txBody>
      </p:sp>
    </p:spTree>
    <p:extLst>
      <p:ext uri="{BB962C8B-B14F-4D97-AF65-F5344CB8AC3E}">
        <p14:creationId xmlns:p14="http://schemas.microsoft.com/office/powerpoint/2010/main" val="1471473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a:t>
            </a:r>
            <a:r>
              <a:rPr lang="en-US" baseline="0" dirty="0"/>
              <a:t> cyber related crisis situations can be: industrial espionage, major flaws in enterprise infrastructure.</a:t>
            </a:r>
          </a:p>
          <a:p>
            <a:r>
              <a:rPr lang="en-US" baseline="0" dirty="0"/>
              <a:t>Incident management process should have clearly defined conditions when to start crisis management process</a:t>
            </a:r>
            <a:endParaRPr lang="en-US" dirty="0"/>
          </a:p>
          <a:p>
            <a:r>
              <a:rPr lang="en-US" dirty="0"/>
              <a:t>During crisis management process C-level</a:t>
            </a:r>
            <a:r>
              <a:rPr lang="en-US" baseline="0" dirty="0"/>
              <a:t> executives (CEO, CFO, board of directors, president, etc.) has to provide input at strategic level. </a:t>
            </a:r>
            <a:endParaRPr lang="en-US" dirty="0"/>
          </a:p>
          <a:p>
            <a:endParaRPr lang="en-US" dirty="0"/>
          </a:p>
        </p:txBody>
      </p:sp>
      <p:sp>
        <p:nvSpPr>
          <p:cNvPr id="4" name="Slide Number Placeholder 3"/>
          <p:cNvSpPr>
            <a:spLocks noGrp="1"/>
          </p:cNvSpPr>
          <p:nvPr>
            <p:ph type="sldNum" sz="quarter" idx="10"/>
          </p:nvPr>
        </p:nvSpPr>
        <p:spPr/>
        <p:txBody>
          <a:bodyPr/>
          <a:lstStyle/>
          <a:p>
            <a:fld id="{D3B90B3F-5CDE-48DA-979F-AF9116EB4E9A}" type="slidenum">
              <a:rPr lang="en-US" smtClean="0"/>
              <a:t>76</a:t>
            </a:fld>
            <a:endParaRPr lang="en-US" dirty="0"/>
          </a:p>
        </p:txBody>
      </p:sp>
    </p:spTree>
    <p:extLst>
      <p:ext uri="{BB962C8B-B14F-4D97-AF65-F5344CB8AC3E}">
        <p14:creationId xmlns:p14="http://schemas.microsoft.com/office/powerpoint/2010/main" val="17156177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FIRST.org CSIRT Services Framework, Service “Supporting crisis management” defines CSIRT functions:</a:t>
            </a:r>
          </a:p>
          <a:p>
            <a:pPr lvl="1"/>
            <a:r>
              <a:rPr lang="en-US" dirty="0"/>
              <a:t>Distributing information to constituents</a:t>
            </a:r>
          </a:p>
          <a:p>
            <a:pPr lvl="1"/>
            <a:r>
              <a:rPr lang="en-US" dirty="0"/>
              <a:t>Reporting on cyber security status</a:t>
            </a:r>
          </a:p>
          <a:p>
            <a:pPr lvl="1"/>
            <a:r>
              <a:rPr lang="en-US" dirty="0"/>
              <a:t>Communicating strategic decisions</a:t>
            </a:r>
          </a:p>
          <a:p>
            <a:endParaRPr lang="en-US" dirty="0"/>
          </a:p>
          <a:p>
            <a:r>
              <a:rPr lang="en-US" dirty="0"/>
              <a:t>Crisis management could use communication channels established by the CSIRT to communicate with constituents</a:t>
            </a:r>
          </a:p>
          <a:p>
            <a:r>
              <a:rPr lang="en-US" dirty="0"/>
              <a:t>CSIRT can provide situational awareness</a:t>
            </a:r>
            <a:r>
              <a:rPr lang="en-US" baseline="0" dirty="0"/>
              <a:t> to crisis management team, when cyber situation is affected by the crisis, or cyber attacks are either reason or consequence of the crisis.</a:t>
            </a:r>
          </a:p>
          <a:p>
            <a:r>
              <a:rPr lang="en-US" baseline="0" dirty="0"/>
              <a:t>Crisis can impact service level of CSIRT operations, decision can be taken by crisis management team to postpone regular incident response operations. Such decisions has to be communicated clearly to related parties to avoid loss of trust in the CSIRT or host organization.</a:t>
            </a:r>
            <a:endParaRPr lang="en-US" dirty="0"/>
          </a:p>
        </p:txBody>
      </p:sp>
      <p:sp>
        <p:nvSpPr>
          <p:cNvPr id="4" name="Slide Number Placeholder 3"/>
          <p:cNvSpPr>
            <a:spLocks noGrp="1"/>
          </p:cNvSpPr>
          <p:nvPr>
            <p:ph type="sldNum" sz="quarter" idx="10"/>
          </p:nvPr>
        </p:nvSpPr>
        <p:spPr/>
        <p:txBody>
          <a:bodyPr/>
          <a:lstStyle/>
          <a:p>
            <a:fld id="{D3B90B3F-5CDE-48DA-979F-AF9116EB4E9A}" type="slidenum">
              <a:rPr lang="en-US" smtClean="0"/>
              <a:t>77</a:t>
            </a:fld>
            <a:endParaRPr lang="en-US" dirty="0"/>
          </a:p>
        </p:txBody>
      </p:sp>
    </p:spTree>
    <p:extLst>
      <p:ext uri="{BB962C8B-B14F-4D97-AF65-F5344CB8AC3E}">
        <p14:creationId xmlns:p14="http://schemas.microsoft.com/office/powerpoint/2010/main" val="37499009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some rules, make sure management supports them, write them down!</a:t>
            </a:r>
          </a:p>
          <a:p>
            <a:r>
              <a:rPr lang="en-US" dirty="0"/>
              <a:t>Everyone should know and follow them</a:t>
            </a:r>
          </a:p>
        </p:txBody>
      </p:sp>
      <p:sp>
        <p:nvSpPr>
          <p:cNvPr id="4" name="Slide Number Placeholder 3"/>
          <p:cNvSpPr>
            <a:spLocks noGrp="1"/>
          </p:cNvSpPr>
          <p:nvPr>
            <p:ph type="sldNum" sz="quarter" idx="5"/>
          </p:nvPr>
        </p:nvSpPr>
        <p:spPr/>
        <p:txBody>
          <a:bodyPr/>
          <a:lstStyle/>
          <a:p>
            <a:fld id="{9CBC110B-1C27-4A5B-8007-E6BF4BB6C5F7}" type="slidenum">
              <a:rPr lang="en-GB" smtClean="0"/>
              <a:t>78</a:t>
            </a:fld>
            <a:endParaRPr lang="en-GB" dirty="0"/>
          </a:p>
        </p:txBody>
      </p:sp>
    </p:spTree>
    <p:extLst>
      <p:ext uri="{BB962C8B-B14F-4D97-AF65-F5344CB8AC3E}">
        <p14:creationId xmlns:p14="http://schemas.microsoft.com/office/powerpoint/2010/main" val="1857437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Police and Firefighters also have rules, when stop working and leave the fire – to save themselves</a:t>
            </a:r>
          </a:p>
        </p:txBody>
      </p:sp>
      <p:sp>
        <p:nvSpPr>
          <p:cNvPr id="4" name="Slide Number Placeholder 3"/>
          <p:cNvSpPr>
            <a:spLocks noGrp="1"/>
          </p:cNvSpPr>
          <p:nvPr>
            <p:ph type="sldNum" sz="quarter" idx="5"/>
          </p:nvPr>
        </p:nvSpPr>
        <p:spPr/>
        <p:txBody>
          <a:bodyPr/>
          <a:lstStyle/>
          <a:p>
            <a:fld id="{9CBC110B-1C27-4A5B-8007-E6BF4BB6C5F7}" type="slidenum">
              <a:rPr lang="en-GB" smtClean="0"/>
              <a:t>79</a:t>
            </a:fld>
            <a:endParaRPr lang="en-GB" dirty="0"/>
          </a:p>
        </p:txBody>
      </p:sp>
    </p:spTree>
    <p:extLst>
      <p:ext uri="{BB962C8B-B14F-4D97-AF65-F5344CB8AC3E}">
        <p14:creationId xmlns:p14="http://schemas.microsoft.com/office/powerpoint/2010/main" val="2577623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 Discussion about alternatives. Think about redundant mobile phone providers, other ways to communicate.</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80</a:t>
            </a:fld>
            <a:endParaRPr lang="en-GB" dirty="0"/>
          </a:p>
        </p:txBody>
      </p:sp>
    </p:spTree>
    <p:extLst>
      <p:ext uri="{BB962C8B-B14F-4D97-AF65-F5344CB8AC3E}">
        <p14:creationId xmlns:p14="http://schemas.microsoft.com/office/powerpoint/2010/main" val="9468717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 Think about redundant communication channels and device. Be aware of mobile phones, fixed lines telephones and devices might be using the same Network (voice over IP, etc.).</a:t>
            </a:r>
          </a:p>
          <a:p>
            <a:r>
              <a:rPr lang="en-US" dirty="0"/>
              <a:t>Don't assume different providers (fixe lines, mobile, ISPs etc.) will actually use the same cables and routers. </a:t>
            </a:r>
          </a:p>
          <a:p>
            <a:endParaRPr lang="en-US" dirty="0"/>
          </a:p>
          <a:p>
            <a:r>
              <a:rPr lang="en-US" dirty="0"/>
              <a:t>RFC 1129 was implemented on </a:t>
            </a:r>
            <a:r>
              <a:rPr lang="en-US" sz="900" b="0" i="0" kern="1200" dirty="0">
                <a:solidFill>
                  <a:schemeClr val="tx1"/>
                </a:solidFill>
                <a:effectLst/>
                <a:latin typeface="+mn-lt"/>
                <a:ea typeface="+mn-ea"/>
                <a:cs typeface="+mn-cs"/>
              </a:rPr>
              <a:t>28th of April 2001 in Norway</a:t>
            </a:r>
          </a:p>
        </p:txBody>
      </p:sp>
      <p:sp>
        <p:nvSpPr>
          <p:cNvPr id="4" name="Slide Number Placeholder 3"/>
          <p:cNvSpPr>
            <a:spLocks noGrp="1"/>
          </p:cNvSpPr>
          <p:nvPr>
            <p:ph type="sldNum" sz="quarter" idx="5"/>
          </p:nvPr>
        </p:nvSpPr>
        <p:spPr/>
        <p:txBody>
          <a:bodyPr/>
          <a:lstStyle/>
          <a:p>
            <a:fld id="{9CBC110B-1C27-4A5B-8007-E6BF4BB6C5F7}" type="slidenum">
              <a:rPr lang="en-GB" smtClean="0"/>
              <a:t>81</a:t>
            </a:fld>
            <a:endParaRPr lang="en-GB" dirty="0"/>
          </a:p>
        </p:txBody>
      </p:sp>
    </p:spTree>
    <p:extLst>
      <p:ext uri="{BB962C8B-B14F-4D97-AF65-F5344CB8AC3E}">
        <p14:creationId xmlns:p14="http://schemas.microsoft.com/office/powerpoint/2010/main" val="1505208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 You might not know in the beginning that an incident is going to take longer than a working day. Be always prepared that an incident is going to take weeks.</a:t>
            </a:r>
          </a:p>
          <a:p>
            <a:r>
              <a:rPr lang="en-US" dirty="0"/>
              <a:t>Have a handover process ready and start in time. When people are tired, handovers are going to be messy, too short, and specifics will be forgotten.</a:t>
            </a:r>
          </a:p>
          <a:p>
            <a:r>
              <a:rPr lang="en-US" dirty="0"/>
              <a:t>Be sure the logging of actions is done properly.</a:t>
            </a:r>
          </a:p>
          <a:p>
            <a:endParaRPr lang="en-US" dirty="0"/>
          </a:p>
          <a:p>
            <a:pPr marL="171450" indent="-171450">
              <a:buFontTx/>
              <a:buChar char="-"/>
            </a:pPr>
            <a:r>
              <a:rPr lang="en-US" dirty="0"/>
              <a:t>Organize shifts, record working times for each IH</a:t>
            </a:r>
          </a:p>
          <a:p>
            <a:pPr marL="171450" indent="-171450">
              <a:buFontTx/>
              <a:buChar char="-"/>
            </a:pPr>
            <a:r>
              <a:rPr lang="en-US" dirty="0"/>
              <a:t>Organize food and drinks</a:t>
            </a:r>
          </a:p>
          <a:p>
            <a:pPr marL="171450" indent="-171450">
              <a:buFontTx/>
              <a:buChar char="-"/>
            </a:pPr>
            <a:r>
              <a:rPr lang="en-US" dirty="0"/>
              <a:t>Check everyone is taking a break</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82</a:t>
            </a:fld>
            <a:endParaRPr lang="en-GB" dirty="0"/>
          </a:p>
        </p:txBody>
      </p:sp>
    </p:spTree>
    <p:extLst>
      <p:ext uri="{BB962C8B-B14F-4D97-AF65-F5344CB8AC3E}">
        <p14:creationId xmlns:p14="http://schemas.microsoft.com/office/powerpoint/2010/main" val="9377966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How many teams would go off-site?</a:t>
            </a:r>
          </a:p>
          <a:p>
            <a:r>
              <a:rPr lang="en-US" noProof="0" dirty="0"/>
              <a:t>You</a:t>
            </a:r>
            <a:r>
              <a:rPr lang="en-US" baseline="0" noProof="0" dirty="0"/>
              <a:t> are not in the office – hotel/home</a:t>
            </a:r>
          </a:p>
          <a:p>
            <a:r>
              <a:rPr lang="en-US" baseline="0" noProof="0" dirty="0"/>
              <a:t>On-site – your office</a:t>
            </a:r>
          </a:p>
          <a:p>
            <a:r>
              <a:rPr lang="en-US" baseline="0" noProof="0" dirty="0"/>
              <a:t>Most teams are not big enough not to work offsite.</a:t>
            </a:r>
          </a:p>
          <a:p>
            <a:endParaRPr lang="en-US" baseline="0" noProof="0" dirty="0"/>
          </a:p>
          <a:p>
            <a:r>
              <a:rPr lang="en-US" baseline="0" noProof="0" dirty="0"/>
              <a:t>But off-site would be also working at customer's premises. (You know you'll have to work there, you go prepared.)</a:t>
            </a:r>
          </a:p>
          <a:p>
            <a:endParaRPr lang="en-US" noProof="0" dirty="0"/>
          </a:p>
          <a:p>
            <a:r>
              <a:rPr lang="en-US" noProof="0" dirty="0"/>
              <a:t>Who buys the tickets (plane, …), rents a car, hotel, …</a:t>
            </a:r>
          </a:p>
        </p:txBody>
      </p:sp>
      <p:sp>
        <p:nvSpPr>
          <p:cNvPr id="4" name="Slide Number Placeholder 3"/>
          <p:cNvSpPr>
            <a:spLocks noGrp="1"/>
          </p:cNvSpPr>
          <p:nvPr>
            <p:ph type="sldNum" sz="quarter" idx="5"/>
          </p:nvPr>
        </p:nvSpPr>
        <p:spPr/>
        <p:txBody>
          <a:bodyPr/>
          <a:lstStyle/>
          <a:p>
            <a:fld id="{9CBC110B-1C27-4A5B-8007-E6BF4BB6C5F7}" type="slidenum">
              <a:rPr lang="en-GB" smtClean="0"/>
              <a:t>83</a:t>
            </a:fld>
            <a:endParaRPr lang="en-GB" dirty="0"/>
          </a:p>
        </p:txBody>
      </p:sp>
    </p:spTree>
    <p:extLst>
      <p:ext uri="{BB962C8B-B14F-4D97-AF65-F5344CB8AC3E}">
        <p14:creationId xmlns:p14="http://schemas.microsoft.com/office/powerpoint/2010/main" val="2480620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Checklists help</a:t>
            </a:r>
          </a:p>
          <a:p>
            <a:endParaRPr lang="en-US" dirty="0"/>
          </a:p>
          <a:p>
            <a:r>
              <a:rPr lang="en-US" dirty="0"/>
              <a:t>Personal belongings: anything that helps YOU!</a:t>
            </a:r>
          </a:p>
          <a:p>
            <a:pPr marL="171450" indent="-171450">
              <a:buFontTx/>
              <a:buChar char="-"/>
            </a:pPr>
            <a:r>
              <a:rPr lang="en-US" dirty="0"/>
              <a:t>Headphones</a:t>
            </a:r>
          </a:p>
          <a:p>
            <a:pPr marL="171450" indent="-171450">
              <a:buFontTx/>
              <a:buChar char="-"/>
            </a:pPr>
            <a:r>
              <a:rPr lang="en-US" dirty="0"/>
              <a:t>Preferred T-Shirts</a:t>
            </a:r>
          </a:p>
          <a:p>
            <a:pPr marL="171450" indent="-171450">
              <a:buFontTx/>
              <a:buChar char="-"/>
            </a:pPr>
            <a:r>
              <a:rPr lang="en-US" dirty="0"/>
              <a:t>Preferred cookies, chocolate</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84</a:t>
            </a:fld>
            <a:endParaRPr lang="en-GB" dirty="0"/>
          </a:p>
        </p:txBody>
      </p:sp>
    </p:spTree>
    <p:extLst>
      <p:ext uri="{BB962C8B-B14F-4D97-AF65-F5344CB8AC3E}">
        <p14:creationId xmlns:p14="http://schemas.microsoft.com/office/powerpoint/2010/main" val="17566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a:t>
            </a:fld>
            <a:endParaRPr lang="en-GB" dirty="0"/>
          </a:p>
        </p:txBody>
      </p:sp>
    </p:spTree>
    <p:extLst>
      <p:ext uri="{BB962C8B-B14F-4D97-AF65-F5344CB8AC3E}">
        <p14:creationId xmlns:p14="http://schemas.microsoft.com/office/powerpoint/2010/main" val="29641935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85</a:t>
            </a:fld>
            <a:endParaRPr lang="en-GB" dirty="0"/>
          </a:p>
        </p:txBody>
      </p:sp>
    </p:spTree>
    <p:extLst>
      <p:ext uri="{BB962C8B-B14F-4D97-AF65-F5344CB8AC3E}">
        <p14:creationId xmlns:p14="http://schemas.microsoft.com/office/powerpoint/2010/main" val="4217241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from alpinism:</a:t>
            </a:r>
          </a:p>
          <a:p>
            <a:r>
              <a:rPr lang="en-US" dirty="0"/>
              <a:t>How are you currently feeling on a scale from 1 to 10?</a:t>
            </a:r>
          </a:p>
          <a:p>
            <a:r>
              <a:rPr lang="en-US" dirty="0"/>
              <a:t>What do you need right now to get +1 on this scale?</a:t>
            </a:r>
          </a:p>
        </p:txBody>
      </p:sp>
      <p:sp>
        <p:nvSpPr>
          <p:cNvPr id="4" name="Slide Number Placeholder 3"/>
          <p:cNvSpPr>
            <a:spLocks noGrp="1"/>
          </p:cNvSpPr>
          <p:nvPr>
            <p:ph type="sldNum" sz="quarter" idx="5"/>
          </p:nvPr>
        </p:nvSpPr>
        <p:spPr/>
        <p:txBody>
          <a:bodyPr/>
          <a:lstStyle/>
          <a:p>
            <a:fld id="{9CBC110B-1C27-4A5B-8007-E6BF4BB6C5F7}" type="slidenum">
              <a:rPr lang="en-GB" smtClean="0"/>
              <a:t>86</a:t>
            </a:fld>
            <a:endParaRPr lang="en-GB" dirty="0"/>
          </a:p>
        </p:txBody>
      </p:sp>
    </p:spTree>
    <p:extLst>
      <p:ext uri="{BB962C8B-B14F-4D97-AF65-F5344CB8AC3E}">
        <p14:creationId xmlns:p14="http://schemas.microsoft.com/office/powerpoint/2010/main" val="40258083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88</a:t>
            </a:fld>
            <a:endParaRPr lang="en-GB" dirty="0"/>
          </a:p>
        </p:txBody>
      </p:sp>
    </p:spTree>
    <p:extLst>
      <p:ext uri="{BB962C8B-B14F-4D97-AF65-F5344CB8AC3E}">
        <p14:creationId xmlns:p14="http://schemas.microsoft.com/office/powerpoint/2010/main" val="1623225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TTP: Tactics techniques and Procedures</a:t>
            </a:r>
          </a:p>
        </p:txBody>
      </p:sp>
      <p:sp>
        <p:nvSpPr>
          <p:cNvPr id="4" name="Slide Number Placeholder 3"/>
          <p:cNvSpPr>
            <a:spLocks noGrp="1"/>
          </p:cNvSpPr>
          <p:nvPr>
            <p:ph type="sldNum" sz="quarter" idx="5"/>
          </p:nvPr>
        </p:nvSpPr>
        <p:spPr/>
        <p:txBody>
          <a:bodyPr/>
          <a:lstStyle/>
          <a:p>
            <a:fld id="{9CBC110B-1C27-4A5B-8007-E6BF4BB6C5F7}" type="slidenum">
              <a:rPr lang="en-GB" smtClean="0"/>
              <a:t>90</a:t>
            </a:fld>
            <a:endParaRPr lang="en-GB" dirty="0"/>
          </a:p>
        </p:txBody>
      </p:sp>
    </p:spTree>
    <p:extLst>
      <p:ext uri="{BB962C8B-B14F-4D97-AF65-F5344CB8AC3E}">
        <p14:creationId xmlns:p14="http://schemas.microsoft.com/office/powerpoint/2010/main" val="31996165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lvl="0">
              <a:lnSpc>
                <a:spcPct val="90000"/>
              </a:lnSpc>
              <a:spcBef>
                <a:spcPts val="600"/>
              </a:spcBef>
            </a:pPr>
            <a:r>
              <a:rPr lang="en-US" sz="900" kern="1200" dirty="0">
                <a:solidFill>
                  <a:schemeClr val="tx1"/>
                </a:solidFill>
                <a:effectLst/>
              </a:rPr>
              <a:t>Relevance relates to the recipient of the information. You are likely to be both (a) the recipient at some times and (b) the producer of information at other times. If you are the producer, one of your responsibilities is to make sure </a:t>
            </a:r>
            <a:r>
              <a:rPr lang="en-US" sz="900" kern="1200" baseline="0" dirty="0">
                <a:solidFill>
                  <a:schemeClr val="tx1"/>
                </a:solidFill>
                <a:effectLst/>
              </a:rPr>
              <a:t>the information </a:t>
            </a:r>
            <a:r>
              <a:rPr lang="en-US" sz="900" kern="1200" dirty="0">
                <a:solidFill>
                  <a:schemeClr val="tx1"/>
                </a:solidFill>
                <a:effectLst/>
              </a:rPr>
              <a:t>is relevant to your recipients. </a:t>
            </a:r>
          </a:p>
          <a:p>
            <a:pPr>
              <a:lnSpc>
                <a:spcPct val="90000"/>
              </a:lnSpc>
              <a:spcBef>
                <a:spcPts val="600"/>
              </a:spcBef>
            </a:pPr>
            <a:r>
              <a:rPr lang="en-US" sz="900" kern="1200" dirty="0">
                <a:solidFill>
                  <a:schemeClr val="tx1"/>
                </a:solidFill>
                <a:effectLst/>
              </a:rPr>
              <a:t>Timeliness depends largely on the type of information. For example, when you are in the middle of a DoS attack, timeliness is measured</a:t>
            </a:r>
            <a:r>
              <a:rPr lang="en-US" sz="900" kern="1200" baseline="0" dirty="0">
                <a:solidFill>
                  <a:schemeClr val="tx1"/>
                </a:solidFill>
                <a:effectLst/>
              </a:rPr>
              <a:t> </a:t>
            </a:r>
            <a:r>
              <a:rPr lang="en-US" sz="900" kern="1200" dirty="0">
                <a:solidFill>
                  <a:schemeClr val="tx1"/>
                </a:solidFill>
                <a:effectLst/>
              </a:rPr>
              <a:t>in minutes. </a:t>
            </a:r>
          </a:p>
          <a:p>
            <a:pPr>
              <a:lnSpc>
                <a:spcPct val="90000"/>
              </a:lnSpc>
              <a:spcBef>
                <a:spcPts val="600"/>
              </a:spcBef>
            </a:pPr>
            <a:r>
              <a:rPr lang="en-US" sz="900" kern="1200" dirty="0">
                <a:solidFill>
                  <a:schemeClr val="tx1"/>
                </a:solidFill>
                <a:effectLst/>
              </a:rPr>
              <a:t>For low-level data, you will likely have some automated detection and correlation rules to find suspicious events in your logs. For this type of data, you want processing as close to real-time as possible. As we move through the course, you will see how automation can help in achieving timeliness. And, you will want to continually enhance those automated detection routines. </a:t>
            </a:r>
          </a:p>
          <a:p>
            <a:pPr>
              <a:lnSpc>
                <a:spcPct val="90000"/>
              </a:lnSpc>
              <a:spcBef>
                <a:spcPts val="600"/>
              </a:spcBef>
            </a:pPr>
            <a:r>
              <a:rPr lang="en-US" sz="900" kern="1200" dirty="0">
                <a:solidFill>
                  <a:schemeClr val="tx1"/>
                </a:solidFill>
                <a:effectLst/>
              </a:rPr>
              <a:t>For data that requires a human analyst, timeliness is a totally different scope. It needs to be recent, but on the order of hours or days. Consider an Advanced Persistent Threat. When this information is received, it cannot be automated but must be assigned to </a:t>
            </a:r>
            <a:r>
              <a:rPr lang="en-US" sz="900" b="0" kern="1200" dirty="0">
                <a:solidFill>
                  <a:schemeClr val="tx1"/>
                </a:solidFill>
                <a:effectLst/>
              </a:rPr>
              <a:t>an analyst. In this case, the meaning of 'timely' is vastly different. As you look at the processes and procedures in your organization, remember that</a:t>
            </a:r>
            <a:r>
              <a:rPr lang="en-US" sz="900" b="0" kern="1200" baseline="0" dirty="0">
                <a:solidFill>
                  <a:schemeClr val="tx1"/>
                </a:solidFill>
                <a:effectLst/>
              </a:rPr>
              <a:t> </a:t>
            </a:r>
            <a:r>
              <a:rPr lang="en-US" sz="900" b="0" kern="1200" dirty="0">
                <a:solidFill>
                  <a:schemeClr val="tx1"/>
                </a:solidFill>
                <a:effectLst/>
              </a:rPr>
              <a:t>one fundamental goal is to reduce turnaround times. </a:t>
            </a:r>
          </a:p>
          <a:p>
            <a:pPr marL="0" marR="0" indent="0" algn="l" defTabSz="457200" rtl="0" eaLnBrk="0" fontAlgn="base" latinLnBrk="0" hangingPunct="0">
              <a:lnSpc>
                <a:spcPct val="90000"/>
              </a:lnSpc>
              <a:spcBef>
                <a:spcPts val="600"/>
              </a:spcBef>
              <a:spcAft>
                <a:spcPct val="0"/>
              </a:spcAft>
              <a:buClrTx/>
              <a:buSzTx/>
              <a:buFontTx/>
              <a:buNone/>
              <a:tabLst/>
              <a:defRPr/>
            </a:pPr>
            <a:r>
              <a:rPr lang="en-US" sz="900" kern="1200" dirty="0">
                <a:solidFill>
                  <a:schemeClr val="tx1"/>
                </a:solidFill>
                <a:effectLst/>
              </a:rPr>
              <a:t>Regarding Accuracy: we cannot stress enough the importance of having all your input and output be accurate. When you are the recipient of information, you are counting on the originator to ensure accuracy. If you are the generator of data, your recipients are counting on you to ensure accuracy. Whenever possible, you will want to reveal both the sources of your data and the method of collection. </a:t>
            </a:r>
            <a:r>
              <a:rPr lang="en-US" sz="900" kern="1200" baseline="0" dirty="0">
                <a:solidFill>
                  <a:schemeClr val="tx1"/>
                </a:solidFill>
                <a:effectLst/>
              </a:rPr>
              <a:t>It is critical that both sides trust the information. </a:t>
            </a:r>
            <a:r>
              <a:rPr lang="en-US" sz="900" kern="1200" dirty="0">
                <a:solidFill>
                  <a:schemeClr val="tx1"/>
                </a:solidFill>
                <a:effectLst/>
              </a:rPr>
              <a:t>If your input is not sufficiently</a:t>
            </a:r>
            <a:r>
              <a:rPr lang="en-US" sz="900" kern="1200" baseline="0" dirty="0">
                <a:solidFill>
                  <a:schemeClr val="tx1"/>
                </a:solidFill>
                <a:effectLst/>
              </a:rPr>
              <a:t> accurate at this point</a:t>
            </a:r>
            <a:r>
              <a:rPr lang="en-US" sz="900" kern="1200" dirty="0">
                <a:solidFill>
                  <a:schemeClr val="tx1"/>
                </a:solidFill>
                <a:effectLst/>
              </a:rPr>
              <a:t>, do not despair as this can be improved as you move through the 5-part process we will discuss in the subsequent modules. </a:t>
            </a:r>
          </a:p>
          <a:p>
            <a:pPr lvl="0">
              <a:lnSpc>
                <a:spcPct val="90000"/>
              </a:lnSpc>
              <a:spcBef>
                <a:spcPts val="600"/>
              </a:spcBef>
            </a:pPr>
            <a:r>
              <a:rPr lang="en-US" sz="900" kern="1200" dirty="0">
                <a:solidFill>
                  <a:schemeClr val="tx1"/>
                </a:solidFill>
                <a:effectLst/>
              </a:rPr>
              <a:t>Completeness is related to the particular event. The set of data provided should stand alone. To be most useful it must be immediately actionable by the recipient. You will want to provide as much context as you can to aid the receiver in acting on your information. However, you may have privacy and other legal constraints. </a:t>
            </a:r>
          </a:p>
          <a:p>
            <a:pPr lvl="0">
              <a:lnSpc>
                <a:spcPct val="90000"/>
              </a:lnSpc>
              <a:spcBef>
                <a:spcPts val="600"/>
              </a:spcBef>
            </a:pPr>
            <a:r>
              <a:rPr lang="en-US" sz="900" kern="1200" dirty="0">
                <a:solidFill>
                  <a:schemeClr val="tx1"/>
                </a:solidFill>
                <a:effectLst/>
              </a:rPr>
              <a:t>Ingestability refers to how effectively data can be</a:t>
            </a:r>
            <a:r>
              <a:rPr lang="en-US" sz="900" kern="1200" baseline="0" dirty="0">
                <a:solidFill>
                  <a:schemeClr val="tx1"/>
                </a:solidFill>
                <a:effectLst/>
              </a:rPr>
              <a:t> used, especially by data infrastructures</a:t>
            </a:r>
            <a:r>
              <a:rPr lang="en-US" sz="900" kern="1200" dirty="0">
                <a:solidFill>
                  <a:schemeClr val="tx1"/>
                </a:solidFill>
                <a:effectLst/>
              </a:rPr>
              <a:t>. Due to the numerous automated systems, a mountain range of information can be delivered to you. That automated data must be effectively incorporated. In addition, non-automated data must be manageable. Part of your consideration when producing information is the format of delivery.</a:t>
            </a:r>
          </a:p>
          <a:p>
            <a:pPr lvl="0">
              <a:lnSpc>
                <a:spcPct val="90000"/>
              </a:lnSpc>
              <a:spcBef>
                <a:spcPts val="600"/>
              </a:spcBef>
            </a:pPr>
            <a:r>
              <a:rPr lang="en-US" sz="900" kern="1200" dirty="0">
                <a:solidFill>
                  <a:schemeClr val="tx1"/>
                </a:solidFill>
                <a:effectLst/>
              </a:rPr>
              <a:t>There will always a tradeoff between timeliness vs. accuracy and completeness. </a:t>
            </a:r>
          </a:p>
          <a:p>
            <a:pPr lvl="0">
              <a:lnSpc>
                <a:spcPct val="90000"/>
              </a:lnSpc>
              <a:spcBef>
                <a:spcPts val="600"/>
              </a:spcBef>
            </a:pPr>
            <a:r>
              <a:rPr lang="en-US" sz="900" kern="1200" dirty="0">
                <a:solidFill>
                  <a:schemeClr val="tx1"/>
                </a:solidFill>
                <a:effectLst/>
              </a:rPr>
              <a:t>Source: </a:t>
            </a:r>
            <a:r>
              <a:rPr lang="en-US" i="1" noProof="0" dirty="0"/>
              <a:t>Actionable information for security incident response </a:t>
            </a:r>
            <a:r>
              <a:rPr lang="en-US" i="0" noProof="0" dirty="0"/>
              <a:t>(https://www.enisa.europa.eu/publications/actionable-information-for-security)</a:t>
            </a:r>
            <a:endParaRPr lang="en-US" dirty="0"/>
          </a:p>
        </p:txBody>
      </p:sp>
      <p:sp>
        <p:nvSpPr>
          <p:cNvPr id="4" name="Symbol zastępczy numeru slajdu 3"/>
          <p:cNvSpPr>
            <a:spLocks noGrp="1"/>
          </p:cNvSpPr>
          <p:nvPr>
            <p:ph type="sldNum" sz="quarter" idx="5"/>
          </p:nvPr>
        </p:nvSpPr>
        <p:spPr/>
        <p:txBody>
          <a:bodyPr/>
          <a:lstStyle/>
          <a:p>
            <a:fld id="{9CBC110B-1C27-4A5B-8007-E6BF4BB6C5F7}" type="slidenum">
              <a:rPr lang="en-GB" smtClean="0"/>
              <a:t>91</a:t>
            </a:fld>
            <a:endParaRPr lang="en-GB" dirty="0"/>
          </a:p>
        </p:txBody>
      </p:sp>
    </p:spTree>
    <p:extLst>
      <p:ext uri="{BB962C8B-B14F-4D97-AF65-F5344CB8AC3E}">
        <p14:creationId xmlns:p14="http://schemas.microsoft.com/office/powerpoint/2010/main" val="9246490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noProof="0" dirty="0"/>
              <a:t>This is the 5-step process for actionable information described in ENISA's whitepaper </a:t>
            </a:r>
            <a:r>
              <a:rPr lang="en-US" i="1" noProof="0" dirty="0"/>
              <a:t>Actionable information for security incident response </a:t>
            </a:r>
            <a:r>
              <a:rPr lang="en-US" i="0" noProof="0" dirty="0"/>
              <a:t>(https://www.enisa.europa.eu/publications/actionable-information-for-security)</a:t>
            </a:r>
            <a:r>
              <a:rPr lang="en-US" i="1" noProof="0" dirty="0"/>
              <a:t>. </a:t>
            </a:r>
            <a:r>
              <a:rPr lang="en-US" i="0" noProof="0" dirty="0"/>
              <a:t>This model is also used thoroughly in FIRST's </a:t>
            </a:r>
            <a:r>
              <a:rPr lang="en-US" i="1" noProof="0" dirty="0"/>
              <a:t>Fusion course </a:t>
            </a:r>
            <a:r>
              <a:rPr lang="en-US" i="0" noProof="0" dirty="0"/>
              <a:t>(https://www.first.org/education/trainings#FIRST-Fusion-Course).</a:t>
            </a:r>
          </a:p>
          <a:p>
            <a:pPr marL="171450" lvl="0" indent="-171450">
              <a:spcBef>
                <a:spcPts val="800"/>
              </a:spcBef>
              <a:buFont typeface="Arial" panose="020B0604020202020204" pitchFamily="34" charset="0"/>
              <a:buChar char="•"/>
            </a:pPr>
            <a:r>
              <a:rPr lang="en-US" sz="900" kern="1200" dirty="0">
                <a:solidFill>
                  <a:schemeClr val="tx1"/>
                </a:solidFill>
                <a:effectLst/>
              </a:rPr>
              <a:t>The first step is collecting the incoming data. Ideally, it is delivered automatically in a usable format. </a:t>
            </a:r>
          </a:p>
          <a:p>
            <a:pPr marL="171450" lvl="0" indent="-171450">
              <a:spcBef>
                <a:spcPts val="800"/>
              </a:spcBef>
              <a:buFont typeface="Arial" panose="020B0604020202020204" pitchFamily="34" charset="0"/>
              <a:buChar char="•"/>
            </a:pPr>
            <a:r>
              <a:rPr lang="en-US" sz="900" kern="1200" dirty="0">
                <a:solidFill>
                  <a:schemeClr val="tx1"/>
                </a:solidFill>
                <a:effectLst/>
              </a:rPr>
              <a:t>After the data is collected it is passed to the preparation phase where data is made consistent (normalized) and, for low-level information, it is combined with similar data, or aggregated. </a:t>
            </a:r>
          </a:p>
          <a:p>
            <a:pPr marL="171450" lvl="0" indent="-171450">
              <a:spcBef>
                <a:spcPts val="800"/>
              </a:spcBef>
              <a:buFont typeface="Arial" panose="020B0604020202020204" pitchFamily="34" charset="0"/>
              <a:buChar char="•"/>
            </a:pPr>
            <a:r>
              <a:rPr lang="en-US" sz="900" kern="1200" dirty="0">
                <a:solidFill>
                  <a:schemeClr val="tx1"/>
                </a:solidFill>
                <a:effectLst/>
              </a:rPr>
              <a:t>Next, that prepared data is placed in your security data store. </a:t>
            </a:r>
          </a:p>
          <a:p>
            <a:pPr marL="171450" lvl="0" indent="-171450">
              <a:spcBef>
                <a:spcPts val="800"/>
              </a:spcBef>
              <a:buFont typeface="Arial" panose="020B0604020202020204" pitchFamily="34" charset="0"/>
              <a:buChar char="•"/>
            </a:pPr>
            <a:r>
              <a:rPr lang="en-US" sz="900" kern="1200" dirty="0">
                <a:solidFill>
                  <a:schemeClr val="tx1"/>
                </a:solidFill>
                <a:effectLst/>
              </a:rPr>
              <a:t>From that storage, you can not only access that incoming information you were addressing, but also obtain more information to draw new conclusions, the ultimate goal of the analysis phase. </a:t>
            </a:r>
          </a:p>
          <a:p>
            <a:pPr marL="171450" lvl="0" indent="-171450">
              <a:spcBef>
                <a:spcPts val="800"/>
              </a:spcBef>
              <a:buFont typeface="Arial" panose="020B0604020202020204" pitchFamily="34" charset="0"/>
              <a:buChar char="•"/>
            </a:pPr>
            <a:r>
              <a:rPr lang="en-US" sz="900" kern="1200" dirty="0">
                <a:solidFill>
                  <a:schemeClr val="tx1"/>
                </a:solidFill>
                <a:effectLst/>
              </a:rPr>
              <a:t>Once analysis is complete, you will want to determine to which of your constituencies and external partners you will distribute. Notice that your distribution can be more low-level information, new or updated detection indicators and advisories, or a new strategic report. </a:t>
            </a:r>
          </a:p>
          <a:p>
            <a:r>
              <a:rPr lang="en-US" i="0" noProof="0" dirty="0"/>
              <a:t> </a:t>
            </a:r>
            <a:endParaRPr lang="en-US" i="1" dirty="0"/>
          </a:p>
        </p:txBody>
      </p:sp>
      <p:sp>
        <p:nvSpPr>
          <p:cNvPr id="4" name="Symbol zastępczy numeru slajdu 3"/>
          <p:cNvSpPr>
            <a:spLocks noGrp="1"/>
          </p:cNvSpPr>
          <p:nvPr>
            <p:ph type="sldNum" sz="quarter" idx="5"/>
          </p:nvPr>
        </p:nvSpPr>
        <p:spPr/>
        <p:txBody>
          <a:bodyPr/>
          <a:lstStyle/>
          <a:p>
            <a:fld id="{9CBC110B-1C27-4A5B-8007-E6BF4BB6C5F7}" type="slidenum">
              <a:rPr lang="en-GB" smtClean="0"/>
              <a:t>92</a:t>
            </a:fld>
            <a:endParaRPr lang="en-GB" dirty="0"/>
          </a:p>
        </p:txBody>
      </p:sp>
    </p:spTree>
    <p:extLst>
      <p:ext uri="{BB962C8B-B14F-4D97-AF65-F5344CB8AC3E}">
        <p14:creationId xmlns:p14="http://schemas.microsoft.com/office/powerpoint/2010/main" val="42192041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9CBC110B-1C27-4A5B-8007-E6BF4BB6C5F7}" type="slidenum">
              <a:rPr lang="en-GB" smtClean="0"/>
              <a:t>93</a:t>
            </a:fld>
            <a:endParaRPr lang="en-GB" dirty="0"/>
          </a:p>
        </p:txBody>
      </p:sp>
    </p:spTree>
    <p:extLst>
      <p:ext uri="{BB962C8B-B14F-4D97-AF65-F5344CB8AC3E}">
        <p14:creationId xmlns:p14="http://schemas.microsoft.com/office/powerpoint/2010/main" val="23504695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D16D62-451D-DA43-8B7B-55F84FE4D18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21955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9</a:t>
            </a:fld>
            <a:endParaRPr lang="en-GB" dirty="0"/>
          </a:p>
        </p:txBody>
      </p:sp>
    </p:spTree>
    <p:extLst>
      <p:ext uri="{BB962C8B-B14F-4D97-AF65-F5344CB8AC3E}">
        <p14:creationId xmlns:p14="http://schemas.microsoft.com/office/powerpoint/2010/main" val="36131090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98</a:t>
            </a:fld>
            <a:endParaRPr lang="en-GB" dirty="0"/>
          </a:p>
        </p:txBody>
      </p:sp>
    </p:spTree>
    <p:extLst>
      <p:ext uri="{BB962C8B-B14F-4D97-AF65-F5344CB8AC3E}">
        <p14:creationId xmlns:p14="http://schemas.microsoft.com/office/powerpoint/2010/main" val="13434048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99</a:t>
            </a:fld>
            <a:endParaRPr lang="en-GB" dirty="0"/>
          </a:p>
        </p:txBody>
      </p:sp>
    </p:spTree>
    <p:extLst>
      <p:ext uri="{BB962C8B-B14F-4D97-AF65-F5344CB8AC3E}">
        <p14:creationId xmlns:p14="http://schemas.microsoft.com/office/powerpoint/2010/main" val="1939958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102</a:t>
            </a:fld>
            <a:endParaRPr lang="en-GB" dirty="0"/>
          </a:p>
        </p:txBody>
      </p:sp>
    </p:spTree>
    <p:extLst>
      <p:ext uri="{BB962C8B-B14F-4D97-AF65-F5344CB8AC3E}">
        <p14:creationId xmlns:p14="http://schemas.microsoft.com/office/powerpoint/2010/main" val="40155027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103</a:t>
            </a:fld>
            <a:endParaRPr lang="en-GB" dirty="0"/>
          </a:p>
        </p:txBody>
      </p:sp>
    </p:spTree>
    <p:extLst>
      <p:ext uri="{BB962C8B-B14F-4D97-AF65-F5344CB8AC3E}">
        <p14:creationId xmlns:p14="http://schemas.microsoft.com/office/powerpoint/2010/main" val="11426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sp>
        <p:nvSpPr>
          <p:cNvPr id="17" name="Text Placeholder 4"/>
          <p:cNvSpPr>
            <a:spLocks noGrp="1"/>
          </p:cNvSpPr>
          <p:nvPr>
            <p:ph type="body" sz="quarter" idx="11" hasCustomPrompt="1"/>
          </p:nvPr>
        </p:nvSpPr>
        <p:spPr>
          <a:xfrm>
            <a:off x="697644" y="3297754"/>
            <a:ext cx="3822700" cy="281467"/>
          </a:xfrm>
        </p:spPr>
        <p:txBody>
          <a:bodyPr>
            <a:noAutofit/>
          </a:bodyPr>
          <a:lstStyle>
            <a:lvl1pPr marL="0" indent="0">
              <a:buNone/>
              <a:defRPr sz="1400" b="1" baseline="0">
                <a:solidFill>
                  <a:schemeClr val="bg1"/>
                </a:solidFill>
              </a:defRPr>
            </a:lvl1pPr>
          </a:lstStyle>
          <a:p>
            <a:pPr lvl="0"/>
            <a:r>
              <a:rPr lang="en-US" dirty="0"/>
              <a:t>Presenter</a:t>
            </a:r>
          </a:p>
        </p:txBody>
      </p:sp>
      <p:sp>
        <p:nvSpPr>
          <p:cNvPr id="19" name="Text Placeholder 10"/>
          <p:cNvSpPr>
            <a:spLocks noGrp="1"/>
          </p:cNvSpPr>
          <p:nvPr>
            <p:ph type="body" sz="quarter" idx="17" hasCustomPrompt="1"/>
          </p:nvPr>
        </p:nvSpPr>
        <p:spPr>
          <a:xfrm>
            <a:off x="697644" y="2767292"/>
            <a:ext cx="6984756" cy="376599"/>
          </a:xfrm>
        </p:spPr>
        <p:txBody>
          <a:bodyPr>
            <a:normAutofit/>
          </a:bodyPr>
          <a:lstStyle>
            <a:lvl1pPr marL="0" indent="0">
              <a:buNone/>
              <a:defRPr sz="16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992850"/>
            <a:ext cx="6984756" cy="426979"/>
          </a:xfrm>
        </p:spPr>
        <p:txBody>
          <a:bodyPr>
            <a:noAutofit/>
          </a:bodyPr>
          <a:lstStyle>
            <a:lvl1pPr marL="0" indent="0">
              <a:lnSpc>
                <a:spcPct val="70000"/>
              </a:lnSpc>
              <a:buNone/>
              <a:defRPr sz="2400" b="1">
                <a:solidFill>
                  <a:srgbClr val="D01384"/>
                </a:solidFill>
              </a:defRPr>
            </a:lvl1pPr>
          </a:lstStyle>
          <a:p>
            <a:pPr lvl="0"/>
            <a:r>
              <a:rPr lang="en-US" dirty="0"/>
              <a:t>Title</a:t>
            </a:r>
          </a:p>
        </p:txBody>
      </p:sp>
      <p:sp>
        <p:nvSpPr>
          <p:cNvPr id="25" name="Text Placeholder 6"/>
          <p:cNvSpPr>
            <a:spLocks noGrp="1"/>
          </p:cNvSpPr>
          <p:nvPr>
            <p:ph type="body" sz="quarter" idx="12" hasCustomPrompt="1"/>
          </p:nvPr>
        </p:nvSpPr>
        <p:spPr>
          <a:xfrm>
            <a:off x="697643" y="3952706"/>
            <a:ext cx="3822701" cy="327255"/>
          </a:xfrm>
        </p:spPr>
        <p:txBody>
          <a:bodyPr/>
          <a:lstStyle>
            <a:lvl1pPr marL="0" indent="0">
              <a:buNone/>
              <a:defRPr sz="1200">
                <a:solidFill>
                  <a:schemeClr val="bg1"/>
                </a:solidFill>
              </a:defRPr>
            </a:lvl1pPr>
          </a:lstStyle>
          <a:p>
            <a:pPr lvl="0"/>
            <a:r>
              <a:rPr lang="en-US" dirty="0"/>
              <a:t>Location</a:t>
            </a:r>
            <a:endParaRPr lang="en-GB" dirty="0"/>
          </a:p>
        </p:txBody>
      </p:sp>
      <p:sp>
        <p:nvSpPr>
          <p:cNvPr id="26" name="Text Placeholder 6"/>
          <p:cNvSpPr>
            <a:spLocks noGrp="1"/>
          </p:cNvSpPr>
          <p:nvPr>
            <p:ph type="body" sz="quarter" idx="18" hasCustomPrompt="1"/>
          </p:nvPr>
        </p:nvSpPr>
        <p:spPr>
          <a:xfrm>
            <a:off x="697643" y="4186233"/>
            <a:ext cx="3822701" cy="321239"/>
          </a:xfrm>
        </p:spPr>
        <p:txBody>
          <a:bodyPr>
            <a:normAutofit/>
          </a:bodyPr>
          <a:lstStyle>
            <a:lvl1pPr marL="0" indent="0">
              <a:buNone/>
              <a:defRPr sz="1200">
                <a:solidFill>
                  <a:schemeClr val="bg1"/>
                </a:solidFill>
              </a:defRPr>
            </a:lvl1pPr>
          </a:lstStyle>
          <a:p>
            <a:pPr lvl="0"/>
            <a:r>
              <a:rPr lang="en-US" dirty="0"/>
              <a:t>Date</a:t>
            </a:r>
            <a:endParaRPr lang="en-GB"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7643" y="682030"/>
            <a:ext cx="2376301" cy="937335"/>
          </a:xfrm>
          <a:prstGeom prst="rect">
            <a:avLst/>
          </a:prstGeom>
        </p:spPr>
      </p:pic>
    </p:spTree>
    <p:extLst>
      <p:ext uri="{BB962C8B-B14F-4D97-AF65-F5344CB8AC3E}">
        <p14:creationId xmlns:p14="http://schemas.microsoft.com/office/powerpoint/2010/main" val="41644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500">
                <a:latin typeface="+mn-lt"/>
              </a:defRPr>
            </a:lvl1pPr>
            <a:lvl2pPr>
              <a:defRPr>
                <a:solidFill>
                  <a:srgbClr val="004361"/>
                </a:solidFill>
                <a:latin typeface="+mn-lt"/>
              </a:defRPr>
            </a:lvl2pPr>
            <a:lvl3pPr>
              <a:defRPr>
                <a:solidFill>
                  <a:srgbClr val="003F5E"/>
                </a:solidFill>
                <a:latin typeface="+mn-lt"/>
              </a:defRPr>
            </a:lvl3pPr>
            <a:lvl4pPr>
              <a:defRPr>
                <a:latin typeface="+mn-l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
        <p:nvSpPr>
          <p:cNvPr id="5"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a:t>Click to edit Master title style</a:t>
            </a:r>
            <a:endParaRPr lang="en-GB" dirty="0"/>
          </a:p>
        </p:txBody>
      </p:sp>
    </p:spTree>
    <p:extLst>
      <p:ext uri="{BB962C8B-B14F-4D97-AF65-F5344CB8AC3E}">
        <p14:creationId xmlns:p14="http://schemas.microsoft.com/office/powerpoint/2010/main" val="263139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Slide for GN4 related presentations">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7643" y="682030"/>
            <a:ext cx="2376301" cy="937335"/>
          </a:xfrm>
          <a:prstGeom prst="rect">
            <a:avLst/>
          </a:prstGeom>
        </p:spPr>
      </p:pic>
      <p:sp>
        <p:nvSpPr>
          <p:cNvPr id="14" name="Title 3"/>
          <p:cNvSpPr txBox="1">
            <a:spLocks/>
          </p:cNvSpPr>
          <p:nvPr userDrawn="1"/>
        </p:nvSpPr>
        <p:spPr>
          <a:xfrm>
            <a:off x="697643" y="2248268"/>
            <a:ext cx="2470860"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l"/>
            <a:r>
              <a:rPr lang="en-GB" sz="2400" b="1" dirty="0">
                <a:solidFill>
                  <a:srgbClr val="D01384"/>
                </a:solidFill>
              </a:rPr>
              <a:t>Thank you</a:t>
            </a:r>
          </a:p>
        </p:txBody>
      </p:sp>
      <p:sp>
        <p:nvSpPr>
          <p:cNvPr id="13" name="Text Placeholder 4"/>
          <p:cNvSpPr>
            <a:spLocks noGrp="1"/>
          </p:cNvSpPr>
          <p:nvPr>
            <p:ph type="body" sz="quarter" idx="11" hasCustomPrompt="1"/>
          </p:nvPr>
        </p:nvSpPr>
        <p:spPr>
          <a:xfrm>
            <a:off x="770718" y="3575980"/>
            <a:ext cx="3795964" cy="263127"/>
          </a:xfrm>
        </p:spPr>
        <p:txBody>
          <a:bodyPr>
            <a:noAutofit/>
          </a:bodyPr>
          <a:lstStyle>
            <a:lvl1pPr marL="0" indent="0" algn="l">
              <a:buNone/>
              <a:defRPr sz="1400" baseline="0">
                <a:solidFill>
                  <a:schemeClr val="bg1"/>
                </a:solidFill>
              </a:defRPr>
            </a:lvl1pPr>
          </a:lstStyle>
          <a:p>
            <a:pPr lvl="0"/>
            <a:r>
              <a:rPr lang="en-GB" dirty="0"/>
              <a:t>Presenter email</a:t>
            </a:r>
          </a:p>
        </p:txBody>
      </p:sp>
      <p:sp>
        <p:nvSpPr>
          <p:cNvPr id="16" name="Title 3"/>
          <p:cNvSpPr txBox="1">
            <a:spLocks/>
          </p:cNvSpPr>
          <p:nvPr userDrawn="1"/>
        </p:nvSpPr>
        <p:spPr>
          <a:xfrm>
            <a:off x="697642" y="2618033"/>
            <a:ext cx="3704237"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lvl="0" algn="l"/>
            <a:r>
              <a:rPr lang="en-US" sz="2800" b="1" dirty="0">
                <a:solidFill>
                  <a:srgbClr val="D01384"/>
                </a:solidFill>
              </a:rPr>
              <a:t>Any Questions?</a:t>
            </a:r>
          </a:p>
        </p:txBody>
      </p:sp>
    </p:spTree>
    <p:extLst>
      <p:ext uri="{BB962C8B-B14F-4D97-AF65-F5344CB8AC3E}">
        <p14:creationId xmlns:p14="http://schemas.microsoft.com/office/powerpoint/2010/main" val="211851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89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52A714-5502-4F47-BD1E-D5E676936B56}" type="datetimeFigureOut">
              <a:rPr lang="en-US" smtClean="0"/>
              <a:t>10/4/22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E91494-4B4A-4DD7-A1F3-239EB137D34E}" type="slidenum">
              <a:rPr lang="en-US" smtClean="0"/>
              <a:t>‹#›</a:t>
            </a:fld>
            <a:endParaRPr lang="en-US" dirty="0"/>
          </a:p>
        </p:txBody>
      </p:sp>
    </p:spTree>
    <p:extLst>
      <p:ext uri="{BB962C8B-B14F-4D97-AF65-F5344CB8AC3E}">
        <p14:creationId xmlns:p14="http://schemas.microsoft.com/office/powerpoint/2010/main" val="3538220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7" cstate="print">
            <a:extLst>
              <a:ext uri="{28A0092B-C50C-407E-A947-70E740481C1C}">
                <a14:useLocalDpi xmlns:a14="http://schemas.microsoft.com/office/drawing/2010/main" val="0"/>
              </a:ext>
            </a:extLst>
          </a:blip>
          <a:srcRect l="-39167" t="35587" r="-20208" b="34641"/>
          <a:stretch/>
        </p:blipFill>
        <p:spPr>
          <a:xfrm>
            <a:off x="-2180" y="0"/>
            <a:ext cx="9144000" cy="959926"/>
          </a:xfrm>
          <a:prstGeom prst="rect">
            <a:avLst/>
          </a:prstGeom>
          <a:solidFill>
            <a:srgbClr val="0C2C52"/>
          </a:solidFill>
        </p:spPr>
      </p:pic>
      <p:sp>
        <p:nvSpPr>
          <p:cNvPr id="2"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
        <p:nvSpPr>
          <p:cNvPr id="3" name="Text Placeholder 2"/>
          <p:cNvSpPr>
            <a:spLocks noGrp="1"/>
          </p:cNvSpPr>
          <p:nvPr>
            <p:ph type="body" idx="1"/>
          </p:nvPr>
        </p:nvSpPr>
        <p:spPr>
          <a:xfrm>
            <a:off x="350201" y="1149765"/>
            <a:ext cx="8439238"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3" name="Straight Connector 12"/>
          <p:cNvCxnSpPr/>
          <p:nvPr userDrawn="1"/>
        </p:nvCxnSpPr>
        <p:spPr>
          <a:xfrm>
            <a:off x="426877" y="4809935"/>
            <a:ext cx="8362562" cy="0"/>
          </a:xfrm>
          <a:prstGeom prst="line">
            <a:avLst/>
          </a:prstGeom>
          <a:ln w="3175" cap="rnd">
            <a:solidFill>
              <a:srgbClr val="2D6B96"/>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pic>
        <p:nvPicPr>
          <p:cNvPr id="10" name="Picture 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229345" y="176316"/>
            <a:ext cx="1537117" cy="606318"/>
          </a:xfrm>
          <a:prstGeom prst="rect">
            <a:avLst/>
          </a:prstGeom>
        </p:spPr>
      </p:pic>
    </p:spTree>
    <p:extLst>
      <p:ext uri="{BB962C8B-B14F-4D97-AF65-F5344CB8AC3E}">
        <p14:creationId xmlns:p14="http://schemas.microsoft.com/office/powerpoint/2010/main" val="176233165"/>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61" r:id="rId3"/>
    <p:sldLayoutId id="2147483662" r:id="rId4"/>
    <p:sldLayoutId id="2147483663" r:id="rId5"/>
  </p:sldLayoutIdLst>
  <p:hf hdr="0" ftr="0" dt="0"/>
  <p:txStyles>
    <p:title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www.first.org/tlp" TargetMode="Externa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697643" y="2444395"/>
            <a:ext cx="6984756" cy="376599"/>
          </a:xfrm>
        </p:spPr>
        <p:txBody>
          <a:bodyPr/>
          <a:lstStyle/>
          <a:p>
            <a:r>
              <a:rPr lang="en-GB" dirty="0"/>
              <a:t>Operational Module</a:t>
            </a:r>
          </a:p>
        </p:txBody>
      </p:sp>
      <p:sp>
        <p:nvSpPr>
          <p:cNvPr id="4" name="Text Placeholder 3"/>
          <p:cNvSpPr>
            <a:spLocks noGrp="1"/>
          </p:cNvSpPr>
          <p:nvPr>
            <p:ph type="body" sz="quarter" idx="14"/>
          </p:nvPr>
        </p:nvSpPr>
        <p:spPr>
          <a:xfrm>
            <a:off x="697643" y="1992850"/>
            <a:ext cx="8024325" cy="426979"/>
          </a:xfrm>
        </p:spPr>
        <p:txBody>
          <a:bodyPr/>
          <a:lstStyle/>
          <a:p>
            <a:r>
              <a:rPr lang="en-GB" dirty="0"/>
              <a:t>TRANSITS I		</a:t>
            </a:r>
            <a:endParaRPr lang="en-GB" dirty="0">
              <a:solidFill>
                <a:srgbClr val="FF0000"/>
              </a:solidFill>
            </a:endParaRPr>
          </a:p>
          <a:p>
            <a:endParaRPr lang="en-GB" dirty="0"/>
          </a:p>
        </p:txBody>
      </p:sp>
      <p:sp>
        <p:nvSpPr>
          <p:cNvPr id="10" name="Text Placeholder 9">
            <a:extLst>
              <a:ext uri="{FF2B5EF4-FFF2-40B4-BE49-F238E27FC236}">
                <a16:creationId xmlns:a16="http://schemas.microsoft.com/office/drawing/2014/main" id="{D9E2AB80-0DFD-9DAA-5DF0-943978E7C820}"/>
              </a:ext>
            </a:extLst>
          </p:cNvPr>
          <p:cNvSpPr>
            <a:spLocks noGrp="1"/>
          </p:cNvSpPr>
          <p:nvPr>
            <p:ph type="body" sz="quarter" idx="18"/>
          </p:nvPr>
        </p:nvSpPr>
        <p:spPr>
          <a:xfrm>
            <a:off x="749299" y="2820994"/>
            <a:ext cx="3822701" cy="321239"/>
          </a:xfrm>
        </p:spPr>
        <p:txBody>
          <a:bodyPr/>
          <a:lstStyle/>
          <a:p>
            <a:endParaRPr lang="en-US" dirty="0"/>
          </a:p>
        </p:txBody>
      </p:sp>
      <p:sp>
        <p:nvSpPr>
          <p:cNvPr id="12" name="Text Placeholder 11">
            <a:extLst>
              <a:ext uri="{FF2B5EF4-FFF2-40B4-BE49-F238E27FC236}">
                <a16:creationId xmlns:a16="http://schemas.microsoft.com/office/drawing/2014/main" id="{3542A0CC-E04C-34BB-646C-8C211F64C2E0}"/>
              </a:ext>
            </a:extLst>
          </p:cNvPr>
          <p:cNvSpPr>
            <a:spLocks noGrp="1"/>
          </p:cNvSpPr>
          <p:nvPr>
            <p:ph type="body" sz="quarter" idx="12"/>
          </p:nvPr>
        </p:nvSpPr>
        <p:spPr>
          <a:xfrm>
            <a:off x="749299" y="3163913"/>
            <a:ext cx="3822701" cy="327255"/>
          </a:xfrm>
        </p:spPr>
        <p:txBody>
          <a:bodyPr/>
          <a:lstStyle/>
          <a:p>
            <a:endParaRPr lang="en-US"/>
          </a:p>
        </p:txBody>
      </p:sp>
      <p:sp>
        <p:nvSpPr>
          <p:cNvPr id="14" name="Text Placeholder 13">
            <a:extLst>
              <a:ext uri="{FF2B5EF4-FFF2-40B4-BE49-F238E27FC236}">
                <a16:creationId xmlns:a16="http://schemas.microsoft.com/office/drawing/2014/main" id="{8B5D23B9-206B-AE64-B757-B9DE6FB88F98}"/>
              </a:ext>
            </a:extLst>
          </p:cNvPr>
          <p:cNvSpPr>
            <a:spLocks noGrp="1"/>
          </p:cNvSpPr>
          <p:nvPr>
            <p:ph type="body" sz="quarter" idx="11"/>
          </p:nvPr>
        </p:nvSpPr>
        <p:spPr>
          <a:xfrm>
            <a:off x="749299" y="3528397"/>
            <a:ext cx="3822700" cy="281467"/>
          </a:xfrm>
        </p:spPr>
        <p:txBody>
          <a:bodyPr/>
          <a:lstStyle/>
          <a:p>
            <a:endParaRPr lang="en-US" dirty="0"/>
          </a:p>
        </p:txBody>
      </p:sp>
      <p:sp>
        <p:nvSpPr>
          <p:cNvPr id="15" name="Rectangle 14">
            <a:extLst>
              <a:ext uri="{FF2B5EF4-FFF2-40B4-BE49-F238E27FC236}">
                <a16:creationId xmlns:a16="http://schemas.microsoft.com/office/drawing/2014/main" id="{67290AE3-D144-3FA6-845A-E021C21BEFCE}"/>
              </a:ext>
            </a:extLst>
          </p:cNvPr>
          <p:cNvSpPr/>
          <p:nvPr/>
        </p:nvSpPr>
        <p:spPr>
          <a:xfrm>
            <a:off x="623292" y="4070296"/>
            <a:ext cx="8173026" cy="754053"/>
          </a:xfrm>
          <a:prstGeom prst="rect">
            <a:avLst/>
          </a:prstGeom>
        </p:spPr>
        <p:txBody>
          <a:bodyPr wrap="square">
            <a:spAutoFit/>
          </a:bodyPr>
          <a:lstStyle/>
          <a:p>
            <a:r>
              <a:rPr lang="en-US" sz="1300" dirty="0">
                <a:solidFill>
                  <a:schemeClr val="bg1"/>
                </a:solidFill>
              </a:rPr>
              <a:t>Authors: </a:t>
            </a:r>
            <a:r>
              <a:rPr lang="en-IE" sz="1300" dirty="0">
                <a:solidFill>
                  <a:schemeClr val="bg1"/>
                </a:solidFill>
              </a:rPr>
              <a:t>Olivier </a:t>
            </a:r>
            <a:r>
              <a:rPr lang="en-IE" sz="1300" dirty="0" err="1">
                <a:solidFill>
                  <a:schemeClr val="bg1"/>
                </a:solidFill>
              </a:rPr>
              <a:t>Caleff</a:t>
            </a:r>
            <a:r>
              <a:rPr lang="en-IE" sz="1300" dirty="0">
                <a:solidFill>
                  <a:schemeClr val="bg1"/>
                </a:solidFill>
              </a:rPr>
              <a:t>, Sven Gabriel, </a:t>
            </a:r>
            <a:r>
              <a:rPr lang="en-IE" sz="1300" dirty="0" err="1">
                <a:solidFill>
                  <a:schemeClr val="bg1"/>
                </a:solidFill>
              </a:rPr>
              <a:t>Przemyslaw</a:t>
            </a:r>
            <a:r>
              <a:rPr lang="en-IE" sz="1300" dirty="0">
                <a:solidFill>
                  <a:schemeClr val="bg1"/>
                </a:solidFill>
              </a:rPr>
              <a:t> </a:t>
            </a:r>
            <a:r>
              <a:rPr lang="en-IE" sz="1300" dirty="0" err="1">
                <a:solidFill>
                  <a:schemeClr val="bg1"/>
                </a:solidFill>
              </a:rPr>
              <a:t>Jaroszewski</a:t>
            </a:r>
            <a:r>
              <a:rPr lang="en-IE" sz="1300" dirty="0">
                <a:solidFill>
                  <a:schemeClr val="bg1"/>
                </a:solidFill>
              </a:rPr>
              <a:t>, Andreas Muehlemann, Roeland </a:t>
            </a:r>
            <a:r>
              <a:rPr lang="en-IE" sz="1300" dirty="0" err="1">
                <a:solidFill>
                  <a:schemeClr val="bg1"/>
                </a:solidFill>
              </a:rPr>
              <a:t>Reijers</a:t>
            </a:r>
            <a:r>
              <a:rPr lang="en-IE" sz="1300" dirty="0">
                <a:solidFill>
                  <a:schemeClr val="bg1"/>
                </a:solidFill>
              </a:rPr>
              <a:t>, Marius </a:t>
            </a:r>
            <a:r>
              <a:rPr lang="en-IE" sz="1300" dirty="0" err="1">
                <a:solidFill>
                  <a:schemeClr val="bg1"/>
                </a:solidFill>
              </a:rPr>
              <a:t>Urkis</a:t>
            </a:r>
            <a:endParaRPr lang="en-US" sz="1300" dirty="0">
              <a:solidFill>
                <a:schemeClr val="bg1"/>
              </a:solidFill>
            </a:endParaRPr>
          </a:p>
          <a:p>
            <a:endParaRPr lang="en-US" sz="400" dirty="0">
              <a:solidFill>
                <a:schemeClr val="bg1"/>
              </a:solidFill>
            </a:endParaRPr>
          </a:p>
          <a:p>
            <a:r>
              <a:rPr lang="en-US" sz="1300" dirty="0">
                <a:solidFill>
                  <a:schemeClr val="bg1"/>
                </a:solidFill>
              </a:rPr>
              <a:t>Version: 7.1</a:t>
            </a:r>
          </a:p>
          <a:p>
            <a:r>
              <a:rPr lang="en-GB" sz="1300" dirty="0">
                <a:solidFill>
                  <a:schemeClr val="bg1"/>
                </a:solidFill>
              </a:rPr>
              <a:t>This work is licensed under a </a:t>
            </a:r>
            <a:r>
              <a:rPr lang="en-GB" sz="1300" dirty="0">
                <a:solidFill>
                  <a:schemeClr val="bg1"/>
                </a:solidFill>
                <a:hlinkClick r:id="rId3">
                  <a:extLst>
                    <a:ext uri="{A12FA001-AC4F-418D-AE19-62706E023703}">
                      <ahyp:hlinkClr xmlns:ahyp="http://schemas.microsoft.com/office/drawing/2018/hyperlinkcolor" val="tx"/>
                    </a:ext>
                  </a:extLst>
                </a:hlinkClick>
              </a:rPr>
              <a:t>Creative Commons Attribution-NonCommercial-ShareAlike 4.0 International License</a:t>
            </a:r>
            <a:endParaRPr lang="en-US" sz="1300" dirty="0">
              <a:solidFill>
                <a:schemeClr val="bg1"/>
              </a:solidFill>
            </a:endParaRPr>
          </a:p>
        </p:txBody>
      </p:sp>
    </p:spTree>
    <p:extLst>
      <p:ext uri="{BB962C8B-B14F-4D97-AF65-F5344CB8AC3E}">
        <p14:creationId xmlns:p14="http://schemas.microsoft.com/office/powerpoint/2010/main" val="3300087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25963-477A-6340-AFAA-7E03D9E04C83}"/>
              </a:ext>
            </a:extLst>
          </p:cNvPr>
          <p:cNvSpPr>
            <a:spLocks noGrp="1"/>
          </p:cNvSpPr>
          <p:nvPr>
            <p:ph idx="1"/>
          </p:nvPr>
        </p:nvSpPr>
        <p:spPr/>
        <p:txBody>
          <a:bodyPr/>
          <a:lstStyle/>
          <a:p>
            <a:r>
              <a:rPr lang="en-US" dirty="0"/>
              <a:t>Incident Handling</a:t>
            </a:r>
          </a:p>
          <a:p>
            <a:r>
              <a:rPr lang="en-US" dirty="0"/>
              <a:t>Incident Response</a:t>
            </a:r>
          </a:p>
          <a:p>
            <a:r>
              <a:rPr lang="en-US" dirty="0"/>
              <a:t>Incident Management</a:t>
            </a:r>
          </a:p>
          <a:p>
            <a:r>
              <a:rPr lang="en-US" dirty="0"/>
              <a:t>Crisis Management</a:t>
            </a:r>
          </a:p>
          <a:p>
            <a:endParaRPr lang="en-US" dirty="0"/>
          </a:p>
        </p:txBody>
      </p:sp>
      <p:sp>
        <p:nvSpPr>
          <p:cNvPr id="3" name="Slide Number Placeholder 2">
            <a:extLst>
              <a:ext uri="{FF2B5EF4-FFF2-40B4-BE49-F238E27FC236}">
                <a16:creationId xmlns:a16="http://schemas.microsoft.com/office/drawing/2014/main" id="{3ECF2AE2-21F8-5943-9017-222FE32FC500}"/>
              </a:ext>
            </a:extLst>
          </p:cNvPr>
          <p:cNvSpPr>
            <a:spLocks noGrp="1"/>
          </p:cNvSpPr>
          <p:nvPr>
            <p:ph type="sldNum" sz="quarter" idx="4"/>
          </p:nvPr>
        </p:nvSpPr>
        <p:spPr/>
        <p:txBody>
          <a:bodyPr/>
          <a:lstStyle/>
          <a:p>
            <a:fld id="{9E7CA0F2-EE66-4F60-8C00-E0BE38E7AEC5}" type="slidenum">
              <a:rPr lang="en-GB" smtClean="0"/>
              <a:pPr/>
              <a:t>10</a:t>
            </a:fld>
            <a:endParaRPr lang="en-GB" dirty="0"/>
          </a:p>
        </p:txBody>
      </p:sp>
      <p:sp>
        <p:nvSpPr>
          <p:cNvPr id="4" name="Title 3">
            <a:extLst>
              <a:ext uri="{FF2B5EF4-FFF2-40B4-BE49-F238E27FC236}">
                <a16:creationId xmlns:a16="http://schemas.microsoft.com/office/drawing/2014/main" id="{E87F4318-C8EA-D044-83AC-782183CD4B36}"/>
              </a:ext>
            </a:extLst>
          </p:cNvPr>
          <p:cNvSpPr>
            <a:spLocks noGrp="1"/>
          </p:cNvSpPr>
          <p:nvPr>
            <p:ph type="title"/>
          </p:nvPr>
        </p:nvSpPr>
        <p:spPr/>
        <p:txBody>
          <a:bodyPr/>
          <a:lstStyle/>
          <a:p>
            <a:r>
              <a:rPr lang="en-GB" dirty="0"/>
              <a:t>Section 1: Introduction to Incident Management</a:t>
            </a:r>
            <a:br>
              <a:rPr lang="en-GB" dirty="0"/>
            </a:br>
            <a:r>
              <a:rPr lang="en-GB" dirty="0"/>
              <a:t>Basic Terminology</a:t>
            </a:r>
            <a:endParaRPr lang="en-US" dirty="0"/>
          </a:p>
        </p:txBody>
      </p:sp>
      <p:sp>
        <p:nvSpPr>
          <p:cNvPr id="7" name="TextBox 6">
            <a:extLst>
              <a:ext uri="{FF2B5EF4-FFF2-40B4-BE49-F238E27FC236}">
                <a16:creationId xmlns:a16="http://schemas.microsoft.com/office/drawing/2014/main" id="{EA3FE1E2-8E6F-C245-A481-809626B729AC}"/>
              </a:ext>
            </a:extLst>
          </p:cNvPr>
          <p:cNvSpPr txBox="1"/>
          <p:nvPr/>
        </p:nvSpPr>
        <p:spPr>
          <a:xfrm>
            <a:off x="3407638" y="4840769"/>
            <a:ext cx="2185791" cy="276999"/>
          </a:xfrm>
          <a:prstGeom prst="rect">
            <a:avLst/>
          </a:prstGeom>
          <a:noFill/>
        </p:spPr>
        <p:txBody>
          <a:bodyPr wrap="none" rtlCol="0">
            <a:spAutoFit/>
          </a:bodyPr>
          <a:lstStyle/>
          <a:p>
            <a:pPr algn="ctr"/>
            <a:r>
              <a:rPr lang="en-IE" sz="1200" dirty="0"/>
              <a:t>Photo by Jon Tyson on Unsplash</a:t>
            </a:r>
            <a:endParaRPr lang="en-GB" sz="1200" dirty="0"/>
          </a:p>
        </p:txBody>
      </p:sp>
      <p:pic>
        <p:nvPicPr>
          <p:cNvPr id="8" name="Picture 7">
            <a:extLst>
              <a:ext uri="{FF2B5EF4-FFF2-40B4-BE49-F238E27FC236}">
                <a16:creationId xmlns:a16="http://schemas.microsoft.com/office/drawing/2014/main" id="{D35B1165-B3FC-704B-AD39-D8DBD3177A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13499">
            <a:off x="5810920" y="1608751"/>
            <a:ext cx="2571750" cy="2571750"/>
          </a:xfrm>
          <a:prstGeom prst="rect">
            <a:avLst/>
          </a:prstGeom>
        </p:spPr>
      </p:pic>
    </p:spTree>
    <p:extLst>
      <p:ext uri="{BB962C8B-B14F-4D97-AF65-F5344CB8AC3E}">
        <p14:creationId xmlns:p14="http://schemas.microsoft.com/office/powerpoint/2010/main" val="1703073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BFA3BB-2E28-E847-A753-A6CD2B92C6C2}"/>
              </a:ext>
            </a:extLst>
          </p:cNvPr>
          <p:cNvSpPr>
            <a:spLocks noGrp="1"/>
          </p:cNvSpPr>
          <p:nvPr>
            <p:ph type="sldNum" sz="quarter" idx="4"/>
          </p:nvPr>
        </p:nvSpPr>
        <p:spPr/>
        <p:txBody>
          <a:bodyPr/>
          <a:lstStyle/>
          <a:p>
            <a:fld id="{9E7CA0F2-EE66-4F60-8C00-E0BE38E7AEC5}" type="slidenum">
              <a:rPr lang="en-GB" smtClean="0"/>
              <a:pPr/>
              <a:t>100</a:t>
            </a:fld>
            <a:endParaRPr lang="en-GB" dirty="0"/>
          </a:p>
        </p:txBody>
      </p:sp>
      <p:sp>
        <p:nvSpPr>
          <p:cNvPr id="4" name="Title 3">
            <a:extLst>
              <a:ext uri="{FF2B5EF4-FFF2-40B4-BE49-F238E27FC236}">
                <a16:creationId xmlns:a16="http://schemas.microsoft.com/office/drawing/2014/main" id="{A2599290-6A25-2E4C-8A8B-A4CCA629BC61}"/>
              </a:ext>
            </a:extLst>
          </p:cNvPr>
          <p:cNvSpPr>
            <a:spLocks noGrp="1"/>
          </p:cNvSpPr>
          <p:nvPr>
            <p:ph type="title"/>
          </p:nvPr>
        </p:nvSpPr>
        <p:spPr/>
        <p:txBody>
          <a:bodyPr/>
          <a:lstStyle/>
          <a:p>
            <a:r>
              <a:rPr lang="en-US" dirty="0"/>
              <a:t>Section 5 – TLP Traffic Light Protocol</a:t>
            </a:r>
          </a:p>
        </p:txBody>
      </p:sp>
      <p:sp>
        <p:nvSpPr>
          <p:cNvPr id="5" name="Content Placeholder 2">
            <a:extLst>
              <a:ext uri="{FF2B5EF4-FFF2-40B4-BE49-F238E27FC236}">
                <a16:creationId xmlns:a16="http://schemas.microsoft.com/office/drawing/2014/main" id="{A226A844-38C7-9549-98F4-3D8A4F4BFE20}"/>
              </a:ext>
            </a:extLst>
          </p:cNvPr>
          <p:cNvSpPr txBox="1">
            <a:spLocks/>
          </p:cNvSpPr>
          <p:nvPr/>
        </p:nvSpPr>
        <p:spPr>
          <a:xfrm>
            <a:off x="350200" y="1238310"/>
            <a:ext cx="8006721" cy="357122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de-CH" altLang="de-DE" sz="1600" b="1" dirty="0"/>
              <a:t>TLP CLEAR</a:t>
            </a:r>
            <a:br>
              <a:rPr lang="de-CH" altLang="de-DE" sz="1600" dirty="0"/>
            </a:br>
            <a:r>
              <a:rPr lang="de-CH" altLang="de-DE" sz="1600" dirty="0"/>
              <a:t>Unlimited – </a:t>
            </a:r>
            <a:r>
              <a:rPr lang="de-CH" altLang="de-DE" sz="1600" dirty="0" err="1"/>
              <a:t>no</a:t>
            </a:r>
            <a:r>
              <a:rPr lang="de-CH" altLang="de-DE" sz="1600" dirty="0"/>
              <a:t> </a:t>
            </a:r>
            <a:r>
              <a:rPr lang="de-CH" altLang="de-DE" sz="1600" dirty="0" err="1"/>
              <a:t>restrictions</a:t>
            </a:r>
            <a:endParaRPr lang="de-CH" altLang="de-DE" sz="1600" dirty="0"/>
          </a:p>
          <a:p>
            <a:r>
              <a:rPr lang="de-CH" altLang="de-DE" sz="1600" b="1" dirty="0">
                <a:solidFill>
                  <a:srgbClr val="008000"/>
                </a:solidFill>
              </a:rPr>
              <a:t>TLP GREEN</a:t>
            </a:r>
            <a:br>
              <a:rPr lang="de-CH" altLang="de-DE" sz="1600" dirty="0"/>
            </a:br>
            <a:r>
              <a:rPr lang="de-CH" altLang="de-DE" sz="1600" dirty="0"/>
              <a:t>Community-wide, not </a:t>
            </a:r>
            <a:r>
              <a:rPr lang="de-CH" altLang="de-DE" sz="1600" dirty="0" err="1"/>
              <a:t>public</a:t>
            </a:r>
            <a:endParaRPr lang="de-CH" altLang="de-DE" sz="1600" dirty="0"/>
          </a:p>
          <a:p>
            <a:r>
              <a:rPr lang="de-CH" altLang="de-DE" sz="1600" b="1" dirty="0">
                <a:solidFill>
                  <a:schemeClr val="accent2"/>
                </a:solidFill>
              </a:rPr>
              <a:t>TLP AMBER</a:t>
            </a:r>
            <a:br>
              <a:rPr lang="de-CH" altLang="de-DE" sz="1600" dirty="0">
                <a:solidFill>
                  <a:schemeClr val="accent2"/>
                </a:solidFill>
              </a:rPr>
            </a:br>
            <a:r>
              <a:rPr lang="de-CH" altLang="de-DE" sz="1600" dirty="0">
                <a:solidFill>
                  <a:schemeClr val="accent2"/>
                </a:solidFill>
              </a:rPr>
              <a:t>I</a:t>
            </a:r>
            <a:r>
              <a:rPr lang="de-CH" altLang="de-DE" sz="1600" dirty="0"/>
              <a:t>n-house (</a:t>
            </a:r>
            <a:r>
              <a:rPr lang="de-CH" altLang="de-DE" sz="1600" dirty="0" err="1"/>
              <a:t>organization</a:t>
            </a:r>
            <a:r>
              <a:rPr lang="de-CH" altLang="de-DE" sz="1600" dirty="0"/>
              <a:t> + </a:t>
            </a:r>
            <a:r>
              <a:rPr lang="de-CH" altLang="de-DE" sz="1600" dirty="0" err="1"/>
              <a:t>clients</a:t>
            </a:r>
            <a:r>
              <a:rPr lang="de-CH" altLang="de-DE" sz="1600" dirty="0"/>
              <a:t>), </a:t>
            </a:r>
            <a:r>
              <a:rPr lang="de-CH" altLang="de-DE" sz="1600" dirty="0" err="1"/>
              <a:t>need-to-know</a:t>
            </a:r>
            <a:r>
              <a:rPr lang="de-CH" altLang="de-DE" sz="1600" dirty="0"/>
              <a:t> </a:t>
            </a:r>
            <a:r>
              <a:rPr lang="de-CH" altLang="de-DE" sz="1600" dirty="0" err="1"/>
              <a:t>distribution</a:t>
            </a:r>
            <a:endParaRPr lang="de-CH" altLang="de-DE" sz="1600" dirty="0"/>
          </a:p>
          <a:p>
            <a:r>
              <a:rPr lang="de-CH" altLang="de-DE" sz="1600" b="1" dirty="0">
                <a:solidFill>
                  <a:schemeClr val="accent2"/>
                </a:solidFill>
              </a:rPr>
              <a:t>TLP AMBER+STRICT</a:t>
            </a:r>
            <a:br>
              <a:rPr lang="de-CH" altLang="de-DE" sz="1600" dirty="0">
                <a:solidFill>
                  <a:schemeClr val="accent2"/>
                </a:solidFill>
              </a:rPr>
            </a:br>
            <a:r>
              <a:rPr lang="de-CH" altLang="de-DE" sz="1600" dirty="0">
                <a:solidFill>
                  <a:schemeClr val="accent2"/>
                </a:solidFill>
              </a:rPr>
              <a:t>I</a:t>
            </a:r>
            <a:r>
              <a:rPr lang="de-CH" altLang="de-DE" sz="1600" dirty="0"/>
              <a:t>n-house (</a:t>
            </a:r>
            <a:r>
              <a:rPr lang="de-CH" altLang="de-DE" sz="1600" dirty="0" err="1"/>
              <a:t>organization</a:t>
            </a:r>
            <a:r>
              <a:rPr lang="de-CH" altLang="de-DE" sz="1600" dirty="0"/>
              <a:t> ONLY), </a:t>
            </a:r>
            <a:r>
              <a:rPr lang="de-CH" altLang="de-DE" sz="1600" dirty="0" err="1"/>
              <a:t>need-to-know</a:t>
            </a:r>
            <a:r>
              <a:rPr lang="de-CH" altLang="de-DE" sz="1600" dirty="0"/>
              <a:t> </a:t>
            </a:r>
            <a:r>
              <a:rPr lang="de-CH" altLang="de-DE" sz="1600" dirty="0" err="1"/>
              <a:t>distribution</a:t>
            </a:r>
            <a:endParaRPr lang="de-CH" altLang="de-DE" sz="1600" dirty="0"/>
          </a:p>
          <a:p>
            <a:r>
              <a:rPr lang="de-CH" altLang="de-DE" sz="1600" b="1" dirty="0">
                <a:solidFill>
                  <a:srgbClr val="FF0000"/>
                </a:solidFill>
              </a:rPr>
              <a:t>TLP RED</a:t>
            </a:r>
            <a:br>
              <a:rPr lang="de-CH" altLang="de-DE" sz="1600" b="1" dirty="0">
                <a:solidFill>
                  <a:srgbClr val="FF0000"/>
                </a:solidFill>
              </a:rPr>
            </a:br>
            <a:r>
              <a:rPr lang="de-CH" altLang="de-DE" sz="1600" b="1" dirty="0"/>
              <a:t>Personal, for named! recipients! only!</a:t>
            </a:r>
          </a:p>
          <a:p>
            <a:pPr>
              <a:buFontTx/>
              <a:buNone/>
            </a:pPr>
            <a:endParaRPr lang="de-CH" altLang="de-DE" sz="1200" dirty="0"/>
          </a:p>
          <a:p>
            <a:pPr>
              <a:buFontTx/>
              <a:buNone/>
            </a:pPr>
            <a:endParaRPr lang="de-CH" altLang="de-DE" sz="1200" dirty="0"/>
          </a:p>
          <a:p>
            <a:pPr>
              <a:buFontTx/>
              <a:buNone/>
            </a:pPr>
            <a:r>
              <a:rPr lang="de-CH" altLang="de-DE" sz="1200" dirty="0"/>
              <a:t>	More information: </a:t>
            </a:r>
            <a:r>
              <a:rPr lang="de-CH" altLang="de-DE" sz="1200" dirty="0">
                <a:hlinkClick r:id="rId2"/>
              </a:rPr>
              <a:t>https://www.first.org/tlp</a:t>
            </a:r>
            <a:r>
              <a:rPr lang="de-CH" altLang="de-DE" sz="1200" dirty="0"/>
              <a:t> </a:t>
            </a:r>
          </a:p>
        </p:txBody>
      </p:sp>
      <p:pic>
        <p:nvPicPr>
          <p:cNvPr id="2" name="Picture 6" descr="TLPweiss_en.jpg">
            <a:extLst>
              <a:ext uri="{FF2B5EF4-FFF2-40B4-BE49-F238E27FC236}">
                <a16:creationId xmlns:a16="http://schemas.microsoft.com/office/drawing/2014/main" id="{4512EFE2-2C9B-4B18-AA57-2899342A1F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1392" y="1238310"/>
            <a:ext cx="502586" cy="7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TLPgelb_en.jpg">
            <a:extLst>
              <a:ext uri="{FF2B5EF4-FFF2-40B4-BE49-F238E27FC236}">
                <a16:creationId xmlns:a16="http://schemas.microsoft.com/office/drawing/2014/main" id="{5BE73710-A4B1-94ED-D0FB-E9A90CA4DA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898" y="2715479"/>
            <a:ext cx="539573" cy="740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TLPgruen_en.jpg">
            <a:extLst>
              <a:ext uri="{FF2B5EF4-FFF2-40B4-BE49-F238E27FC236}">
                <a16:creationId xmlns:a16="http://schemas.microsoft.com/office/drawing/2014/main" id="{64D4D2BA-FFF8-7B48-F0C8-09363A9A51F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1392" y="1978047"/>
            <a:ext cx="502586" cy="74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TLProt_en.jpg">
            <a:extLst>
              <a:ext uri="{FF2B5EF4-FFF2-40B4-BE49-F238E27FC236}">
                <a16:creationId xmlns:a16="http://schemas.microsoft.com/office/drawing/2014/main" id="{E69DFDFD-6850-8631-87C5-F77BEBFCFCA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3149" y="3453998"/>
            <a:ext cx="480829" cy="7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627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2634FF-F61B-0E45-8765-066EDC7FB424}"/>
              </a:ext>
            </a:extLst>
          </p:cNvPr>
          <p:cNvSpPr>
            <a:spLocks noGrp="1"/>
          </p:cNvSpPr>
          <p:nvPr>
            <p:ph idx="1"/>
          </p:nvPr>
        </p:nvSpPr>
        <p:spPr/>
        <p:txBody>
          <a:bodyPr>
            <a:normAutofit/>
          </a:bodyPr>
          <a:lstStyle/>
          <a:p>
            <a:pPr marL="0" indent="0">
              <a:buNone/>
            </a:pPr>
            <a:r>
              <a:rPr lang="en-US" altLang="de-DE" sz="2000" dirty="0"/>
              <a:t>When a meeting, or part thereof, is held under the Chatham House Rule, participants are </a:t>
            </a:r>
            <a:r>
              <a:rPr lang="en-US" altLang="de-DE" sz="2000" b="1" dirty="0"/>
              <a:t>free to use the information</a:t>
            </a:r>
            <a:r>
              <a:rPr lang="en-US" altLang="de-DE" sz="2000" dirty="0"/>
              <a:t> received,</a:t>
            </a:r>
          </a:p>
          <a:p>
            <a:endParaRPr lang="en-US" altLang="de-DE" sz="2000" b="1" dirty="0"/>
          </a:p>
          <a:p>
            <a:pPr marL="0" indent="0">
              <a:buNone/>
            </a:pPr>
            <a:r>
              <a:rPr lang="en-US" altLang="de-DE" sz="2000" b="1" dirty="0"/>
              <a:t>but (!)</a:t>
            </a:r>
          </a:p>
          <a:p>
            <a:pPr marL="457189" indent="-457189">
              <a:buFont typeface="Arial" charset="0"/>
              <a:buChar char="•"/>
            </a:pPr>
            <a:endParaRPr lang="en-US" altLang="de-DE" sz="2000" dirty="0"/>
          </a:p>
          <a:p>
            <a:pPr marL="0" indent="0">
              <a:buNone/>
            </a:pPr>
            <a:r>
              <a:rPr lang="en-US" altLang="de-DE" sz="2000" dirty="0"/>
              <a:t>neither the </a:t>
            </a:r>
            <a:r>
              <a:rPr lang="en-US" altLang="de-DE" sz="2000" b="1" dirty="0"/>
              <a:t>identity</a:t>
            </a:r>
            <a:r>
              <a:rPr lang="en-US" altLang="de-DE" sz="2000" dirty="0"/>
              <a:t> nor the </a:t>
            </a:r>
            <a:r>
              <a:rPr lang="en-US" altLang="de-DE" sz="2000" b="1" dirty="0"/>
              <a:t>affiliation</a:t>
            </a:r>
            <a:r>
              <a:rPr lang="en-US" altLang="de-DE" sz="2000" dirty="0"/>
              <a:t> of the speaker(s), nor that of any other </a:t>
            </a:r>
            <a:r>
              <a:rPr lang="en-US" altLang="de-DE" sz="2000" b="1" dirty="0"/>
              <a:t>participant</a:t>
            </a:r>
            <a:r>
              <a:rPr lang="en-US" altLang="de-DE" sz="2000" dirty="0"/>
              <a:t>, may be revealed.</a:t>
            </a:r>
          </a:p>
        </p:txBody>
      </p:sp>
      <p:sp>
        <p:nvSpPr>
          <p:cNvPr id="3" name="Slide Number Placeholder 2">
            <a:extLst>
              <a:ext uri="{FF2B5EF4-FFF2-40B4-BE49-F238E27FC236}">
                <a16:creationId xmlns:a16="http://schemas.microsoft.com/office/drawing/2014/main" id="{044A80E9-13FC-274D-8E3F-B707C3D33F43}"/>
              </a:ext>
            </a:extLst>
          </p:cNvPr>
          <p:cNvSpPr>
            <a:spLocks noGrp="1"/>
          </p:cNvSpPr>
          <p:nvPr>
            <p:ph type="sldNum" sz="quarter" idx="4"/>
          </p:nvPr>
        </p:nvSpPr>
        <p:spPr/>
        <p:txBody>
          <a:bodyPr/>
          <a:lstStyle/>
          <a:p>
            <a:fld id="{9E7CA0F2-EE66-4F60-8C00-E0BE38E7AEC5}" type="slidenum">
              <a:rPr lang="en-GB" smtClean="0"/>
              <a:pPr/>
              <a:t>101</a:t>
            </a:fld>
            <a:endParaRPr lang="en-GB" dirty="0"/>
          </a:p>
        </p:txBody>
      </p:sp>
      <p:sp>
        <p:nvSpPr>
          <p:cNvPr id="4" name="Title 3">
            <a:extLst>
              <a:ext uri="{FF2B5EF4-FFF2-40B4-BE49-F238E27FC236}">
                <a16:creationId xmlns:a16="http://schemas.microsoft.com/office/drawing/2014/main" id="{A14F9A2C-8AE3-EA4C-839F-FAEE41901509}"/>
              </a:ext>
            </a:extLst>
          </p:cNvPr>
          <p:cNvSpPr>
            <a:spLocks noGrp="1"/>
          </p:cNvSpPr>
          <p:nvPr>
            <p:ph type="title"/>
          </p:nvPr>
        </p:nvSpPr>
        <p:spPr/>
        <p:txBody>
          <a:bodyPr/>
          <a:lstStyle/>
          <a:p>
            <a:r>
              <a:rPr lang="en-US" dirty="0"/>
              <a:t>Section 5 – Chatham House Rule</a:t>
            </a:r>
          </a:p>
        </p:txBody>
      </p:sp>
    </p:spTree>
    <p:extLst>
      <p:ext uri="{BB962C8B-B14F-4D97-AF65-F5344CB8AC3E}">
        <p14:creationId xmlns:p14="http://schemas.microsoft.com/office/powerpoint/2010/main" val="39350539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97643" y="1992850"/>
            <a:ext cx="7464223" cy="426979"/>
          </a:xfrm>
        </p:spPr>
        <p:txBody>
          <a:bodyPr/>
          <a:lstStyle/>
          <a:p>
            <a:r>
              <a:rPr lang="en-GB" dirty="0"/>
              <a:t>Section 6: Wrap-up</a:t>
            </a:r>
          </a:p>
        </p:txBody>
      </p:sp>
      <p:sp>
        <p:nvSpPr>
          <p:cNvPr id="5" name="Text Placeholder 4"/>
          <p:cNvSpPr>
            <a:spLocks noGrp="1"/>
          </p:cNvSpPr>
          <p:nvPr>
            <p:ph type="body" sz="quarter" idx="12"/>
          </p:nvPr>
        </p:nvSpPr>
        <p:spPr/>
        <p:txBody>
          <a:bodyPr/>
          <a:lstStyle/>
          <a:p>
            <a:r>
              <a:rPr lang="en-GB" dirty="0"/>
              <a:t>_</a:t>
            </a:r>
          </a:p>
        </p:txBody>
      </p:sp>
      <p:sp>
        <p:nvSpPr>
          <p:cNvPr id="6" name="Text Placeholder 5"/>
          <p:cNvSpPr>
            <a:spLocks noGrp="1"/>
          </p:cNvSpPr>
          <p:nvPr>
            <p:ph type="body" sz="quarter" idx="18"/>
          </p:nvPr>
        </p:nvSpPr>
        <p:spPr/>
        <p:txBody>
          <a:bodyPr/>
          <a:lstStyle/>
          <a:p>
            <a:r>
              <a:rPr lang="en-GB" dirty="0"/>
              <a:t>_</a:t>
            </a:r>
          </a:p>
        </p:txBody>
      </p:sp>
      <p:sp>
        <p:nvSpPr>
          <p:cNvPr id="8" name="Text Placeholder 7">
            <a:extLst>
              <a:ext uri="{FF2B5EF4-FFF2-40B4-BE49-F238E27FC236}">
                <a16:creationId xmlns:a16="http://schemas.microsoft.com/office/drawing/2014/main" id="{66EC95DB-5AC5-3D44-8E4D-A77E7934EC7A}"/>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21323403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GB" dirty="0"/>
              <a:t>TRANSITS1 Materials</a:t>
            </a:r>
          </a:p>
        </p:txBody>
      </p:sp>
      <p:sp>
        <p:nvSpPr>
          <p:cNvPr id="4" name="Text Placeholder 3"/>
          <p:cNvSpPr>
            <a:spLocks noGrp="1"/>
          </p:cNvSpPr>
          <p:nvPr>
            <p:ph type="body" sz="quarter" idx="14"/>
          </p:nvPr>
        </p:nvSpPr>
        <p:spPr>
          <a:xfrm>
            <a:off x="697643" y="1992850"/>
            <a:ext cx="8024325" cy="426979"/>
          </a:xfrm>
        </p:spPr>
        <p:txBody>
          <a:bodyPr/>
          <a:lstStyle/>
          <a:p>
            <a:r>
              <a:rPr lang="en-GB" dirty="0"/>
              <a:t>Operational Module		</a:t>
            </a:r>
            <a:endParaRPr lang="en-GB" dirty="0">
              <a:solidFill>
                <a:srgbClr val="FF0000"/>
              </a:solidFill>
            </a:endParaRPr>
          </a:p>
          <a:p>
            <a:endParaRPr lang="en-GB" dirty="0"/>
          </a:p>
        </p:txBody>
      </p:sp>
      <p:sp>
        <p:nvSpPr>
          <p:cNvPr id="5" name="Text Placeholder 4"/>
          <p:cNvSpPr>
            <a:spLocks noGrp="1"/>
          </p:cNvSpPr>
          <p:nvPr>
            <p:ph type="body" sz="quarter" idx="12"/>
          </p:nvPr>
        </p:nvSpPr>
        <p:spPr/>
        <p:txBody>
          <a:bodyPr/>
          <a:lstStyle/>
          <a:p>
            <a:r>
              <a:rPr lang="en-GB" dirty="0"/>
              <a:t>_</a:t>
            </a:r>
          </a:p>
        </p:txBody>
      </p:sp>
      <p:sp>
        <p:nvSpPr>
          <p:cNvPr id="6" name="Text Placeholder 5"/>
          <p:cNvSpPr>
            <a:spLocks noGrp="1"/>
          </p:cNvSpPr>
          <p:nvPr>
            <p:ph type="body" sz="quarter" idx="18"/>
          </p:nvPr>
        </p:nvSpPr>
        <p:spPr/>
        <p:txBody>
          <a:bodyPr/>
          <a:lstStyle/>
          <a:p>
            <a:r>
              <a:rPr lang="en-GB" dirty="0"/>
              <a:t>-</a:t>
            </a:r>
          </a:p>
        </p:txBody>
      </p:sp>
      <p:sp>
        <p:nvSpPr>
          <p:cNvPr id="8" name="Text Placeholder 7">
            <a:extLst>
              <a:ext uri="{FF2B5EF4-FFF2-40B4-BE49-F238E27FC236}">
                <a16:creationId xmlns:a16="http://schemas.microsoft.com/office/drawing/2014/main" id="{8F5584B5-360D-764D-8FAB-D7932DB1D926}"/>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231073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25963-477A-6340-AFAA-7E03D9E04C83}"/>
              </a:ext>
            </a:extLst>
          </p:cNvPr>
          <p:cNvSpPr>
            <a:spLocks noGrp="1"/>
          </p:cNvSpPr>
          <p:nvPr>
            <p:ph idx="1"/>
          </p:nvPr>
        </p:nvSpPr>
        <p:spPr/>
        <p:txBody>
          <a:bodyPr/>
          <a:lstStyle/>
          <a:p>
            <a:r>
              <a:rPr lang="en-US" dirty="0"/>
              <a:t>Complementary roles</a:t>
            </a:r>
          </a:p>
          <a:p>
            <a:pPr lvl="1"/>
            <a:r>
              <a:rPr lang="en-US" dirty="0"/>
              <a:t>Incident Response</a:t>
            </a:r>
          </a:p>
          <a:p>
            <a:pPr lvl="2"/>
            <a:r>
              <a:rPr lang="en-US" dirty="0"/>
              <a:t>Analysis and Containment</a:t>
            </a:r>
          </a:p>
          <a:p>
            <a:pPr lvl="1"/>
            <a:r>
              <a:rPr lang="en-US" dirty="0"/>
              <a:t>Incident Handling</a:t>
            </a:r>
          </a:p>
          <a:p>
            <a:pPr lvl="2"/>
            <a:r>
              <a:rPr lang="en-US" dirty="0"/>
              <a:t>Logistics and Communication</a:t>
            </a:r>
          </a:p>
          <a:p>
            <a:pPr lvl="2"/>
            <a:r>
              <a:rPr lang="en-US" dirty="0"/>
              <a:t>Planning and Coordination</a:t>
            </a:r>
          </a:p>
          <a:p>
            <a:pPr lvl="2"/>
            <a:r>
              <a:rPr lang="en-US" dirty="0"/>
              <a:t>Processes and Procedures</a:t>
            </a:r>
          </a:p>
          <a:p>
            <a:pPr lvl="2"/>
            <a:endParaRPr lang="en-US" dirty="0"/>
          </a:p>
          <a:p>
            <a:r>
              <a:rPr lang="en-US" dirty="0"/>
              <a:t>Different skill sets</a:t>
            </a:r>
          </a:p>
          <a:p>
            <a:r>
              <a:rPr lang="en-US" dirty="0"/>
              <a:t>The bigger the incident, the more complex it will be:</a:t>
            </a:r>
          </a:p>
          <a:p>
            <a:pPr lvl="1"/>
            <a:r>
              <a:rPr lang="en-US" dirty="0"/>
              <a:t>Organize the activities</a:t>
            </a:r>
          </a:p>
          <a:p>
            <a:pPr lvl="1"/>
            <a:r>
              <a:rPr lang="en-US" dirty="0"/>
              <a:t>Hands-on analysis and technical work requires a dedicated mind</a:t>
            </a:r>
          </a:p>
          <a:p>
            <a:pPr lvl="1"/>
            <a:r>
              <a:rPr lang="en-US" dirty="0"/>
              <a:t>Provide support to the Incident responder</a:t>
            </a:r>
          </a:p>
        </p:txBody>
      </p:sp>
      <p:sp>
        <p:nvSpPr>
          <p:cNvPr id="3" name="Slide Number Placeholder 2">
            <a:extLst>
              <a:ext uri="{FF2B5EF4-FFF2-40B4-BE49-F238E27FC236}">
                <a16:creationId xmlns:a16="http://schemas.microsoft.com/office/drawing/2014/main" id="{3ECF2AE2-21F8-5943-9017-222FE32FC500}"/>
              </a:ext>
            </a:extLst>
          </p:cNvPr>
          <p:cNvSpPr>
            <a:spLocks noGrp="1"/>
          </p:cNvSpPr>
          <p:nvPr>
            <p:ph type="sldNum" sz="quarter" idx="4"/>
          </p:nvPr>
        </p:nvSpPr>
        <p:spPr/>
        <p:txBody>
          <a:bodyPr/>
          <a:lstStyle/>
          <a:p>
            <a:fld id="{9E7CA0F2-EE66-4F60-8C00-E0BE38E7AEC5}" type="slidenum">
              <a:rPr lang="en-GB" smtClean="0"/>
              <a:pPr/>
              <a:t>11</a:t>
            </a:fld>
            <a:endParaRPr lang="en-GB" dirty="0"/>
          </a:p>
        </p:txBody>
      </p:sp>
      <p:sp>
        <p:nvSpPr>
          <p:cNvPr id="4" name="Title 3">
            <a:extLst>
              <a:ext uri="{FF2B5EF4-FFF2-40B4-BE49-F238E27FC236}">
                <a16:creationId xmlns:a16="http://schemas.microsoft.com/office/drawing/2014/main" id="{E87F4318-C8EA-D044-83AC-782183CD4B36}"/>
              </a:ext>
            </a:extLst>
          </p:cNvPr>
          <p:cNvSpPr>
            <a:spLocks noGrp="1"/>
          </p:cNvSpPr>
          <p:nvPr>
            <p:ph type="title"/>
          </p:nvPr>
        </p:nvSpPr>
        <p:spPr/>
        <p:txBody>
          <a:bodyPr/>
          <a:lstStyle/>
          <a:p>
            <a:pPr>
              <a:lnSpc>
                <a:spcPct val="100000"/>
              </a:lnSpc>
            </a:pPr>
            <a:r>
              <a:rPr lang="en-US" dirty="0">
                <a:latin typeface="Arial Black"/>
                <a:ea typeface="ＭＳ Ｐゴシック"/>
              </a:rPr>
              <a:t>2. Incident Handling</a:t>
            </a:r>
            <a:br>
              <a:rPr lang="en-US" sz="1050" dirty="0"/>
            </a:br>
            <a:r>
              <a:rPr lang="en-US" dirty="0">
                <a:latin typeface="Arial Black"/>
                <a:ea typeface="ＭＳ Ｐゴシック"/>
              </a:rPr>
              <a:t>1 – Incident Response </a:t>
            </a:r>
            <a:r>
              <a:rPr lang="en-US" i="1" dirty="0">
                <a:latin typeface="Arial Black"/>
                <a:ea typeface="ＭＳ Ｐゴシック"/>
              </a:rPr>
              <a:t>versus</a:t>
            </a:r>
            <a:r>
              <a:rPr lang="en-US" dirty="0">
                <a:latin typeface="Arial Black"/>
                <a:ea typeface="ＭＳ Ｐゴシック"/>
              </a:rPr>
              <a:t> Incident Handling</a:t>
            </a:r>
            <a:endParaRPr lang="en-US" sz="1050" dirty="0"/>
          </a:p>
        </p:txBody>
      </p:sp>
      <p:sp>
        <p:nvSpPr>
          <p:cNvPr id="9" name="TextBox 8">
            <a:extLst>
              <a:ext uri="{FF2B5EF4-FFF2-40B4-BE49-F238E27FC236}">
                <a16:creationId xmlns:a16="http://schemas.microsoft.com/office/drawing/2014/main" id="{93745643-E95C-5F4E-977F-0ED87A86C944}"/>
              </a:ext>
            </a:extLst>
          </p:cNvPr>
          <p:cNvSpPr txBox="1"/>
          <p:nvPr/>
        </p:nvSpPr>
        <p:spPr>
          <a:xfrm>
            <a:off x="2643940" y="4840769"/>
            <a:ext cx="3713196" cy="276999"/>
          </a:xfrm>
          <a:prstGeom prst="rect">
            <a:avLst/>
          </a:prstGeom>
          <a:noFill/>
        </p:spPr>
        <p:txBody>
          <a:bodyPr wrap="none" rtlCol="0">
            <a:spAutoFit/>
          </a:bodyPr>
          <a:lstStyle/>
          <a:p>
            <a:pPr algn="ctr"/>
            <a:r>
              <a:rPr lang="en-IE" sz="1200" dirty="0"/>
              <a:t>Photos by Julian Hochgesang and Kal Visuals on Unsplash</a:t>
            </a:r>
            <a:endParaRPr lang="en-GB" sz="1200" dirty="0"/>
          </a:p>
        </p:txBody>
      </p:sp>
      <p:pic>
        <p:nvPicPr>
          <p:cNvPr id="6" name="Picture 5">
            <a:extLst>
              <a:ext uri="{FF2B5EF4-FFF2-40B4-BE49-F238E27FC236}">
                <a16:creationId xmlns:a16="http://schemas.microsoft.com/office/drawing/2014/main" id="{4EC5D4F6-CD73-B241-917B-877BF1A03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5287" y="1057798"/>
            <a:ext cx="2575998" cy="1717332"/>
          </a:xfrm>
          <a:prstGeom prst="rect">
            <a:avLst/>
          </a:prstGeom>
        </p:spPr>
      </p:pic>
      <p:pic>
        <p:nvPicPr>
          <p:cNvPr id="11" name="Picture 10">
            <a:extLst>
              <a:ext uri="{FF2B5EF4-FFF2-40B4-BE49-F238E27FC236}">
                <a16:creationId xmlns:a16="http://schemas.microsoft.com/office/drawing/2014/main" id="{6B1533B0-3FB2-8643-8F6B-0041077BBA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3440" y="3076610"/>
            <a:ext cx="2575999" cy="1717948"/>
          </a:xfrm>
          <a:prstGeom prst="rect">
            <a:avLst/>
          </a:prstGeom>
        </p:spPr>
      </p:pic>
    </p:spTree>
    <p:extLst>
      <p:ext uri="{BB962C8B-B14F-4D97-AF65-F5344CB8AC3E}">
        <p14:creationId xmlns:p14="http://schemas.microsoft.com/office/powerpoint/2010/main" val="1407845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25963-477A-6340-AFAA-7E03D9E04C83}"/>
              </a:ext>
            </a:extLst>
          </p:cNvPr>
          <p:cNvSpPr>
            <a:spLocks noGrp="1"/>
          </p:cNvSpPr>
          <p:nvPr>
            <p:ph idx="1"/>
          </p:nvPr>
        </p:nvSpPr>
        <p:spPr/>
        <p:txBody>
          <a:bodyPr numCol="2"/>
          <a:lstStyle/>
          <a:p>
            <a:r>
              <a:rPr lang="en-US" dirty="0"/>
              <a:t>Real-time activities</a:t>
            </a:r>
          </a:p>
          <a:p>
            <a:pPr lvl="1"/>
            <a:r>
              <a:rPr lang="en-US" dirty="0"/>
              <a:t>Detection</a:t>
            </a:r>
          </a:p>
          <a:p>
            <a:pPr lvl="1"/>
            <a:r>
              <a:rPr lang="en-US" dirty="0"/>
              <a:t>Incident Handling</a:t>
            </a:r>
          </a:p>
          <a:p>
            <a:pPr lvl="1"/>
            <a:r>
              <a:rPr lang="en-US" dirty="0"/>
              <a:t>Incident Recovery</a:t>
            </a:r>
          </a:p>
          <a:p>
            <a:pPr lvl="1"/>
            <a:r>
              <a:rPr lang="en-US" dirty="0"/>
              <a:t>Investigation</a:t>
            </a:r>
          </a:p>
          <a:p>
            <a:pPr lvl="1"/>
            <a:r>
              <a:rPr lang="en-US" dirty="0"/>
              <a:t>Management</a:t>
            </a:r>
          </a:p>
          <a:p>
            <a:pPr lvl="1"/>
            <a:r>
              <a:rPr lang="en-US" dirty="0"/>
              <a:t>Legal</a:t>
            </a:r>
          </a:p>
          <a:p>
            <a:pPr lvl="1"/>
            <a:r>
              <a:rPr lang="en-US" dirty="0"/>
              <a:t>Communications</a:t>
            </a:r>
          </a:p>
          <a:p>
            <a:pPr lvl="1"/>
            <a:endParaRPr lang="en-US" dirty="0"/>
          </a:p>
          <a:p>
            <a:pPr lvl="1"/>
            <a:endParaRPr lang="en-US" dirty="0"/>
          </a:p>
          <a:p>
            <a:pPr marL="342900" lvl="1" indent="0">
              <a:buNone/>
            </a:pPr>
            <a:endParaRPr lang="en-US" dirty="0"/>
          </a:p>
          <a:p>
            <a:pPr marL="342900" lvl="1" indent="0">
              <a:buNone/>
            </a:pPr>
            <a:endParaRPr lang="en-US" dirty="0"/>
          </a:p>
          <a:p>
            <a:pPr lvl="1"/>
            <a:endParaRPr lang="en-US" dirty="0"/>
          </a:p>
          <a:p>
            <a:pPr lvl="1"/>
            <a:endParaRPr lang="en-US" dirty="0"/>
          </a:p>
          <a:p>
            <a:r>
              <a:rPr lang="en-US" dirty="0"/>
              <a:t>Off-line activities</a:t>
            </a:r>
          </a:p>
          <a:p>
            <a:pPr lvl="1"/>
            <a:r>
              <a:rPr lang="en-US" dirty="0"/>
              <a:t>Policy</a:t>
            </a:r>
          </a:p>
          <a:p>
            <a:pPr lvl="1"/>
            <a:r>
              <a:rPr lang="en-US" dirty="0"/>
              <a:t>Preparation</a:t>
            </a:r>
          </a:p>
          <a:p>
            <a:pPr lvl="1"/>
            <a:r>
              <a:rPr lang="en-US" dirty="0"/>
              <a:t>Procedures for incident information tracking, incident reporting and handling</a:t>
            </a:r>
          </a:p>
          <a:p>
            <a:pPr lvl="1"/>
            <a:r>
              <a:rPr lang="en-US" dirty="0"/>
              <a:t>Post-mortem</a:t>
            </a:r>
          </a:p>
        </p:txBody>
      </p:sp>
      <p:sp>
        <p:nvSpPr>
          <p:cNvPr id="3" name="Slide Number Placeholder 2">
            <a:extLst>
              <a:ext uri="{FF2B5EF4-FFF2-40B4-BE49-F238E27FC236}">
                <a16:creationId xmlns:a16="http://schemas.microsoft.com/office/drawing/2014/main" id="{3ECF2AE2-21F8-5943-9017-222FE32FC500}"/>
              </a:ext>
            </a:extLst>
          </p:cNvPr>
          <p:cNvSpPr>
            <a:spLocks noGrp="1"/>
          </p:cNvSpPr>
          <p:nvPr>
            <p:ph type="sldNum" sz="quarter" idx="4"/>
          </p:nvPr>
        </p:nvSpPr>
        <p:spPr/>
        <p:txBody>
          <a:bodyPr/>
          <a:lstStyle/>
          <a:p>
            <a:fld id="{9E7CA0F2-EE66-4F60-8C00-E0BE38E7AEC5}" type="slidenum">
              <a:rPr lang="en-GB" smtClean="0"/>
              <a:pPr/>
              <a:t>12</a:t>
            </a:fld>
            <a:endParaRPr lang="en-GB" dirty="0"/>
          </a:p>
        </p:txBody>
      </p:sp>
      <p:sp>
        <p:nvSpPr>
          <p:cNvPr id="4" name="Title 3">
            <a:extLst>
              <a:ext uri="{FF2B5EF4-FFF2-40B4-BE49-F238E27FC236}">
                <a16:creationId xmlns:a16="http://schemas.microsoft.com/office/drawing/2014/main" id="{E87F4318-C8EA-D044-83AC-782183CD4B36}"/>
              </a:ext>
            </a:extLst>
          </p:cNvPr>
          <p:cNvSpPr>
            <a:spLocks noGrp="1"/>
          </p:cNvSpPr>
          <p:nvPr>
            <p:ph type="title"/>
          </p:nvPr>
        </p:nvSpPr>
        <p:spPr/>
        <p:txBody>
          <a:bodyPr/>
          <a:lstStyle/>
          <a:p>
            <a:pPr>
              <a:lnSpc>
                <a:spcPct val="100000"/>
              </a:lnSpc>
            </a:pPr>
            <a:r>
              <a:rPr lang="en-US" dirty="0">
                <a:latin typeface="Arial Black"/>
                <a:ea typeface="ＭＳ Ｐゴシック"/>
              </a:rPr>
              <a:t>2. Incident Handling</a:t>
            </a:r>
            <a:br>
              <a:rPr lang="en-US" sz="1050" dirty="0"/>
            </a:br>
            <a:r>
              <a:rPr lang="en-US" dirty="0">
                <a:latin typeface="Arial Black"/>
                <a:ea typeface="ＭＳ Ｐゴシック"/>
              </a:rPr>
              <a:t>2 – Incident Response </a:t>
            </a:r>
            <a:r>
              <a:rPr lang="en-US" i="1" dirty="0">
                <a:latin typeface="Arial Black"/>
                <a:ea typeface="ＭＳ Ｐゴシック"/>
              </a:rPr>
              <a:t>versus</a:t>
            </a:r>
            <a:r>
              <a:rPr lang="en-US" dirty="0">
                <a:latin typeface="Arial Black"/>
                <a:ea typeface="ＭＳ Ｐゴシック"/>
              </a:rPr>
              <a:t> Incident Handling</a:t>
            </a:r>
            <a:endParaRPr lang="en-US" sz="1050" dirty="0"/>
          </a:p>
        </p:txBody>
      </p:sp>
      <p:sp>
        <p:nvSpPr>
          <p:cNvPr id="5" name="TextBox 4">
            <a:extLst>
              <a:ext uri="{FF2B5EF4-FFF2-40B4-BE49-F238E27FC236}">
                <a16:creationId xmlns:a16="http://schemas.microsoft.com/office/drawing/2014/main" id="{277E7ADB-7500-DA46-B8FE-2F59161B0120}"/>
              </a:ext>
            </a:extLst>
          </p:cNvPr>
          <p:cNvSpPr txBox="1"/>
          <p:nvPr/>
        </p:nvSpPr>
        <p:spPr>
          <a:xfrm>
            <a:off x="3359323" y="4840769"/>
            <a:ext cx="2282420" cy="276999"/>
          </a:xfrm>
          <a:prstGeom prst="rect">
            <a:avLst/>
          </a:prstGeom>
          <a:noFill/>
        </p:spPr>
        <p:txBody>
          <a:bodyPr wrap="none" rtlCol="0">
            <a:spAutoFit/>
          </a:bodyPr>
          <a:lstStyle/>
          <a:p>
            <a:pPr algn="ctr"/>
            <a:r>
              <a:rPr lang="en-IE" sz="1200" dirty="0"/>
              <a:t>Photo by Neonbrand on Unsplash</a:t>
            </a:r>
            <a:endParaRPr lang="en-GB" sz="1200" dirty="0"/>
          </a:p>
        </p:txBody>
      </p:sp>
      <p:pic>
        <p:nvPicPr>
          <p:cNvPr id="7" name="Picture 6">
            <a:extLst>
              <a:ext uri="{FF2B5EF4-FFF2-40B4-BE49-F238E27FC236}">
                <a16:creationId xmlns:a16="http://schemas.microsoft.com/office/drawing/2014/main" id="{969B3AA1-3C75-3F4D-A315-61E1269BE4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934" y="3091518"/>
            <a:ext cx="2584505" cy="1699980"/>
          </a:xfrm>
          <a:prstGeom prst="rect">
            <a:avLst/>
          </a:prstGeom>
        </p:spPr>
      </p:pic>
    </p:spTree>
    <p:extLst>
      <p:ext uri="{BB962C8B-B14F-4D97-AF65-F5344CB8AC3E}">
        <p14:creationId xmlns:p14="http://schemas.microsoft.com/office/powerpoint/2010/main" val="294103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25963-477A-6340-AFAA-7E03D9E04C83}"/>
              </a:ext>
            </a:extLst>
          </p:cNvPr>
          <p:cNvSpPr>
            <a:spLocks noGrp="1"/>
          </p:cNvSpPr>
          <p:nvPr>
            <p:ph idx="1"/>
          </p:nvPr>
        </p:nvSpPr>
        <p:spPr>
          <a:xfrm>
            <a:off x="350201" y="1149765"/>
            <a:ext cx="8439238" cy="1578321"/>
          </a:xfrm>
        </p:spPr>
        <p:txBody>
          <a:bodyPr numCol="2">
            <a:normAutofit/>
          </a:bodyPr>
          <a:lstStyle/>
          <a:p>
            <a:r>
              <a:rPr lang="en-US" sz="1800" b="1" dirty="0"/>
              <a:t>Passive defense</a:t>
            </a:r>
            <a:r>
              <a:rPr lang="en-US" sz="1800" dirty="0"/>
              <a:t>:</a:t>
            </a:r>
          </a:p>
          <a:p>
            <a:pPr lvl="1"/>
            <a:r>
              <a:rPr lang="en-US" sz="1600" dirty="0"/>
              <a:t>Firewalls</a:t>
            </a:r>
          </a:p>
          <a:p>
            <a:pPr lvl="1"/>
            <a:r>
              <a:rPr lang="en-US" sz="1600" dirty="0"/>
              <a:t>AV Solution</a:t>
            </a:r>
          </a:p>
          <a:p>
            <a:pPr lvl="1"/>
            <a:r>
              <a:rPr lang="en-US" sz="1600" dirty="0"/>
              <a:t>Blacklists</a:t>
            </a:r>
          </a:p>
          <a:p>
            <a:pPr lvl="1"/>
            <a:r>
              <a:rPr lang="en-US" sz="1600" dirty="0"/>
              <a:t>…</a:t>
            </a:r>
          </a:p>
          <a:p>
            <a:r>
              <a:rPr lang="en-US" sz="1800" b="1" dirty="0"/>
              <a:t>Active defense</a:t>
            </a:r>
            <a:r>
              <a:rPr lang="en-US" sz="1800" dirty="0"/>
              <a:t>:</a:t>
            </a:r>
          </a:p>
          <a:p>
            <a:pPr lvl="1"/>
            <a:r>
              <a:rPr lang="en-US" sz="1600" dirty="0"/>
              <a:t>Adapting to the current threat</a:t>
            </a:r>
          </a:p>
          <a:p>
            <a:pPr lvl="1"/>
            <a:r>
              <a:rPr lang="en-US" sz="1600" dirty="0"/>
              <a:t>Adjusting filters upon analysis results</a:t>
            </a:r>
          </a:p>
        </p:txBody>
      </p:sp>
      <p:sp>
        <p:nvSpPr>
          <p:cNvPr id="3" name="Slide Number Placeholder 2">
            <a:extLst>
              <a:ext uri="{FF2B5EF4-FFF2-40B4-BE49-F238E27FC236}">
                <a16:creationId xmlns:a16="http://schemas.microsoft.com/office/drawing/2014/main" id="{3ECF2AE2-21F8-5943-9017-222FE32FC500}"/>
              </a:ext>
            </a:extLst>
          </p:cNvPr>
          <p:cNvSpPr>
            <a:spLocks noGrp="1"/>
          </p:cNvSpPr>
          <p:nvPr>
            <p:ph type="sldNum" sz="quarter" idx="4"/>
          </p:nvPr>
        </p:nvSpPr>
        <p:spPr/>
        <p:txBody>
          <a:bodyPr/>
          <a:lstStyle/>
          <a:p>
            <a:fld id="{9E7CA0F2-EE66-4F60-8C00-E0BE38E7AEC5}" type="slidenum">
              <a:rPr lang="en-GB" smtClean="0"/>
              <a:pPr/>
              <a:t>13</a:t>
            </a:fld>
            <a:endParaRPr lang="en-GB" dirty="0"/>
          </a:p>
        </p:txBody>
      </p:sp>
      <p:sp>
        <p:nvSpPr>
          <p:cNvPr id="4" name="Title 3">
            <a:extLst>
              <a:ext uri="{FF2B5EF4-FFF2-40B4-BE49-F238E27FC236}">
                <a16:creationId xmlns:a16="http://schemas.microsoft.com/office/drawing/2014/main" id="{E87F4318-C8EA-D044-83AC-782183CD4B36}"/>
              </a:ext>
            </a:extLst>
          </p:cNvPr>
          <p:cNvSpPr>
            <a:spLocks noGrp="1"/>
          </p:cNvSpPr>
          <p:nvPr>
            <p:ph type="title"/>
          </p:nvPr>
        </p:nvSpPr>
        <p:spPr/>
        <p:txBody>
          <a:bodyPr/>
          <a:lstStyle/>
          <a:p>
            <a:pPr>
              <a:lnSpc>
                <a:spcPct val="100000"/>
              </a:lnSpc>
            </a:pPr>
            <a:r>
              <a:rPr lang="en-US" dirty="0">
                <a:latin typeface="Arial Black"/>
                <a:ea typeface="ＭＳ Ｐゴシック"/>
              </a:rPr>
              <a:t>2. Incident Handling</a:t>
            </a:r>
            <a:br>
              <a:rPr lang="en-US" sz="1050" dirty="0"/>
            </a:br>
            <a:r>
              <a:rPr lang="en-US" dirty="0">
                <a:latin typeface="Arial Black"/>
                <a:ea typeface="ＭＳ Ｐゴシック"/>
              </a:rPr>
              <a:t>3 – Passive vs. Active defense</a:t>
            </a:r>
            <a:endParaRPr lang="en-US" sz="1050" dirty="0"/>
          </a:p>
        </p:txBody>
      </p:sp>
      <p:sp>
        <p:nvSpPr>
          <p:cNvPr id="5" name="Content Placeholder 1">
            <a:extLst>
              <a:ext uri="{FF2B5EF4-FFF2-40B4-BE49-F238E27FC236}">
                <a16:creationId xmlns:a16="http://schemas.microsoft.com/office/drawing/2014/main" id="{0EB2DAF7-0531-764E-97FA-E81EA0AF71A3}"/>
              </a:ext>
            </a:extLst>
          </p:cNvPr>
          <p:cNvSpPr txBox="1">
            <a:spLocks/>
          </p:cNvSpPr>
          <p:nvPr/>
        </p:nvSpPr>
        <p:spPr>
          <a:xfrm>
            <a:off x="350201" y="2908835"/>
            <a:ext cx="8439238" cy="157832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b="1" dirty="0"/>
              <a:t>Active defense is NOT 'hacking back'</a:t>
            </a:r>
          </a:p>
          <a:p>
            <a:pPr lvl="1"/>
            <a:r>
              <a:rPr lang="en-US" sz="1600" dirty="0"/>
              <a:t>We act / react to the current threat</a:t>
            </a:r>
          </a:p>
          <a:p>
            <a:pPr lvl="1"/>
            <a:r>
              <a:rPr lang="en-US" sz="1600" dirty="0"/>
              <a:t>But we stay within the legal boundaries</a:t>
            </a:r>
          </a:p>
        </p:txBody>
      </p:sp>
      <p:pic>
        <p:nvPicPr>
          <p:cNvPr id="6" name="Picture 5">
            <a:extLst>
              <a:ext uri="{FF2B5EF4-FFF2-40B4-BE49-F238E27FC236}">
                <a16:creationId xmlns:a16="http://schemas.microsoft.com/office/drawing/2014/main" id="{66622548-0060-F54F-9E7E-4DEE9776CFC3}"/>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E96684F7-8666-964E-B5BB-99D8303E8E7D}"/>
              </a:ext>
            </a:extLst>
          </p:cNvPr>
          <p:cNvPicPr>
            <a:picLocks noChangeAspect="1"/>
          </p:cNvPicPr>
          <p:nvPr/>
        </p:nvPicPr>
        <p:blipFill>
          <a:blip r:embed="rId4"/>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2F574155-C30B-4748-AEFB-734C850909F9}"/>
              </a:ext>
            </a:extLst>
          </p:cNvPr>
          <p:cNvSpPr txBox="1"/>
          <p:nvPr/>
        </p:nvSpPr>
        <p:spPr>
          <a:xfrm>
            <a:off x="3353650" y="4840769"/>
            <a:ext cx="2293769" cy="276999"/>
          </a:xfrm>
          <a:prstGeom prst="rect">
            <a:avLst/>
          </a:prstGeom>
          <a:noFill/>
        </p:spPr>
        <p:txBody>
          <a:bodyPr wrap="none" rtlCol="0">
            <a:spAutoFit/>
          </a:bodyPr>
          <a:lstStyle/>
          <a:p>
            <a:pPr algn="ctr"/>
            <a:r>
              <a:rPr lang="en-IE" sz="1200" dirty="0"/>
              <a:t>Photo by Will Porada on Unsplash</a:t>
            </a:r>
            <a:endParaRPr lang="en-GB" sz="1200" dirty="0"/>
          </a:p>
        </p:txBody>
      </p:sp>
      <p:pic>
        <p:nvPicPr>
          <p:cNvPr id="11" name="Picture 10">
            <a:extLst>
              <a:ext uri="{FF2B5EF4-FFF2-40B4-BE49-F238E27FC236}">
                <a16:creationId xmlns:a16="http://schemas.microsoft.com/office/drawing/2014/main" id="{C1A02853-6DB1-7E46-878D-3966436336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4486" y="2860234"/>
            <a:ext cx="2834953" cy="1889969"/>
          </a:xfrm>
          <a:prstGeom prst="rect">
            <a:avLst/>
          </a:prstGeom>
        </p:spPr>
      </p:pic>
    </p:spTree>
    <p:extLst>
      <p:ext uri="{BB962C8B-B14F-4D97-AF65-F5344CB8AC3E}">
        <p14:creationId xmlns:p14="http://schemas.microsoft.com/office/powerpoint/2010/main" val="47821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600" dirty="0"/>
              <a:t>Some incident handling teams are </a:t>
            </a:r>
            <a:r>
              <a:rPr lang="en-US" sz="1600" b="1" dirty="0"/>
              <a:t>as little as 2 people</a:t>
            </a:r>
          </a:p>
          <a:p>
            <a:pPr lvl="1"/>
            <a:r>
              <a:rPr lang="en-US" sz="1600" dirty="0"/>
              <a:t>Simple tools for coordination and logging</a:t>
            </a:r>
          </a:p>
          <a:p>
            <a:pPr lvl="1"/>
            <a:r>
              <a:rPr lang="en-US" sz="1600" dirty="0"/>
              <a:t>No dimensioning issues</a:t>
            </a:r>
          </a:p>
          <a:p>
            <a:pPr lvl="1"/>
            <a:r>
              <a:rPr lang="en-US" sz="1600" dirty="0"/>
              <a:t>Excel spreadsheets, Wiki</a:t>
            </a:r>
          </a:p>
          <a:p>
            <a:endParaRPr lang="en-GB" sz="1600" dirty="0"/>
          </a:p>
          <a:p>
            <a:r>
              <a:rPr lang="en-GB" sz="1600" dirty="0"/>
              <a:t>Split between Incident Response and Incident Handling</a:t>
            </a:r>
          </a:p>
          <a:p>
            <a:pPr lvl="1"/>
            <a:r>
              <a:rPr lang="en-GB" sz="1600" dirty="0"/>
              <a:t>IR: Technical matters</a:t>
            </a:r>
          </a:p>
          <a:p>
            <a:pPr lvl="1"/>
            <a:r>
              <a:rPr lang="en-GB" sz="1600" dirty="0"/>
              <a:t>IH: taking care of the constituency/executive/management</a:t>
            </a:r>
          </a:p>
          <a:p>
            <a:pPr lvl="1"/>
            <a:endParaRPr lang="en-GB" sz="1600" dirty="0"/>
          </a:p>
          <a:p>
            <a:r>
              <a:rPr lang="en-GB" sz="1600" dirty="0"/>
              <a:t>Coordination</a:t>
            </a:r>
          </a:p>
          <a:p>
            <a:r>
              <a:rPr lang="en-GB" sz="1600" dirty="0"/>
              <a:t>Even more important to protect Incident Responder(s) from everything else</a:t>
            </a:r>
          </a:p>
          <a:p>
            <a:pPr lvl="1"/>
            <a:r>
              <a:rPr lang="en-GB" sz="1600" dirty="0"/>
              <a:t>Don't bother ”hands-on” staff</a:t>
            </a:r>
          </a:p>
          <a:p>
            <a:pPr lvl="1"/>
            <a:r>
              <a:rPr lang="en-GB" sz="1600" dirty="0"/>
              <a:t>Remember fire-workers or police officers</a:t>
            </a:r>
          </a:p>
        </p:txBody>
      </p:sp>
      <p:sp>
        <p:nvSpPr>
          <p:cNvPr id="3" name="Title 2"/>
          <p:cNvSpPr>
            <a:spLocks noGrp="1"/>
          </p:cNvSpPr>
          <p:nvPr>
            <p:ph type="title"/>
          </p:nvPr>
        </p:nvSpPr>
        <p:spPr>
          <a:xfrm>
            <a:off x="341736" y="108000"/>
            <a:ext cx="6504542" cy="734400"/>
          </a:xfrm>
        </p:spPr>
        <p:txBody>
          <a:bodyPr/>
          <a:lstStyle/>
          <a:p>
            <a:r>
              <a:rPr lang="en-US" dirty="0">
                <a:latin typeface="Arial Black"/>
                <a:ea typeface="ＭＳ Ｐゴシック"/>
              </a:rPr>
              <a:t>2. Incident Handling</a:t>
            </a:r>
            <a:br>
              <a:rPr lang="en-US" sz="1050" dirty="0"/>
            </a:br>
            <a:r>
              <a:rPr lang="en-US" dirty="0">
                <a:latin typeface="Arial Black"/>
                <a:ea typeface="ＭＳ Ｐゴシック"/>
              </a:rPr>
              <a:t>4 – For smaller teams</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14</a:t>
            </a:fld>
            <a:endParaRPr lang="en-GB" dirty="0"/>
          </a:p>
        </p:txBody>
      </p:sp>
      <p:sp>
        <p:nvSpPr>
          <p:cNvPr id="8" name="TextBox 7">
            <a:extLst>
              <a:ext uri="{FF2B5EF4-FFF2-40B4-BE49-F238E27FC236}">
                <a16:creationId xmlns:a16="http://schemas.microsoft.com/office/drawing/2014/main" id="{3BB9CF34-225E-BA43-AA63-F564489B734C}"/>
              </a:ext>
            </a:extLst>
          </p:cNvPr>
          <p:cNvSpPr txBox="1"/>
          <p:nvPr/>
        </p:nvSpPr>
        <p:spPr>
          <a:xfrm>
            <a:off x="3150680" y="4840769"/>
            <a:ext cx="2699713" cy="276999"/>
          </a:xfrm>
          <a:prstGeom prst="rect">
            <a:avLst/>
          </a:prstGeom>
          <a:noFill/>
        </p:spPr>
        <p:txBody>
          <a:bodyPr wrap="none" rtlCol="0">
            <a:spAutoFit/>
          </a:bodyPr>
          <a:lstStyle/>
          <a:p>
            <a:pPr algn="ctr"/>
            <a:r>
              <a:rPr lang="en-IE" sz="1200" dirty="0"/>
              <a:t>Photo by David Von Diemar on Unsplash</a:t>
            </a:r>
            <a:endParaRPr lang="en-GB" sz="1200" dirty="0"/>
          </a:p>
        </p:txBody>
      </p:sp>
      <p:pic>
        <p:nvPicPr>
          <p:cNvPr id="6" name="Picture 5">
            <a:extLst>
              <a:ext uri="{FF2B5EF4-FFF2-40B4-BE49-F238E27FC236}">
                <a16:creationId xmlns:a16="http://schemas.microsoft.com/office/drawing/2014/main" id="{5F22F752-D81C-224E-B323-E3FD31ACA5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939" y="2226897"/>
            <a:ext cx="1714500" cy="2571750"/>
          </a:xfrm>
          <a:prstGeom prst="rect">
            <a:avLst/>
          </a:prstGeom>
        </p:spPr>
      </p:pic>
    </p:spTree>
    <p:extLst>
      <p:ext uri="{BB962C8B-B14F-4D97-AF65-F5344CB8AC3E}">
        <p14:creationId xmlns:p14="http://schemas.microsoft.com/office/powerpoint/2010/main" val="48015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6" y="108000"/>
            <a:ext cx="6504542" cy="734400"/>
          </a:xfrm>
        </p:spPr>
        <p:txBody>
          <a:bodyPr/>
          <a:lstStyle/>
          <a:p>
            <a:r>
              <a:rPr lang="en-US" dirty="0">
                <a:latin typeface="Arial Black"/>
                <a:ea typeface="ＭＳ Ｐゴシック"/>
              </a:rPr>
              <a:t>2. Incident Handling</a:t>
            </a:r>
            <a:br>
              <a:rPr lang="en-US" sz="1050" dirty="0"/>
            </a:br>
            <a:r>
              <a:rPr lang="en-US" dirty="0">
                <a:latin typeface="Arial Black"/>
                <a:ea typeface="ＭＳ Ｐゴシック"/>
              </a:rPr>
              <a:t>5 – Cyber Kill Chain</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15</a:t>
            </a:fld>
            <a:endParaRPr lang="en-GB" dirty="0"/>
          </a:p>
        </p:txBody>
      </p:sp>
      <p:pic>
        <p:nvPicPr>
          <p:cNvPr id="8" name="Picture 7">
            <a:extLst>
              <a:ext uri="{FF2B5EF4-FFF2-40B4-BE49-F238E27FC236}">
                <a16:creationId xmlns:a16="http://schemas.microsoft.com/office/drawing/2014/main" id="{5CA02D08-2581-584D-A3FB-1F50ABBF9E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517" y="951978"/>
            <a:ext cx="3595944" cy="4191522"/>
          </a:xfrm>
          <a:prstGeom prst="rect">
            <a:avLst/>
          </a:prstGeom>
        </p:spPr>
      </p:pic>
      <p:sp>
        <p:nvSpPr>
          <p:cNvPr id="9" name="Rectangle 8">
            <a:extLst>
              <a:ext uri="{FF2B5EF4-FFF2-40B4-BE49-F238E27FC236}">
                <a16:creationId xmlns:a16="http://schemas.microsoft.com/office/drawing/2014/main" id="{5833ECDE-CC24-0346-A904-42622C3CB858}"/>
              </a:ext>
            </a:extLst>
          </p:cNvPr>
          <p:cNvSpPr/>
          <p:nvPr/>
        </p:nvSpPr>
        <p:spPr>
          <a:xfrm>
            <a:off x="341736" y="4339405"/>
            <a:ext cx="1710725" cy="323165"/>
          </a:xfrm>
          <a:prstGeom prst="rect">
            <a:avLst/>
          </a:prstGeom>
        </p:spPr>
        <p:txBody>
          <a:bodyPr wrap="none">
            <a:spAutoFit/>
          </a:bodyPr>
          <a:lstStyle/>
          <a:p>
            <a:r>
              <a:rPr lang="en-US" sz="1500" dirty="0">
                <a:solidFill>
                  <a:srgbClr val="153D6E"/>
                </a:solidFill>
                <a:ea typeface="Verdana" panose="020B0604030504040204" pitchFamily="34" charset="0"/>
                <a:cs typeface="Arial" panose="020B0604020202020204" pitchFamily="34" charset="0"/>
              </a:rPr>
              <a:t>© Lockheed Martin</a:t>
            </a:r>
          </a:p>
        </p:txBody>
      </p:sp>
    </p:spTree>
    <p:extLst>
      <p:ext uri="{BB962C8B-B14F-4D97-AF65-F5344CB8AC3E}">
        <p14:creationId xmlns:p14="http://schemas.microsoft.com/office/powerpoint/2010/main" val="3290495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lvl="0"/>
            <a:r>
              <a:rPr lang="en-US" sz="1600" b="1" dirty="0"/>
              <a:t>Crisis</a:t>
            </a:r>
            <a:r>
              <a:rPr lang="en-US" sz="1600" dirty="0"/>
              <a:t> is an unexpected threat to your constituency that demands decisions to be taken quickly and out of usual procedures.</a:t>
            </a:r>
            <a:endParaRPr lang="en-US" sz="1600" b="1" dirty="0"/>
          </a:p>
          <a:p>
            <a:pPr lvl="0"/>
            <a:endParaRPr lang="en-US" sz="1600" dirty="0"/>
          </a:p>
          <a:p>
            <a:pPr lvl="0"/>
            <a:r>
              <a:rPr lang="en-US" sz="1600" dirty="0"/>
              <a:t>Incident response can be a part of the larger crisis management plan.</a:t>
            </a:r>
          </a:p>
          <a:p>
            <a:pPr lvl="0"/>
            <a:r>
              <a:rPr lang="en-US" sz="1600" dirty="0"/>
              <a:t>The ultimate goals of the organisation are to keep essential services running and limit damages.</a:t>
            </a:r>
          </a:p>
          <a:p>
            <a:pPr lvl="0"/>
            <a:endParaRPr lang="en-US" sz="1600" dirty="0"/>
          </a:p>
          <a:p>
            <a:pPr lvl="0"/>
            <a:r>
              <a:rPr lang="en-US" sz="1600" dirty="0"/>
              <a:t>Crisis will affect:</a:t>
            </a:r>
          </a:p>
          <a:p>
            <a:pPr lvl="1"/>
            <a:r>
              <a:rPr lang="en-US" sz="1600" dirty="0"/>
              <a:t>Roles in incident management</a:t>
            </a:r>
          </a:p>
          <a:p>
            <a:pPr lvl="1"/>
            <a:r>
              <a:rPr lang="en-US" sz="1600" dirty="0"/>
              <a:t>Level of services provided</a:t>
            </a:r>
          </a:p>
          <a:p>
            <a:pPr lvl="1"/>
            <a:r>
              <a:rPr lang="en-US" sz="1600" dirty="0"/>
              <a:t>Who you respond to</a:t>
            </a:r>
          </a:p>
          <a:p>
            <a:pPr lvl="1"/>
            <a:r>
              <a:rPr lang="en-US" sz="1600" dirty="0"/>
              <a:t>Decision making process</a:t>
            </a:r>
          </a:p>
          <a:p>
            <a:pPr lvl="1"/>
            <a:r>
              <a:rPr lang="en-US" sz="1600" dirty="0"/>
              <a:t>Availability of resources</a:t>
            </a:r>
          </a:p>
        </p:txBody>
      </p:sp>
      <p:sp>
        <p:nvSpPr>
          <p:cNvPr id="3" name="Title 2"/>
          <p:cNvSpPr>
            <a:spLocks noGrp="1"/>
          </p:cNvSpPr>
          <p:nvPr>
            <p:ph type="title"/>
          </p:nvPr>
        </p:nvSpPr>
        <p:spPr>
          <a:xfrm>
            <a:off x="341736" y="108000"/>
            <a:ext cx="6504542" cy="734400"/>
          </a:xfrm>
        </p:spPr>
        <p:txBody>
          <a:bodyPr/>
          <a:lstStyle/>
          <a:p>
            <a:r>
              <a:rPr lang="en-US" dirty="0"/>
              <a:t>Section 3 – Incident Management</a:t>
            </a:r>
            <a:br>
              <a:rPr lang="en-US" dirty="0"/>
            </a:br>
            <a:r>
              <a:rPr lang="en-US" dirty="0"/>
              <a:t>Crisis Management</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16</a:t>
            </a:fld>
            <a:endParaRPr lang="en-GB" dirty="0"/>
          </a:p>
        </p:txBody>
      </p:sp>
    </p:spTree>
    <p:extLst>
      <p:ext uri="{BB962C8B-B14F-4D97-AF65-F5344CB8AC3E}">
        <p14:creationId xmlns:p14="http://schemas.microsoft.com/office/powerpoint/2010/main" val="201163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1E9C5-FA4D-2143-A5A3-8C26D051ED99}"/>
              </a:ext>
            </a:extLst>
          </p:cNvPr>
          <p:cNvSpPr>
            <a:spLocks noGrp="1"/>
          </p:cNvSpPr>
          <p:nvPr>
            <p:ph idx="1"/>
          </p:nvPr>
        </p:nvSpPr>
        <p:spPr/>
        <p:txBody>
          <a:bodyPr>
            <a:noAutofit/>
          </a:bodyPr>
          <a:lstStyle/>
          <a:p>
            <a:pPr>
              <a:lnSpc>
                <a:spcPct val="100000"/>
              </a:lnSpc>
              <a:buSzPct val="100000"/>
            </a:pPr>
            <a:r>
              <a:rPr lang="en-US" sz="1600" dirty="0"/>
              <a:t>Various flavors</a:t>
            </a:r>
          </a:p>
          <a:p>
            <a:pPr lvl="2">
              <a:lnSpc>
                <a:spcPct val="100000"/>
              </a:lnSpc>
              <a:buSzPct val="100000"/>
            </a:pPr>
            <a:r>
              <a:rPr lang="en-US" sz="1600" dirty="0"/>
              <a:t>Observe Orientate Decide Act (OODA loop) </a:t>
            </a:r>
            <a:r>
              <a:rPr lang="en-US" sz="1600" dirty="0">
                <a:sym typeface="Wingdings" panose="05000000000000000000" pitchFamily="2" charset="2"/>
              </a:rPr>
              <a:t> </a:t>
            </a:r>
            <a:r>
              <a:rPr lang="en-US" sz="1600" dirty="0">
                <a:latin typeface="+mn-lt"/>
              </a:rPr>
              <a:t>June 1995, John R. Boyd</a:t>
            </a:r>
          </a:p>
          <a:p>
            <a:pPr lvl="2">
              <a:lnSpc>
                <a:spcPct val="100000"/>
              </a:lnSpc>
              <a:buSzPct val="100000"/>
            </a:pPr>
            <a:r>
              <a:rPr lang="en-US" sz="1600" dirty="0"/>
              <a:t>“Computer Incident Response Guidebook” </a:t>
            </a:r>
            <a:r>
              <a:rPr lang="en-US" sz="1600" dirty="0">
                <a:sym typeface="Wingdings" panose="05000000000000000000" pitchFamily="2" charset="2"/>
              </a:rPr>
              <a:t> </a:t>
            </a:r>
            <a:r>
              <a:rPr lang="en-US" sz="1600" dirty="0">
                <a:latin typeface="+mn-lt"/>
              </a:rPr>
              <a:t>US Navy, August 1996</a:t>
            </a:r>
          </a:p>
          <a:p>
            <a:pPr>
              <a:lnSpc>
                <a:spcPct val="100000"/>
              </a:lnSpc>
              <a:buSzPct val="100000"/>
            </a:pPr>
            <a:endParaRPr lang="en-US" sz="1600" dirty="0"/>
          </a:p>
          <a:p>
            <a:pPr>
              <a:lnSpc>
                <a:spcPct val="100000"/>
              </a:lnSpc>
              <a:buSzPct val="100000"/>
            </a:pPr>
            <a:r>
              <a:rPr lang="en-US" sz="1600" dirty="0"/>
              <a:t>3 best known models</a:t>
            </a:r>
          </a:p>
          <a:p>
            <a:pPr lvl="2">
              <a:lnSpc>
                <a:spcPct val="100000"/>
              </a:lnSpc>
              <a:buSzPct val="100000"/>
            </a:pPr>
            <a:r>
              <a:rPr lang="en-US" sz="1600" dirty="0"/>
              <a:t>SANS “6-steps Incident Handling” </a:t>
            </a:r>
            <a:r>
              <a:rPr lang="en-US" sz="1600" dirty="0">
                <a:sym typeface="Wingdings" panose="05000000000000000000" pitchFamily="2" charset="2"/>
              </a:rPr>
              <a:t> </a:t>
            </a:r>
            <a:r>
              <a:rPr lang="en-US" sz="1600" dirty="0">
                <a:latin typeface="+mn-lt"/>
              </a:rPr>
              <a:t>Early 1990s</a:t>
            </a:r>
          </a:p>
          <a:p>
            <a:pPr lvl="2">
              <a:lnSpc>
                <a:spcPct val="100000"/>
              </a:lnSpc>
              <a:buSzPct val="100000"/>
            </a:pPr>
            <a:r>
              <a:rPr lang="en-US" sz="1600" dirty="0"/>
              <a:t>NIST SP800-61 “Computer Security Incident Handling Guide”</a:t>
            </a:r>
          </a:p>
          <a:p>
            <a:pPr lvl="4">
              <a:lnSpc>
                <a:spcPct val="100000"/>
              </a:lnSpc>
              <a:buSzPct val="100000"/>
            </a:pPr>
            <a:r>
              <a:rPr lang="en-US" sz="1600" dirty="0">
                <a:latin typeface="+mn-lt"/>
              </a:rPr>
              <a:t>January 2004, latest update in August 2012 (release v2)</a:t>
            </a:r>
          </a:p>
          <a:p>
            <a:pPr lvl="2">
              <a:lnSpc>
                <a:spcPct val="100000"/>
              </a:lnSpc>
              <a:buSzPct val="100000"/>
            </a:pPr>
            <a:r>
              <a:rPr lang="en-US" sz="1600" dirty="0"/>
              <a:t>ENISA ”Good Practice Guide for Incident Management” </a:t>
            </a:r>
            <a:r>
              <a:rPr lang="en-US" sz="1600" dirty="0">
                <a:sym typeface="Wingdings" panose="05000000000000000000" pitchFamily="2" charset="2"/>
              </a:rPr>
              <a:t> </a:t>
            </a:r>
            <a:r>
              <a:rPr lang="en-US" sz="1600" dirty="0">
                <a:latin typeface="+mn-lt"/>
              </a:rPr>
              <a:t>December 2010</a:t>
            </a:r>
          </a:p>
        </p:txBody>
      </p:sp>
      <p:sp>
        <p:nvSpPr>
          <p:cNvPr id="3" name="Slide Number Placeholder 2">
            <a:extLst>
              <a:ext uri="{FF2B5EF4-FFF2-40B4-BE49-F238E27FC236}">
                <a16:creationId xmlns:a16="http://schemas.microsoft.com/office/drawing/2014/main" id="{DEB24131-FF13-254F-8454-CDADE6A03108}"/>
              </a:ext>
            </a:extLst>
          </p:cNvPr>
          <p:cNvSpPr>
            <a:spLocks noGrp="1"/>
          </p:cNvSpPr>
          <p:nvPr>
            <p:ph type="sldNum" sz="quarter" idx="4"/>
          </p:nvPr>
        </p:nvSpPr>
        <p:spPr/>
        <p:txBody>
          <a:bodyPr/>
          <a:lstStyle/>
          <a:p>
            <a:fld id="{9E7CA0F2-EE66-4F60-8C00-E0BE38E7AEC5}" type="slidenum">
              <a:rPr lang="en-GB" smtClean="0"/>
              <a:pPr/>
              <a:t>17</a:t>
            </a:fld>
            <a:endParaRPr lang="en-GB" dirty="0"/>
          </a:p>
        </p:txBody>
      </p:sp>
      <p:sp>
        <p:nvSpPr>
          <p:cNvPr id="4" name="Title 3">
            <a:extLst>
              <a:ext uri="{FF2B5EF4-FFF2-40B4-BE49-F238E27FC236}">
                <a16:creationId xmlns:a16="http://schemas.microsoft.com/office/drawing/2014/main" id="{997D94F6-50C8-5947-BA0B-F2ECB81FC3B2}"/>
              </a:ext>
            </a:extLst>
          </p:cNvPr>
          <p:cNvSpPr>
            <a:spLocks noGrp="1"/>
          </p:cNvSpPr>
          <p:nvPr>
            <p:ph type="title"/>
          </p:nvPr>
        </p:nvSpPr>
        <p:spPr>
          <a:xfrm>
            <a:off x="350201" y="131562"/>
            <a:ext cx="6713072" cy="695826"/>
          </a:xfrm>
        </p:spPr>
        <p:txBody>
          <a:bodyPr anchor="ctr">
            <a:normAutofit/>
          </a:bodyPr>
          <a:lstStyle/>
          <a:p>
            <a:r>
              <a:rPr lang="en-GB" dirty="0"/>
              <a:t>Section 1: Introduction to Incident Management</a:t>
            </a:r>
            <a:br>
              <a:rPr lang="en-GB" dirty="0"/>
            </a:br>
            <a:r>
              <a:rPr lang="en-GB" dirty="0"/>
              <a:t>Incident Management Models</a:t>
            </a:r>
            <a:endParaRPr lang="en-US" dirty="0"/>
          </a:p>
        </p:txBody>
      </p:sp>
    </p:spTree>
    <p:extLst>
      <p:ext uri="{BB962C8B-B14F-4D97-AF65-F5344CB8AC3E}">
        <p14:creationId xmlns:p14="http://schemas.microsoft.com/office/powerpoint/2010/main" val="33632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E41D4356-D948-A049-8CCF-F1AC18890B53}"/>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1: Introduction to Incident Management</a:t>
            </a:r>
            <a:br>
              <a:rPr lang="en-GB" dirty="0"/>
            </a:br>
            <a:r>
              <a:rPr lang="en-GB" dirty="0"/>
              <a:t>Incident Management Models – OODA Loop</a:t>
            </a:r>
            <a:endParaRPr lang="en-US" dirty="0"/>
          </a:p>
        </p:txBody>
      </p:sp>
      <p:sp>
        <p:nvSpPr>
          <p:cNvPr id="7" name="Content Placeholder 1">
            <a:extLst>
              <a:ext uri="{FF2B5EF4-FFF2-40B4-BE49-F238E27FC236}">
                <a16:creationId xmlns:a16="http://schemas.microsoft.com/office/drawing/2014/main" id="{3E38A3B4-E043-084F-8CED-D8B79A18B2E1}"/>
              </a:ext>
            </a:extLst>
          </p:cNvPr>
          <p:cNvSpPr txBox="1">
            <a:spLocks/>
          </p:cNvSpPr>
          <p:nvPr/>
        </p:nvSpPr>
        <p:spPr>
          <a:xfrm>
            <a:off x="350201" y="1149765"/>
            <a:ext cx="8439238" cy="34897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SzPct val="100000"/>
              <a:buNone/>
            </a:pPr>
            <a:r>
              <a:rPr lang="en-US" sz="1800" dirty="0">
                <a:latin typeface="+mn-lt"/>
              </a:rPr>
              <a:t>OODA Loop: Observe - Orientate - Decide - Act</a:t>
            </a:r>
          </a:p>
        </p:txBody>
      </p:sp>
      <p:sp>
        <p:nvSpPr>
          <p:cNvPr id="2" name="Arc 1">
            <a:extLst>
              <a:ext uri="{FF2B5EF4-FFF2-40B4-BE49-F238E27FC236}">
                <a16:creationId xmlns:a16="http://schemas.microsoft.com/office/drawing/2014/main" id="{32BA582F-D305-CE45-8AC9-53F24E4556FB}"/>
              </a:ext>
            </a:extLst>
          </p:cNvPr>
          <p:cNvSpPr/>
          <p:nvPr/>
        </p:nvSpPr>
        <p:spPr>
          <a:xfrm rot="5400000">
            <a:off x="3327991" y="2023729"/>
            <a:ext cx="1864242" cy="1864242"/>
          </a:xfrm>
          <a:prstGeom prst="arc">
            <a:avLst/>
          </a:prstGeom>
          <a:ln w="762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Arc 5">
            <a:extLst>
              <a:ext uri="{FF2B5EF4-FFF2-40B4-BE49-F238E27FC236}">
                <a16:creationId xmlns:a16="http://schemas.microsoft.com/office/drawing/2014/main" id="{CA00ACAE-AF2C-F246-BA11-ADCE29064506}"/>
              </a:ext>
            </a:extLst>
          </p:cNvPr>
          <p:cNvSpPr/>
          <p:nvPr/>
        </p:nvSpPr>
        <p:spPr>
          <a:xfrm>
            <a:off x="3320903" y="1967025"/>
            <a:ext cx="1864242" cy="1864242"/>
          </a:xfrm>
          <a:prstGeom prst="arc">
            <a:avLst/>
          </a:prstGeom>
          <a:ln w="7620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Arc 7">
            <a:extLst>
              <a:ext uri="{FF2B5EF4-FFF2-40B4-BE49-F238E27FC236}">
                <a16:creationId xmlns:a16="http://schemas.microsoft.com/office/drawing/2014/main" id="{947E14BE-DAD0-F345-BBE8-B9D8AE2E7F2D}"/>
              </a:ext>
            </a:extLst>
          </p:cNvPr>
          <p:cNvSpPr/>
          <p:nvPr/>
        </p:nvSpPr>
        <p:spPr>
          <a:xfrm rot="16200000">
            <a:off x="3266132" y="1967025"/>
            <a:ext cx="1864242" cy="1864242"/>
          </a:xfrm>
          <a:prstGeom prst="arc">
            <a:avLst/>
          </a:prstGeom>
          <a:ln w="762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Arc 8">
            <a:extLst>
              <a:ext uri="{FF2B5EF4-FFF2-40B4-BE49-F238E27FC236}">
                <a16:creationId xmlns:a16="http://schemas.microsoft.com/office/drawing/2014/main" id="{5C51951C-24E8-6D4A-9593-AFA035B579C2}"/>
              </a:ext>
            </a:extLst>
          </p:cNvPr>
          <p:cNvSpPr/>
          <p:nvPr/>
        </p:nvSpPr>
        <p:spPr>
          <a:xfrm rot="10800000">
            <a:off x="3266132" y="2023729"/>
            <a:ext cx="1864242" cy="1864242"/>
          </a:xfrm>
          <a:prstGeom prst="arc">
            <a:avLst/>
          </a:prstGeom>
          <a:ln w="7620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8A08BC43-154F-8042-898B-4CF162052467}"/>
              </a:ext>
            </a:extLst>
          </p:cNvPr>
          <p:cNvSpPr txBox="1"/>
          <p:nvPr/>
        </p:nvSpPr>
        <p:spPr>
          <a:xfrm>
            <a:off x="4970106" y="1994195"/>
            <a:ext cx="886046" cy="300082"/>
          </a:xfrm>
          <a:prstGeom prst="rect">
            <a:avLst/>
          </a:prstGeom>
          <a:noFill/>
        </p:spPr>
        <p:txBody>
          <a:bodyPr wrap="square" rtlCol="0">
            <a:spAutoFit/>
          </a:bodyPr>
          <a:lstStyle/>
          <a:p>
            <a:r>
              <a:rPr lang="en-US" b="1" dirty="0"/>
              <a:t>Orientate</a:t>
            </a:r>
          </a:p>
        </p:txBody>
      </p:sp>
      <p:sp>
        <p:nvSpPr>
          <p:cNvPr id="10" name="TextBox 9">
            <a:extLst>
              <a:ext uri="{FF2B5EF4-FFF2-40B4-BE49-F238E27FC236}">
                <a16:creationId xmlns:a16="http://schemas.microsoft.com/office/drawing/2014/main" id="{46B4E650-0A85-DF45-8682-45BDA410E9FC}"/>
              </a:ext>
            </a:extLst>
          </p:cNvPr>
          <p:cNvSpPr txBox="1"/>
          <p:nvPr/>
        </p:nvSpPr>
        <p:spPr>
          <a:xfrm>
            <a:off x="5030006" y="3481448"/>
            <a:ext cx="886046" cy="300082"/>
          </a:xfrm>
          <a:prstGeom prst="rect">
            <a:avLst/>
          </a:prstGeom>
          <a:noFill/>
        </p:spPr>
        <p:txBody>
          <a:bodyPr wrap="square" rtlCol="0">
            <a:spAutoFit/>
          </a:bodyPr>
          <a:lstStyle/>
          <a:p>
            <a:r>
              <a:rPr lang="en-US" b="1" dirty="0"/>
              <a:t>Decide</a:t>
            </a:r>
          </a:p>
        </p:txBody>
      </p:sp>
      <p:sp>
        <p:nvSpPr>
          <p:cNvPr id="11" name="TextBox 10">
            <a:extLst>
              <a:ext uri="{FF2B5EF4-FFF2-40B4-BE49-F238E27FC236}">
                <a16:creationId xmlns:a16="http://schemas.microsoft.com/office/drawing/2014/main" id="{4CC1C3A4-AE1C-024E-A3CC-8C55C7B15B09}"/>
              </a:ext>
            </a:extLst>
          </p:cNvPr>
          <p:cNvSpPr txBox="1"/>
          <p:nvPr/>
        </p:nvSpPr>
        <p:spPr>
          <a:xfrm>
            <a:off x="2891026" y="3587889"/>
            <a:ext cx="886046" cy="300082"/>
          </a:xfrm>
          <a:prstGeom prst="rect">
            <a:avLst/>
          </a:prstGeom>
          <a:noFill/>
        </p:spPr>
        <p:txBody>
          <a:bodyPr wrap="square" rtlCol="0">
            <a:spAutoFit/>
          </a:bodyPr>
          <a:lstStyle/>
          <a:p>
            <a:r>
              <a:rPr lang="en-US" b="1" dirty="0"/>
              <a:t>Act</a:t>
            </a:r>
          </a:p>
        </p:txBody>
      </p:sp>
      <p:sp>
        <p:nvSpPr>
          <p:cNvPr id="13" name="TextBox 12">
            <a:extLst>
              <a:ext uri="{FF2B5EF4-FFF2-40B4-BE49-F238E27FC236}">
                <a16:creationId xmlns:a16="http://schemas.microsoft.com/office/drawing/2014/main" id="{97FB26F5-A9B5-5A43-B7B3-AC46BD27C389}"/>
              </a:ext>
            </a:extLst>
          </p:cNvPr>
          <p:cNvSpPr txBox="1"/>
          <p:nvPr/>
        </p:nvSpPr>
        <p:spPr>
          <a:xfrm>
            <a:off x="2551138" y="2023728"/>
            <a:ext cx="886046" cy="300082"/>
          </a:xfrm>
          <a:prstGeom prst="rect">
            <a:avLst/>
          </a:prstGeom>
          <a:noFill/>
        </p:spPr>
        <p:txBody>
          <a:bodyPr wrap="square" rtlCol="0">
            <a:spAutoFit/>
          </a:bodyPr>
          <a:lstStyle/>
          <a:p>
            <a:r>
              <a:rPr lang="en-US" b="1" dirty="0"/>
              <a:t>Observe</a:t>
            </a:r>
          </a:p>
        </p:txBody>
      </p:sp>
      <p:sp>
        <p:nvSpPr>
          <p:cNvPr id="14" name="TextBox 13">
            <a:extLst>
              <a:ext uri="{FF2B5EF4-FFF2-40B4-BE49-F238E27FC236}">
                <a16:creationId xmlns:a16="http://schemas.microsoft.com/office/drawing/2014/main" id="{CE5244A7-BD9C-CB4F-8D84-24F7EDAFEEA3}"/>
              </a:ext>
            </a:extLst>
          </p:cNvPr>
          <p:cNvSpPr txBox="1"/>
          <p:nvPr/>
        </p:nvSpPr>
        <p:spPr>
          <a:xfrm>
            <a:off x="3804459" y="2701934"/>
            <a:ext cx="911306" cy="507831"/>
          </a:xfrm>
          <a:prstGeom prst="rect">
            <a:avLst/>
          </a:prstGeom>
          <a:noFill/>
        </p:spPr>
        <p:txBody>
          <a:bodyPr wrap="square" rtlCol="0">
            <a:spAutoFit/>
          </a:bodyPr>
          <a:lstStyle/>
          <a:p>
            <a:pPr algn="ctr"/>
            <a:r>
              <a:rPr lang="en-US" b="1" dirty="0"/>
              <a:t>OODA</a:t>
            </a:r>
            <a:br>
              <a:rPr lang="en-US" b="1" dirty="0"/>
            </a:br>
            <a:r>
              <a:rPr lang="en-US" b="1" dirty="0"/>
              <a:t>Loop</a:t>
            </a:r>
          </a:p>
        </p:txBody>
      </p:sp>
    </p:spTree>
    <p:extLst>
      <p:ext uri="{BB962C8B-B14F-4D97-AF65-F5344CB8AC3E}">
        <p14:creationId xmlns:p14="http://schemas.microsoft.com/office/powerpoint/2010/main" val="28336473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B03CC6B-F0A7-4A9D-8185-ACCA8C374F0D}"/>
              </a:ext>
            </a:extLst>
          </p:cNvPr>
          <p:cNvSpPr txBox="1">
            <a:spLocks/>
          </p:cNvSpPr>
          <p:nvPr/>
        </p:nvSpPr>
        <p:spPr>
          <a:xfrm>
            <a:off x="350201" y="1149765"/>
            <a:ext cx="8439238" cy="34897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SzPct val="100000"/>
              <a:buNone/>
            </a:pPr>
            <a:r>
              <a:rPr lang="en-US" sz="1800" dirty="0">
                <a:latin typeface="+mn-lt"/>
              </a:rPr>
              <a:t>NIST SP 800-61 rev 2 (2012)</a:t>
            </a: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r>
              <a:rPr lang="en-US" sz="1800" dirty="0">
                <a:latin typeface="+mn-lt"/>
              </a:rPr>
              <a:t>© NIST</a:t>
            </a:r>
          </a:p>
          <a:p>
            <a:pPr marL="0" indent="0">
              <a:lnSpc>
                <a:spcPct val="100000"/>
              </a:lnSpc>
              <a:buSzPct val="100000"/>
              <a:buNone/>
            </a:pPr>
            <a:endParaRPr lang="en-US" sz="1800" dirty="0">
              <a:latin typeface="+mn-lt"/>
            </a:endParaRPr>
          </a:p>
        </p:txBody>
      </p:sp>
      <p:pic>
        <p:nvPicPr>
          <p:cNvPr id="123" name="Picture 122"/>
          <p:cNvPicPr/>
          <p:nvPr/>
        </p:nvPicPr>
        <p:blipFill>
          <a:blip r:embed="rId3" cstate="print"/>
          <a:stretch>
            <a:fillRect/>
          </a:stretch>
        </p:blipFill>
        <p:spPr>
          <a:xfrm>
            <a:off x="1509559" y="1536748"/>
            <a:ext cx="6221208" cy="3188372"/>
          </a:xfrm>
          <a:prstGeom prst="rect">
            <a:avLst/>
          </a:prstGeom>
          <a:ln>
            <a:noFill/>
          </a:ln>
        </p:spPr>
      </p:pic>
      <p:sp>
        <p:nvSpPr>
          <p:cNvPr id="5" name="Title 3">
            <a:extLst>
              <a:ext uri="{FF2B5EF4-FFF2-40B4-BE49-F238E27FC236}">
                <a16:creationId xmlns:a16="http://schemas.microsoft.com/office/drawing/2014/main" id="{E41D4356-D948-A049-8CCF-F1AC18890B53}"/>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1: Introduction to Incident Management</a:t>
            </a:r>
            <a:br>
              <a:rPr lang="en-GB" dirty="0"/>
            </a:br>
            <a:r>
              <a:rPr lang="en-GB" dirty="0"/>
              <a:t>Incident Management Models - NIST</a:t>
            </a:r>
            <a:endParaRPr lang="en-US" dirty="0"/>
          </a:p>
        </p:txBody>
      </p:sp>
    </p:spTree>
    <p:extLst>
      <p:ext uri="{BB962C8B-B14F-4D97-AF65-F5344CB8AC3E}">
        <p14:creationId xmlns:p14="http://schemas.microsoft.com/office/powerpoint/2010/main" val="40539761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E41E4-9157-8748-BB37-A28AACD683D3}"/>
              </a:ext>
            </a:extLst>
          </p:cNvPr>
          <p:cNvSpPr>
            <a:spLocks noGrp="1"/>
          </p:cNvSpPr>
          <p:nvPr>
            <p:ph idx="1"/>
          </p:nvPr>
        </p:nvSpPr>
        <p:spPr>
          <a:xfrm>
            <a:off x="1" y="1062439"/>
            <a:ext cx="9143999" cy="1287956"/>
          </a:xfrm>
          <a:solidFill>
            <a:srgbClr val="00FF00"/>
          </a:solidFill>
        </p:spPr>
        <p:txBody>
          <a:bodyPr>
            <a:normAutofit/>
          </a:bodyPr>
          <a:lstStyle/>
          <a:p>
            <a:pPr marL="0" lvl="0" indent="0" algn="ctr">
              <a:buNone/>
            </a:pPr>
            <a:r>
              <a:rPr lang="en-US" sz="2400" b="1" i="1" dirty="0">
                <a:solidFill>
                  <a:srgbClr val="FF0000"/>
                </a:solidFill>
              </a:rPr>
              <a:t>IF YOU SEE THIS SLIDE WHEN PRESENTING THIS SLIDE DECK OR</a:t>
            </a:r>
          </a:p>
          <a:p>
            <a:pPr marL="0" lvl="0" indent="0" algn="ctr">
              <a:buNone/>
            </a:pPr>
            <a:r>
              <a:rPr lang="en-US" sz="2400" b="1" i="1" dirty="0">
                <a:solidFill>
                  <a:srgbClr val="FF0000"/>
                </a:solidFill>
              </a:rPr>
              <a:t>IF YOU SEE THIS SLIDE WHEN CONVERTING THIS SLIDE DECK INTO PDF</a:t>
            </a:r>
          </a:p>
          <a:p>
            <a:pPr marL="0" lvl="0" indent="0" algn="ctr">
              <a:buNone/>
            </a:pPr>
            <a:r>
              <a:rPr lang="en-US" sz="2400" b="1" i="1" dirty="0">
                <a:solidFill>
                  <a:srgbClr val="FF0000"/>
                </a:solidFill>
              </a:rPr>
              <a:t>OR IF YOU SEE THIS SLIDE WHEN PRINTING THIS SLIDE DECK</a:t>
            </a:r>
          </a:p>
        </p:txBody>
      </p:sp>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p:nvPr>
        </p:nvSpPr>
        <p:spPr>
          <a:xfrm>
            <a:off x="0" y="131562"/>
            <a:ext cx="7305368" cy="695826"/>
          </a:xfrm>
        </p:spPr>
        <p:txBody>
          <a:bodyPr>
            <a:normAutofit/>
          </a:bodyPr>
          <a:lstStyle/>
          <a:p>
            <a:r>
              <a:rPr lang="en-US" sz="2000" i="1" u="sng" dirty="0">
                <a:solidFill>
                  <a:srgbClr val="FFFF00"/>
                </a:solidFill>
              </a:rPr>
              <a:t>HIDDEN SLIDE – MUST NOT BE PRESENTED OR PRINTED</a:t>
            </a:r>
          </a:p>
        </p:txBody>
      </p:sp>
      <p:sp>
        <p:nvSpPr>
          <p:cNvPr id="5" name="Rectangle 4">
            <a:extLst>
              <a:ext uri="{FF2B5EF4-FFF2-40B4-BE49-F238E27FC236}">
                <a16:creationId xmlns:a16="http://schemas.microsoft.com/office/drawing/2014/main" id="{DCCD817E-6127-4108-B4C1-667CE678554D}"/>
              </a:ext>
            </a:extLst>
          </p:cNvPr>
          <p:cNvSpPr/>
          <p:nvPr/>
        </p:nvSpPr>
        <p:spPr>
          <a:xfrm>
            <a:off x="530942" y="2445466"/>
            <a:ext cx="8356820" cy="2308324"/>
          </a:xfrm>
          <a:prstGeom prst="rect">
            <a:avLst/>
          </a:prstGeom>
          <a:noFill/>
        </p:spPr>
        <p:txBody>
          <a:bodyPr wrap="square" lIns="91440" tIns="45720" rIns="91440" bIns="45720">
            <a:spAutoFit/>
          </a:bodyPr>
          <a:lstStyle/>
          <a:p>
            <a:pPr algn="ctr"/>
            <a:r>
              <a:rPr lang="fr-FR" sz="7200" b="1" i="1" cap="none" spc="0" dirty="0">
                <a:ln w="0"/>
                <a:solidFill>
                  <a:srgbClr val="0070C0"/>
                </a:solidFill>
                <a:effectLst>
                  <a:reflection blurRad="6350" stA="53000" endA="300" endPos="35500" dir="5400000" sy="-90000" algn="bl" rotWithShape="0"/>
                </a:effectLst>
                <a:highlight>
                  <a:srgbClr val="FFFF00"/>
                </a:highlight>
              </a:rPr>
              <a:t>THEN STOP!</a:t>
            </a:r>
            <a:br>
              <a:rPr lang="fr-FR" sz="7200" b="1" i="1" cap="none" spc="0" dirty="0">
                <a:ln w="0"/>
                <a:solidFill>
                  <a:srgbClr val="0070C0"/>
                </a:solidFill>
                <a:effectLst>
                  <a:reflection blurRad="6350" stA="53000" endA="300" endPos="35500" dir="5400000" sy="-90000" algn="bl" rotWithShape="0"/>
                </a:effectLst>
                <a:highlight>
                  <a:srgbClr val="FFFF00"/>
                </a:highlight>
              </a:rPr>
            </a:br>
            <a:r>
              <a:rPr lang="fr-FR" sz="7200" b="1" i="1" cap="none" spc="0" dirty="0">
                <a:ln w="0"/>
                <a:solidFill>
                  <a:srgbClr val="0070C0"/>
                </a:solidFill>
                <a:effectLst>
                  <a:reflection blurRad="6350" stA="53000" endA="300" endPos="35500" dir="5400000" sy="-90000" algn="bl" rotWithShape="0"/>
                </a:effectLst>
                <a:highlight>
                  <a:srgbClr val="FFFF00"/>
                </a:highlight>
              </a:rPr>
              <a:t>THERE’S A PROBLEM</a:t>
            </a:r>
          </a:p>
        </p:txBody>
      </p:sp>
    </p:spTree>
    <p:extLst>
      <p:ext uri="{BB962C8B-B14F-4D97-AF65-F5344CB8AC3E}">
        <p14:creationId xmlns:p14="http://schemas.microsoft.com/office/powerpoint/2010/main" val="117209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10A793-86BA-5E4A-B20E-EE233857AAE2}"/>
              </a:ext>
            </a:extLst>
          </p:cNvPr>
          <p:cNvSpPr>
            <a:spLocks noGrp="1"/>
          </p:cNvSpPr>
          <p:nvPr>
            <p:ph type="sldNum" sz="quarter" idx="4"/>
          </p:nvPr>
        </p:nvSpPr>
        <p:spPr/>
        <p:txBody>
          <a:bodyPr/>
          <a:lstStyle/>
          <a:p>
            <a:fld id="{9E7CA0F2-EE66-4F60-8C00-E0BE38E7AEC5}" type="slidenum">
              <a:rPr lang="en-GB" smtClean="0"/>
              <a:pPr/>
              <a:t>20</a:t>
            </a:fld>
            <a:endParaRPr lang="en-GB" dirty="0"/>
          </a:p>
        </p:txBody>
      </p:sp>
      <p:sp>
        <p:nvSpPr>
          <p:cNvPr id="4" name="Title 3">
            <a:extLst>
              <a:ext uri="{FF2B5EF4-FFF2-40B4-BE49-F238E27FC236}">
                <a16:creationId xmlns:a16="http://schemas.microsoft.com/office/drawing/2014/main" id="{C0E73BA0-8AAD-CC4E-B88D-117AA97A1984}"/>
              </a:ext>
            </a:extLst>
          </p:cNvPr>
          <p:cNvSpPr>
            <a:spLocks noGrp="1"/>
          </p:cNvSpPr>
          <p:nvPr>
            <p:ph type="title"/>
          </p:nvPr>
        </p:nvSpPr>
        <p:spPr/>
        <p:txBody>
          <a:bodyPr/>
          <a:lstStyle/>
          <a:p>
            <a:r>
              <a:rPr lang="en-US" dirty="0"/>
              <a:t>Section 1 – Introduction to Incident Management</a:t>
            </a:r>
            <a:br>
              <a:rPr lang="en-US" dirty="0"/>
            </a:br>
            <a:r>
              <a:rPr lang="en-US" dirty="0"/>
              <a:t>Incident Management models – ENISA Model</a:t>
            </a:r>
          </a:p>
        </p:txBody>
      </p:sp>
      <p:pic>
        <p:nvPicPr>
          <p:cNvPr id="5" name="Picture 4">
            <a:extLst>
              <a:ext uri="{FF2B5EF4-FFF2-40B4-BE49-F238E27FC236}">
                <a16:creationId xmlns:a16="http://schemas.microsoft.com/office/drawing/2014/main" id="{D1DCF371-B94C-1545-BA14-A59A8AC24425}"/>
              </a:ext>
            </a:extLst>
          </p:cNvPr>
          <p:cNvPicPr/>
          <p:nvPr/>
        </p:nvPicPr>
        <p:blipFill>
          <a:blip r:embed="rId3" cstate="print"/>
          <a:stretch>
            <a:fillRect/>
          </a:stretch>
        </p:blipFill>
        <p:spPr>
          <a:xfrm>
            <a:off x="3019680" y="1149765"/>
            <a:ext cx="4567680" cy="3526813"/>
          </a:xfrm>
          <a:prstGeom prst="rect">
            <a:avLst/>
          </a:prstGeom>
          <a:ln>
            <a:noFill/>
          </a:ln>
        </p:spPr>
      </p:pic>
      <p:sp>
        <p:nvSpPr>
          <p:cNvPr id="6" name="Content Placeholder 1">
            <a:extLst>
              <a:ext uri="{FF2B5EF4-FFF2-40B4-BE49-F238E27FC236}">
                <a16:creationId xmlns:a16="http://schemas.microsoft.com/office/drawing/2014/main" id="{FF612C8E-6062-3C42-85A7-70BBD893ADE9}"/>
              </a:ext>
            </a:extLst>
          </p:cNvPr>
          <p:cNvSpPr txBox="1">
            <a:spLocks/>
          </p:cNvSpPr>
          <p:nvPr/>
        </p:nvSpPr>
        <p:spPr>
          <a:xfrm>
            <a:off x="350201" y="1149765"/>
            <a:ext cx="8439238" cy="34897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SzPct val="100000"/>
              <a:buNone/>
            </a:pPr>
            <a:r>
              <a:rPr lang="en-US" sz="1800" dirty="0">
                <a:latin typeface="+mn-lt"/>
              </a:rPr>
              <a:t>ENISA Model for</a:t>
            </a:r>
            <a:br>
              <a:rPr lang="en-US" sz="1800" dirty="0">
                <a:latin typeface="+mn-lt"/>
              </a:rPr>
            </a:br>
            <a:r>
              <a:rPr lang="en-US" sz="1800" dirty="0">
                <a:latin typeface="+mn-lt"/>
              </a:rPr>
              <a:t>Incident Management</a:t>
            </a: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endParaRPr lang="en-US" sz="1800" dirty="0">
              <a:latin typeface="+mn-lt"/>
            </a:endParaRPr>
          </a:p>
          <a:p>
            <a:pPr marL="0" indent="0">
              <a:lnSpc>
                <a:spcPct val="100000"/>
              </a:lnSpc>
              <a:buSzPct val="100000"/>
              <a:buNone/>
            </a:pPr>
            <a:r>
              <a:rPr lang="en-US" sz="1800" dirty="0"/>
              <a:t>© ENISA</a:t>
            </a:r>
          </a:p>
        </p:txBody>
      </p:sp>
    </p:spTree>
    <p:extLst>
      <p:ext uri="{BB962C8B-B14F-4D97-AF65-F5344CB8AC3E}">
        <p14:creationId xmlns:p14="http://schemas.microsoft.com/office/powerpoint/2010/main" val="2745344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128"/>
          <p:cNvPicPr/>
          <p:nvPr/>
        </p:nvPicPr>
        <p:blipFill>
          <a:blip r:embed="rId3" cstate="print"/>
          <a:stretch>
            <a:fillRect/>
          </a:stretch>
        </p:blipFill>
        <p:spPr>
          <a:xfrm>
            <a:off x="3507245" y="983226"/>
            <a:ext cx="5286554" cy="4028712"/>
          </a:xfrm>
          <a:prstGeom prst="rect">
            <a:avLst/>
          </a:prstGeom>
          <a:ln>
            <a:noFill/>
          </a:ln>
        </p:spPr>
      </p:pic>
      <p:sp>
        <p:nvSpPr>
          <p:cNvPr id="128" name="CustomShape 2"/>
          <p:cNvSpPr/>
          <p:nvPr/>
        </p:nvSpPr>
        <p:spPr>
          <a:xfrm>
            <a:off x="350201" y="1111712"/>
            <a:ext cx="3356560" cy="3676598"/>
          </a:xfrm>
          <a:prstGeom prst="rect">
            <a:avLst/>
          </a:prstGeom>
          <a:noFill/>
          <a:ln>
            <a:noFill/>
          </a:ln>
        </p:spPr>
        <p:txBody>
          <a:bodyPr lIns="61235" tIns="30617" rIns="61235" bIns="30617"/>
          <a:lstStyle/>
          <a:p>
            <a:pPr>
              <a:spcBef>
                <a:spcPts val="750"/>
              </a:spcBef>
              <a:buSzPct val="100000"/>
            </a:pPr>
            <a:r>
              <a:rPr lang="en-US" sz="1800" dirty="0">
                <a:solidFill>
                  <a:srgbClr val="153D6E"/>
                </a:solidFill>
                <a:ea typeface="Verdana" panose="020B0604030504040204" pitchFamily="34" charset="0"/>
                <a:cs typeface="Arial" panose="020B0604020202020204" pitchFamily="34" charset="0"/>
              </a:rPr>
              <a:t>ENISA “Good Practice Guide for Incident Management” (p.34)</a:t>
            </a:r>
            <a:endParaRPr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lang="en-US"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lang="en-US" sz="1800" dirty="0">
              <a:solidFill>
                <a:srgbClr val="153D6E"/>
              </a:solidFill>
              <a:ea typeface="Verdana" panose="020B0604030504040204" pitchFamily="34" charset="0"/>
              <a:cs typeface="Arial" panose="020B0604020202020204" pitchFamily="34" charset="0"/>
            </a:endParaRPr>
          </a:p>
          <a:p>
            <a:pPr>
              <a:spcBef>
                <a:spcPts val="750"/>
              </a:spcBef>
              <a:buSzPct val="100000"/>
            </a:pPr>
            <a:endParaRPr lang="en-US" sz="1800" dirty="0">
              <a:solidFill>
                <a:srgbClr val="153D6E"/>
              </a:solidFill>
              <a:ea typeface="Verdana" panose="020B0604030504040204" pitchFamily="34" charset="0"/>
              <a:cs typeface="Arial" panose="020B0604020202020204" pitchFamily="34" charset="0"/>
            </a:endParaRPr>
          </a:p>
          <a:p>
            <a:pPr>
              <a:spcBef>
                <a:spcPts val="750"/>
              </a:spcBef>
              <a:buSzPct val="100000"/>
            </a:pPr>
            <a:r>
              <a:rPr lang="en-US" sz="1800" dirty="0">
                <a:solidFill>
                  <a:srgbClr val="153D6E"/>
                </a:solidFill>
                <a:ea typeface="Verdana" panose="020B0604030504040204" pitchFamily="34" charset="0"/>
                <a:cs typeface="Arial" panose="020B0604020202020204" pitchFamily="34" charset="0"/>
              </a:rPr>
              <a:t>© ENISA</a:t>
            </a:r>
            <a:endParaRPr sz="1800" dirty="0">
              <a:solidFill>
                <a:srgbClr val="153D6E"/>
              </a:solidFill>
              <a:ea typeface="Verdana" panose="020B0604030504040204" pitchFamily="34" charset="0"/>
              <a:cs typeface="Arial" panose="020B0604020202020204" pitchFamily="34" charset="0"/>
            </a:endParaRPr>
          </a:p>
        </p:txBody>
      </p:sp>
      <p:sp>
        <p:nvSpPr>
          <p:cNvPr id="5" name="Title 3">
            <a:extLst>
              <a:ext uri="{FF2B5EF4-FFF2-40B4-BE49-F238E27FC236}">
                <a16:creationId xmlns:a16="http://schemas.microsoft.com/office/drawing/2014/main" id="{2333C224-94B2-DB48-AC1D-7D63E8DCD150}"/>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1: Introduction to Incident Management</a:t>
            </a:r>
            <a:br>
              <a:rPr lang="en-GB" dirty="0"/>
            </a:br>
            <a:r>
              <a:rPr lang="en-GB" dirty="0"/>
              <a:t>Incident Management Models – ENISA Good practice guide</a:t>
            </a:r>
            <a:endParaRPr lang="en-US" dirty="0"/>
          </a:p>
        </p:txBody>
      </p:sp>
    </p:spTree>
    <p:extLst>
      <p:ext uri="{BB962C8B-B14F-4D97-AF65-F5344CB8AC3E}">
        <p14:creationId xmlns:p14="http://schemas.microsoft.com/office/powerpoint/2010/main" val="20028147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13D967-85F1-B944-A025-2387BFFBA5EF}"/>
              </a:ext>
            </a:extLst>
          </p:cNvPr>
          <p:cNvSpPr>
            <a:spLocks noGrp="1"/>
          </p:cNvSpPr>
          <p:nvPr>
            <p:ph type="sldNum" sz="quarter" idx="4"/>
          </p:nvPr>
        </p:nvSpPr>
        <p:spPr/>
        <p:txBody>
          <a:bodyPr/>
          <a:lstStyle/>
          <a:p>
            <a:fld id="{9E7CA0F2-EE66-4F60-8C00-E0BE38E7AEC5}" type="slidenum">
              <a:rPr lang="en-GB" smtClean="0"/>
              <a:pPr/>
              <a:t>22</a:t>
            </a:fld>
            <a:endParaRPr lang="en-GB" dirty="0"/>
          </a:p>
        </p:txBody>
      </p:sp>
      <p:sp>
        <p:nvSpPr>
          <p:cNvPr id="4" name="Title 3">
            <a:extLst>
              <a:ext uri="{FF2B5EF4-FFF2-40B4-BE49-F238E27FC236}">
                <a16:creationId xmlns:a16="http://schemas.microsoft.com/office/drawing/2014/main" id="{FE379681-1D82-0A43-9BE9-FDE917D44331}"/>
              </a:ext>
            </a:extLst>
          </p:cNvPr>
          <p:cNvSpPr>
            <a:spLocks noGrp="1"/>
          </p:cNvSpPr>
          <p:nvPr>
            <p:ph type="title"/>
          </p:nvPr>
        </p:nvSpPr>
        <p:spPr/>
        <p:txBody>
          <a:bodyPr/>
          <a:lstStyle/>
          <a:p>
            <a:r>
              <a:rPr lang="en-US" dirty="0"/>
              <a:t>Content: Section 1 Summary </a:t>
            </a:r>
          </a:p>
        </p:txBody>
      </p:sp>
      <p:sp>
        <p:nvSpPr>
          <p:cNvPr id="7" name="Content Placeholder 1">
            <a:extLst>
              <a:ext uri="{FF2B5EF4-FFF2-40B4-BE49-F238E27FC236}">
                <a16:creationId xmlns:a16="http://schemas.microsoft.com/office/drawing/2014/main" id="{2B95F911-217A-7B4B-90DC-6D531094A4A6}"/>
              </a:ext>
            </a:extLst>
          </p:cNvPr>
          <p:cNvSpPr>
            <a:spLocks noGrp="1"/>
          </p:cNvSpPr>
          <p:nvPr>
            <p:ph idx="1"/>
          </p:nvPr>
        </p:nvSpPr>
        <p:spPr/>
        <p:txBody>
          <a:bodyPr>
            <a:normAutofit/>
          </a:bodyPr>
          <a:lstStyle/>
          <a:p>
            <a:pPr>
              <a:lnSpc>
                <a:spcPct val="100000"/>
              </a:lnSpc>
              <a:buSzPct val="100000"/>
            </a:pPr>
            <a:r>
              <a:rPr lang="en-US" sz="2000" dirty="0"/>
              <a:t>Understand Incident handlers' work</a:t>
            </a:r>
          </a:p>
          <a:p>
            <a:pPr lvl="1">
              <a:lnSpc>
                <a:spcPct val="100000"/>
              </a:lnSpc>
              <a:buSzPct val="100000"/>
            </a:pPr>
            <a:r>
              <a:rPr lang="en-US" sz="1800" i="1" dirty="0">
                <a:latin typeface="+mn-lt"/>
              </a:rPr>
              <a:t>Know your team</a:t>
            </a:r>
          </a:p>
          <a:p>
            <a:pPr lvl="1">
              <a:lnSpc>
                <a:spcPct val="100000"/>
              </a:lnSpc>
              <a:buSzPct val="100000"/>
            </a:pPr>
            <a:r>
              <a:rPr lang="en-US" sz="1800" i="1" dirty="0">
                <a:latin typeface="+mn-lt"/>
              </a:rPr>
              <a:t>Know your perimeter</a:t>
            </a:r>
          </a:p>
          <a:p>
            <a:pPr lvl="1">
              <a:lnSpc>
                <a:spcPct val="100000"/>
              </a:lnSpc>
              <a:buSzPct val="100000"/>
            </a:pPr>
            <a:r>
              <a:rPr lang="en-US" sz="1800" i="1" dirty="0"/>
              <a:t>Know the processes</a:t>
            </a:r>
          </a:p>
          <a:p>
            <a:pPr lvl="1">
              <a:lnSpc>
                <a:spcPct val="100000"/>
              </a:lnSpc>
              <a:buSzPct val="100000"/>
            </a:pPr>
            <a:endParaRPr lang="en-US" sz="2060" dirty="0">
              <a:latin typeface="+mn-lt"/>
            </a:endParaRPr>
          </a:p>
          <a:p>
            <a:pPr>
              <a:lnSpc>
                <a:spcPct val="100000"/>
              </a:lnSpc>
              <a:buSzPct val="100000"/>
            </a:pPr>
            <a:r>
              <a:rPr lang="en-US" sz="2000" dirty="0"/>
              <a:t>3 Stages</a:t>
            </a:r>
          </a:p>
          <a:p>
            <a:pPr lvl="1">
              <a:lnSpc>
                <a:spcPct val="100000"/>
              </a:lnSpc>
              <a:buSzPct val="100000"/>
            </a:pPr>
            <a:r>
              <a:rPr lang="en-US" sz="1850" i="1" dirty="0"/>
              <a:t>Preparation</a:t>
            </a:r>
            <a:r>
              <a:rPr lang="en-US" sz="1850" dirty="0"/>
              <a:t> 	→ 	be ready</a:t>
            </a:r>
          </a:p>
          <a:p>
            <a:pPr lvl="1">
              <a:lnSpc>
                <a:spcPct val="100000"/>
              </a:lnSpc>
              <a:buSzPct val="100000"/>
            </a:pPr>
            <a:r>
              <a:rPr lang="en-US" sz="1850" i="1" dirty="0"/>
              <a:t>Run</a:t>
            </a:r>
            <a:r>
              <a:rPr lang="en-US" sz="1850" dirty="0"/>
              <a:t>		 →	follow the rules</a:t>
            </a:r>
          </a:p>
          <a:p>
            <a:pPr lvl="1">
              <a:lnSpc>
                <a:spcPct val="100000"/>
              </a:lnSpc>
              <a:buSzPct val="100000"/>
            </a:pPr>
            <a:r>
              <a:rPr lang="en-US" sz="1850" i="1" dirty="0"/>
              <a:t>Capitalize</a:t>
            </a:r>
            <a:r>
              <a:rPr lang="en-US" sz="1850" dirty="0"/>
              <a:t>	 →	improve the preparation and process(es) – get faster</a:t>
            </a:r>
          </a:p>
          <a:p>
            <a:pPr marL="0" indent="0">
              <a:lnSpc>
                <a:spcPct val="100000"/>
              </a:lnSpc>
              <a:buSzPct val="100000"/>
              <a:buNone/>
            </a:pPr>
            <a:endParaRPr lang="en-US" sz="2000" dirty="0"/>
          </a:p>
          <a:p>
            <a:pPr>
              <a:lnSpc>
                <a:spcPct val="100000"/>
              </a:lnSpc>
              <a:buSzPct val="100000"/>
            </a:pPr>
            <a:endParaRPr lang="en-US" dirty="0">
              <a:latin typeface="+mn-lt"/>
            </a:endParaRPr>
          </a:p>
        </p:txBody>
      </p:sp>
      <p:pic>
        <p:nvPicPr>
          <p:cNvPr id="5" name="Picture 4">
            <a:extLst>
              <a:ext uri="{FF2B5EF4-FFF2-40B4-BE49-F238E27FC236}">
                <a16:creationId xmlns:a16="http://schemas.microsoft.com/office/drawing/2014/main" id="{976E7ACC-E6D5-DD43-9303-F648F3BAA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641" y="1149765"/>
            <a:ext cx="1714798" cy="2571750"/>
          </a:xfrm>
          <a:prstGeom prst="rect">
            <a:avLst/>
          </a:prstGeom>
        </p:spPr>
      </p:pic>
    </p:spTree>
    <p:extLst>
      <p:ext uri="{BB962C8B-B14F-4D97-AF65-F5344CB8AC3E}">
        <p14:creationId xmlns:p14="http://schemas.microsoft.com/office/powerpoint/2010/main" val="133571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GB" dirty="0"/>
              <a:t>ENISA Approach</a:t>
            </a:r>
          </a:p>
        </p:txBody>
      </p:sp>
      <p:sp>
        <p:nvSpPr>
          <p:cNvPr id="4" name="Text Placeholder 3"/>
          <p:cNvSpPr>
            <a:spLocks noGrp="1"/>
          </p:cNvSpPr>
          <p:nvPr>
            <p:ph type="body" sz="quarter" idx="14"/>
          </p:nvPr>
        </p:nvSpPr>
        <p:spPr>
          <a:xfrm>
            <a:off x="697643" y="1992850"/>
            <a:ext cx="7464223" cy="426979"/>
          </a:xfrm>
        </p:spPr>
        <p:txBody>
          <a:bodyPr/>
          <a:lstStyle/>
          <a:p>
            <a:r>
              <a:rPr lang="en-GB" dirty="0"/>
              <a:t>Section 2: Incident Handling</a:t>
            </a:r>
          </a:p>
        </p:txBody>
      </p:sp>
      <p:sp>
        <p:nvSpPr>
          <p:cNvPr id="5" name="Text Placeholder 4"/>
          <p:cNvSpPr>
            <a:spLocks noGrp="1"/>
          </p:cNvSpPr>
          <p:nvPr>
            <p:ph type="body" sz="quarter" idx="12"/>
          </p:nvPr>
        </p:nvSpPr>
        <p:spPr/>
        <p:txBody>
          <a:bodyPr/>
          <a:lstStyle/>
          <a:p>
            <a:r>
              <a:rPr lang="en-GB" dirty="0"/>
              <a:t>_</a:t>
            </a:r>
          </a:p>
        </p:txBody>
      </p:sp>
      <p:sp>
        <p:nvSpPr>
          <p:cNvPr id="6" name="Text Placeholder 5"/>
          <p:cNvSpPr>
            <a:spLocks noGrp="1"/>
          </p:cNvSpPr>
          <p:nvPr>
            <p:ph type="body" sz="quarter" idx="18"/>
          </p:nvPr>
        </p:nvSpPr>
        <p:spPr/>
        <p:txBody>
          <a:bodyPr/>
          <a:lstStyle/>
          <a:p>
            <a:r>
              <a:rPr lang="en-GB" dirty="0"/>
              <a:t>_</a:t>
            </a:r>
          </a:p>
        </p:txBody>
      </p:sp>
      <p:sp>
        <p:nvSpPr>
          <p:cNvPr id="9" name="Text Placeholder 7">
            <a:extLst>
              <a:ext uri="{FF2B5EF4-FFF2-40B4-BE49-F238E27FC236}">
                <a16:creationId xmlns:a16="http://schemas.microsoft.com/office/drawing/2014/main" id="{039F48D7-FBF6-4846-BC21-9B115B95DB4B}"/>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3217130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E41E4-9157-8748-BB37-A28AACD683D3}"/>
              </a:ext>
            </a:extLst>
          </p:cNvPr>
          <p:cNvSpPr>
            <a:spLocks noGrp="1"/>
          </p:cNvSpPr>
          <p:nvPr>
            <p:ph idx="1"/>
          </p:nvPr>
        </p:nvSpPr>
        <p:spPr/>
        <p:txBody>
          <a:bodyPr/>
          <a:lstStyle/>
          <a:p>
            <a:pPr lvl="0"/>
            <a:r>
              <a:rPr lang="en-US" dirty="0"/>
              <a:t>Purpose: to pass on knowledge </a:t>
            </a:r>
          </a:p>
          <a:p>
            <a:pPr lvl="1"/>
            <a:r>
              <a:rPr lang="en-US" dirty="0"/>
              <a:t>Important: checking understanding </a:t>
            </a:r>
          </a:p>
          <a:p>
            <a:pPr lvl="1">
              <a:defRPr/>
            </a:pPr>
            <a:r>
              <a:rPr lang="en-US" dirty="0"/>
              <a:t>Important: pace</a:t>
            </a:r>
          </a:p>
          <a:p>
            <a:pPr lvl="1"/>
            <a:r>
              <a:rPr lang="en-US" dirty="0"/>
              <a:t>Important: examples </a:t>
            </a:r>
          </a:p>
          <a:p>
            <a:pPr lvl="1">
              <a:defRPr/>
            </a:pPr>
            <a:r>
              <a:rPr lang="en-US" dirty="0"/>
              <a:t>Important: time for questions </a:t>
            </a:r>
          </a:p>
          <a:p>
            <a:endParaRPr lang="en-US" dirty="0"/>
          </a:p>
        </p:txBody>
      </p:sp>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24</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p:nvPr>
        </p:nvSpPr>
        <p:spPr/>
        <p:txBody>
          <a:bodyPr/>
          <a:lstStyle/>
          <a:p>
            <a:r>
              <a:rPr lang="en-US" dirty="0"/>
              <a:t>Content: Part 2 Delivery </a:t>
            </a:r>
          </a:p>
        </p:txBody>
      </p:sp>
    </p:spTree>
    <p:extLst>
      <p:ext uri="{BB962C8B-B14F-4D97-AF65-F5344CB8AC3E}">
        <p14:creationId xmlns:p14="http://schemas.microsoft.com/office/powerpoint/2010/main" val="4186079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47"/>
          <p:cNvPicPr/>
          <p:nvPr/>
        </p:nvPicPr>
        <p:blipFill>
          <a:blip r:embed="rId3" cstate="print"/>
          <a:stretch>
            <a:fillRect/>
          </a:stretch>
        </p:blipFill>
        <p:spPr>
          <a:xfrm>
            <a:off x="2015612" y="1066424"/>
            <a:ext cx="4935793" cy="3945514"/>
          </a:xfrm>
          <a:prstGeom prst="rect">
            <a:avLst/>
          </a:prstGeom>
          <a:ln>
            <a:noFill/>
          </a:ln>
        </p:spPr>
      </p:pic>
      <p:sp>
        <p:nvSpPr>
          <p:cNvPr id="6" name="Title 3">
            <a:extLst>
              <a:ext uri="{FF2B5EF4-FFF2-40B4-BE49-F238E27FC236}">
                <a16:creationId xmlns:a16="http://schemas.microsoft.com/office/drawing/2014/main" id="{C582A198-1E05-4B44-BC5D-3B592D70580E}"/>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Incident Handling</a:t>
            </a:r>
            <a:br>
              <a:rPr lang="en-GB" dirty="0"/>
            </a:br>
            <a:r>
              <a:rPr lang="en-GB" dirty="0"/>
              <a:t>ENISA Workflow Overview</a:t>
            </a:r>
            <a:endParaRPr lang="en-US" dirty="0"/>
          </a:p>
        </p:txBody>
      </p:sp>
    </p:spTree>
    <p:extLst>
      <p:ext uri="{BB962C8B-B14F-4D97-AF65-F5344CB8AC3E}">
        <p14:creationId xmlns:p14="http://schemas.microsoft.com/office/powerpoint/2010/main" val="36060982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26</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Incident Report</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buSzPct val="100000"/>
            </a:pPr>
            <a:r>
              <a:rPr lang="en-US" sz="2000" dirty="0">
                <a:solidFill>
                  <a:srgbClr val="153D6E"/>
                </a:solidFill>
                <a:ea typeface="Verdana" panose="020B0604030504040204" pitchFamily="34" charset="0"/>
                <a:cs typeface="Arial" panose="020B0604020202020204" pitchFamily="34" charset="0"/>
              </a:rPr>
              <a:t>Group exercise:</a:t>
            </a:r>
          </a:p>
          <a:p>
            <a:pPr marL="342900" indent="-342900">
              <a:lnSpc>
                <a:spcPct val="100000"/>
              </a:lnSpc>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You arrive at the office and are responsible for the tickets. This is what you find …</a:t>
            </a:r>
          </a:p>
          <a:p>
            <a:pPr marL="342900" indent="-342900">
              <a:lnSpc>
                <a:spcPct val="100000"/>
              </a:lnSpc>
              <a:buSzPct val="100000"/>
              <a:buFont typeface="Arial" panose="020B0604020202020204" pitchFamily="34" charset="0"/>
              <a:buChar char="•"/>
            </a:pPr>
            <a:endParaRPr lang="en-US" sz="2000" dirty="0">
              <a:solidFill>
                <a:srgbClr val="153D6E"/>
              </a:solidFill>
              <a:ea typeface="Verdana" panose="020B0604030504040204" pitchFamily="34" charset="0"/>
              <a:cs typeface="Arial" panose="020B0604020202020204" pitchFamily="34" charset="0"/>
            </a:endParaRPr>
          </a:p>
          <a:p>
            <a:pPr marL="457200" indent="-457200">
              <a:lnSpc>
                <a:spcPct val="100000"/>
              </a:lnSpc>
              <a:buSzPct val="100000"/>
              <a:buFont typeface="+mj-lt"/>
              <a:buAutoNum type="arabicPeriod"/>
            </a:pPr>
            <a:r>
              <a:rPr lang="en-US" sz="2000" dirty="0">
                <a:solidFill>
                  <a:srgbClr val="153D6E"/>
                </a:solidFill>
                <a:ea typeface="Verdana" panose="020B0604030504040204" pitchFamily="34" charset="0"/>
                <a:cs typeface="Arial" panose="020B0604020202020204" pitchFamily="34" charset="0"/>
              </a:rPr>
              <a:t>What do you do?</a:t>
            </a:r>
          </a:p>
          <a:p>
            <a:pPr marL="457200" indent="-457200">
              <a:lnSpc>
                <a:spcPct val="100000"/>
              </a:lnSpc>
              <a:buSzPct val="100000"/>
              <a:buFont typeface="+mj-lt"/>
              <a:buAutoNum type="arabicPeriod"/>
            </a:pPr>
            <a:r>
              <a:rPr lang="en-US" sz="2000" dirty="0">
                <a:solidFill>
                  <a:srgbClr val="153D6E"/>
                </a:solidFill>
                <a:ea typeface="Verdana" panose="020B0604030504040204" pitchFamily="34" charset="0"/>
                <a:cs typeface="Arial" panose="020B0604020202020204" pitchFamily="34" charset="0"/>
              </a:rPr>
              <a:t>What are your next steps?</a:t>
            </a:r>
          </a:p>
          <a:p>
            <a:pPr marL="285750" indent="-285750">
              <a:lnSpc>
                <a:spcPct val="100000"/>
              </a:lnSpc>
              <a:buSzPct val="100000"/>
              <a:buFont typeface="Arial" panose="020B0604020202020204" pitchFamily="34" charset="0"/>
              <a:buChar char="•"/>
            </a:pPr>
            <a:endParaRPr lang="en-US" sz="2000" dirty="0">
              <a:solidFill>
                <a:srgbClr val="153D6E"/>
              </a:solidFill>
              <a:ea typeface="Verdana" panose="020B060403050404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74D31E07-469D-0C43-BC21-6F4EB3D1167B}"/>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 </a:t>
            </a:r>
          </a:p>
          <a:p>
            <a:r>
              <a:rPr lang="en-GB" dirty="0"/>
              <a:t>1 – Incident Report</a:t>
            </a:r>
            <a:endParaRPr lang="en-US" dirty="0"/>
          </a:p>
        </p:txBody>
      </p:sp>
      <p:sp>
        <p:nvSpPr>
          <p:cNvPr id="8" name="Rectangle 7">
            <a:extLst>
              <a:ext uri="{FF2B5EF4-FFF2-40B4-BE49-F238E27FC236}">
                <a16:creationId xmlns:a16="http://schemas.microsoft.com/office/drawing/2014/main" id="{FF161DDB-FD65-ED4E-AAB1-504015F6F891}"/>
              </a:ext>
            </a:extLst>
          </p:cNvPr>
          <p:cNvSpPr/>
          <p:nvPr/>
        </p:nvSpPr>
        <p:spPr>
          <a:xfrm>
            <a:off x="7375525" y="3068210"/>
            <a:ext cx="539855" cy="1480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B3F04FF-5008-EF45-BE85-93E58773DE33}"/>
              </a:ext>
            </a:extLst>
          </p:cNvPr>
          <p:cNvSpPr txBox="1"/>
          <p:nvPr/>
        </p:nvSpPr>
        <p:spPr>
          <a:xfrm>
            <a:off x="2685230" y="4840769"/>
            <a:ext cx="3630610" cy="276999"/>
          </a:xfrm>
          <a:prstGeom prst="rect">
            <a:avLst/>
          </a:prstGeom>
          <a:noFill/>
        </p:spPr>
        <p:txBody>
          <a:bodyPr wrap="none" rtlCol="0">
            <a:spAutoFit/>
          </a:bodyPr>
          <a:lstStyle/>
          <a:p>
            <a:pPr algn="ctr"/>
            <a:r>
              <a:rPr lang="en-IE" sz="1200" dirty="0"/>
              <a:t>Photos by Nathan Dumlao and Neonbrand on Unsplash</a:t>
            </a:r>
            <a:endParaRPr lang="en-GB" sz="1200" dirty="0"/>
          </a:p>
        </p:txBody>
      </p:sp>
      <p:pic>
        <p:nvPicPr>
          <p:cNvPr id="5" name="Picture 4">
            <a:extLst>
              <a:ext uri="{FF2B5EF4-FFF2-40B4-BE49-F238E27FC236}">
                <a16:creationId xmlns:a16="http://schemas.microsoft.com/office/drawing/2014/main" id="{56B8D061-DF75-CD4B-B00F-ABDA6B96F5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972" b="18896"/>
          <a:stretch/>
        </p:blipFill>
        <p:spPr>
          <a:xfrm>
            <a:off x="1216472" y="3151468"/>
            <a:ext cx="1442452" cy="1387579"/>
          </a:xfrm>
          <a:prstGeom prst="rect">
            <a:avLst/>
          </a:prstGeom>
        </p:spPr>
      </p:pic>
      <p:pic>
        <p:nvPicPr>
          <p:cNvPr id="10" name="Picture 9">
            <a:extLst>
              <a:ext uri="{FF2B5EF4-FFF2-40B4-BE49-F238E27FC236}">
                <a16:creationId xmlns:a16="http://schemas.microsoft.com/office/drawing/2014/main" id="{3DCB2225-021C-EE49-A984-E792BAAE5A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5194" y="3143760"/>
            <a:ext cx="2093612" cy="1395741"/>
          </a:xfrm>
          <a:prstGeom prst="rect">
            <a:avLst/>
          </a:prstGeom>
        </p:spPr>
      </p:pic>
    </p:spTree>
    <p:extLst>
      <p:ext uri="{BB962C8B-B14F-4D97-AF65-F5344CB8AC3E}">
        <p14:creationId xmlns:p14="http://schemas.microsoft.com/office/powerpoint/2010/main" val="1153006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27</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Incident Report</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282747"/>
            <a:ext cx="5947292" cy="3170099"/>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285750" indent="-285750">
              <a:lnSpc>
                <a:spcPct val="100000"/>
              </a:lnSpc>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Initial input</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Issue/problem/incident received by the CSIRT</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Must offer multiple way to reach the CSIRT, in case of outages, attacks...</a:t>
            </a:r>
          </a:p>
          <a:p>
            <a:pPr marL="857250" lvl="2" indent="-171450">
              <a:lnSpc>
                <a:spcPct val="100000"/>
              </a:lnSpc>
              <a:buSzPct val="100000"/>
              <a:buFont typeface="Arial" panose="020B0604020202020204" pitchFamily="34" charset="0"/>
              <a:buChar char="•"/>
            </a:pPr>
            <a:endParaRPr lang="en-US" sz="2000" dirty="0">
              <a:solidFill>
                <a:srgbClr val="153D6E"/>
              </a:solidFill>
              <a:ea typeface="Verdana" panose="020B0604030504040204" pitchFamily="34" charset="0"/>
              <a:cs typeface="Arial" panose="020B0604020202020204" pitchFamily="34" charset="0"/>
            </a:endParaRPr>
          </a:p>
          <a:p>
            <a:pPr marL="285750" indent="-285750">
              <a:lnSpc>
                <a:spcPct val="100000"/>
              </a:lnSpc>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Aim:</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Getting the best at first</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Aggregating data fast</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Keep it easy for the submitters, read “simple emails”</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74D31E07-469D-0C43-BC21-6F4EB3D1167B}"/>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1 – Incident Report</a:t>
            </a:r>
            <a:endParaRPr lang="en-US" dirty="0"/>
          </a:p>
        </p:txBody>
      </p:sp>
      <p:sp>
        <p:nvSpPr>
          <p:cNvPr id="2" name="Rectangle 1">
            <a:extLst>
              <a:ext uri="{FF2B5EF4-FFF2-40B4-BE49-F238E27FC236}">
                <a16:creationId xmlns:a16="http://schemas.microsoft.com/office/drawing/2014/main" id="{AB115EF7-B914-B84A-80EC-AA0C11A2C090}"/>
              </a:ext>
            </a:extLst>
          </p:cNvPr>
          <p:cNvSpPr/>
          <p:nvPr/>
        </p:nvSpPr>
        <p:spPr>
          <a:xfrm>
            <a:off x="7375525" y="3068210"/>
            <a:ext cx="539855" cy="1480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9324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28</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Incident Report</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00000"/>
              </a:lnSpc>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Full automation to input of incident details looks like a dream… but</a:t>
            </a:r>
          </a:p>
          <a:p>
            <a:pPr marL="342900" indent="-342900">
              <a:lnSpc>
                <a:spcPct val="100000"/>
              </a:lnSpc>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342900" indent="-342900">
              <a:buSzPct val="100000"/>
              <a:buFont typeface="+mj-lt"/>
              <a:buAutoNum type="arabicPeriod"/>
            </a:pPr>
            <a:r>
              <a:rPr lang="en-US" sz="1800" dirty="0">
                <a:solidFill>
                  <a:srgbClr val="153D6E"/>
                </a:solidFill>
                <a:ea typeface="Verdana" panose="020B0604030504040204" pitchFamily="34" charset="0"/>
                <a:cs typeface="Arial" panose="020B0604020202020204" pitchFamily="34" charset="0"/>
              </a:rPr>
              <a:t>Needs to find a commonly agreed terminology that fits everyone, every case, every tool...</a:t>
            </a:r>
          </a:p>
          <a:p>
            <a:pPr marL="342900" indent="-342900">
              <a:buSzPct val="100000"/>
              <a:buFont typeface="+mj-lt"/>
              <a:buAutoNum type="arabicPeriod"/>
            </a:pPr>
            <a:endParaRPr lang="en-US" sz="1800" dirty="0">
              <a:solidFill>
                <a:srgbClr val="153D6E"/>
              </a:solidFill>
              <a:ea typeface="Verdana" panose="020B0604030504040204" pitchFamily="34" charset="0"/>
              <a:cs typeface="Arial" panose="020B0604020202020204" pitchFamily="34" charset="0"/>
            </a:endParaRPr>
          </a:p>
          <a:p>
            <a:pPr marL="342900" indent="-342900">
              <a:buSzPct val="100000"/>
              <a:buFont typeface="+mj-lt"/>
              <a:buAutoNum type="arabicPeriod"/>
            </a:pPr>
            <a:r>
              <a:rPr lang="en-US" sz="1800" dirty="0">
                <a:solidFill>
                  <a:srgbClr val="153D6E"/>
                </a:solidFill>
                <a:ea typeface="Verdana" panose="020B0604030504040204" pitchFamily="34" charset="0"/>
                <a:cs typeface="Arial" panose="020B0604020202020204" pitchFamily="34" charset="0"/>
              </a:rPr>
              <a:t>Needs to work on correlation and notification similarities</a:t>
            </a:r>
          </a:p>
          <a:p>
            <a:pPr marL="342900" indent="-342900">
              <a:buSzPct val="100000"/>
              <a:buFont typeface="+mj-lt"/>
              <a:buAutoNum type="arabicPeriod"/>
            </a:pPr>
            <a:endParaRPr lang="en-US" sz="1800" dirty="0">
              <a:solidFill>
                <a:srgbClr val="153D6E"/>
              </a:solidFill>
              <a:ea typeface="Verdana" panose="020B0604030504040204" pitchFamily="34" charset="0"/>
              <a:cs typeface="Arial" panose="020B0604020202020204" pitchFamily="34" charset="0"/>
            </a:endParaRPr>
          </a:p>
          <a:p>
            <a:pPr marL="342900" indent="-342900">
              <a:buSzPct val="100000"/>
              <a:buFont typeface="+mj-lt"/>
              <a:buAutoNum type="arabicPeriod"/>
            </a:pPr>
            <a:r>
              <a:rPr lang="en-US" sz="1800" dirty="0">
                <a:solidFill>
                  <a:srgbClr val="153D6E"/>
                </a:solidFill>
                <a:ea typeface="Verdana" panose="020B0604030504040204" pitchFamily="34" charset="0"/>
                <a:cs typeface="Arial" panose="020B0604020202020204" pitchFamily="34" charset="0"/>
              </a:rPr>
              <a:t>Let's evaluate the number of incidents reported on a standard day...  and see if it's worth it</a:t>
            </a:r>
          </a:p>
          <a:p>
            <a:pPr marL="342900" indent="-342900">
              <a:buSzPct val="100000"/>
              <a:buFont typeface="+mj-lt"/>
              <a:buAutoNum type="arabicPeriod"/>
            </a:pPr>
            <a:endParaRPr lang="en-US" sz="1800" dirty="0">
              <a:solidFill>
                <a:srgbClr val="153D6E"/>
              </a:solidFill>
              <a:ea typeface="Verdana" panose="020B0604030504040204" pitchFamily="34" charset="0"/>
              <a:cs typeface="Arial" panose="020B0604020202020204" pitchFamily="34" charset="0"/>
            </a:endParaRPr>
          </a:p>
          <a:p>
            <a:pPr marL="342900" indent="-342900">
              <a:buSzPct val="100000"/>
              <a:buFont typeface="+mj-lt"/>
              <a:buAutoNum type="arabicPeriod"/>
            </a:pPr>
            <a:r>
              <a:rPr lang="en-US" sz="1800" dirty="0">
                <a:solidFill>
                  <a:srgbClr val="153D6E"/>
                </a:solidFill>
                <a:ea typeface="Verdana" panose="020B0604030504040204" pitchFamily="34" charset="0"/>
                <a:cs typeface="Arial" panose="020B0604020202020204" pitchFamily="34" charset="0"/>
              </a:rPr>
              <a:t>What about bursts in case of a wide outage/incident?</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74D31E07-469D-0C43-BC21-6F4EB3D1167B}"/>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1 – Incident Report</a:t>
            </a:r>
            <a:endParaRPr lang="en-US" dirty="0"/>
          </a:p>
        </p:txBody>
      </p:sp>
      <p:sp>
        <p:nvSpPr>
          <p:cNvPr id="8" name="Rectangle 7">
            <a:extLst>
              <a:ext uri="{FF2B5EF4-FFF2-40B4-BE49-F238E27FC236}">
                <a16:creationId xmlns:a16="http://schemas.microsoft.com/office/drawing/2014/main" id="{39E23B43-35B3-0C43-A125-8F3A0F18F582}"/>
              </a:ext>
            </a:extLst>
          </p:cNvPr>
          <p:cNvSpPr/>
          <p:nvPr/>
        </p:nvSpPr>
        <p:spPr>
          <a:xfrm>
            <a:off x="7375525" y="3068210"/>
            <a:ext cx="539855" cy="1480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399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29</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Incident Report</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lnSpc>
                <a:spcPct val="100000"/>
              </a:lnSpc>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Feeds from detection</a:t>
            </a:r>
          </a:p>
          <a:p>
            <a:pPr marL="285750" indent="-285750">
              <a:lnSpc>
                <a:spcPct val="100000"/>
              </a:lnSpc>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Noise reduction</a:t>
            </a:r>
          </a:p>
          <a:p>
            <a:pPr marL="285750" indent="-285750">
              <a:lnSpc>
                <a:spcPct val="100000"/>
              </a:lnSpc>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Integration with ticketing system – set-up a link between the email handling system and incident handling system</a:t>
            </a:r>
          </a:p>
          <a:p>
            <a:pPr marL="285750" indent="-285750">
              <a:lnSpc>
                <a:spcPct val="100000"/>
              </a:lnSpc>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Move from a reactive posture (waiting for emails) to a proactive one:</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Integrate tools (IDS probes, scanners, feeds, …)</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Integrate third-parties to (automatically) report incidents</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Integrate information collected on the web (forums, file repository, …)</a:t>
            </a:r>
          </a:p>
          <a:p>
            <a:pPr marL="285750" indent="-285750">
              <a:lnSpc>
                <a:spcPct val="100000"/>
              </a:lnSpc>
              <a:buSzPct val="100000"/>
              <a:buFont typeface="Arial" panose="020B0604020202020204" pitchFamily="34" charset="0"/>
              <a:buChar char="•"/>
            </a:pPr>
            <a:endParaRPr lang="en-US" sz="1504" dirty="0">
              <a:solidFill>
                <a:schemeClr val="tx1"/>
              </a:solidFill>
              <a:latin typeface="Aria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74D31E07-469D-0C43-BC21-6F4EB3D1167B}"/>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1 – Incident Report</a:t>
            </a:r>
            <a:endParaRPr lang="en-US" dirty="0"/>
          </a:p>
        </p:txBody>
      </p:sp>
      <p:sp>
        <p:nvSpPr>
          <p:cNvPr id="8" name="Rectangle 7">
            <a:extLst>
              <a:ext uri="{FF2B5EF4-FFF2-40B4-BE49-F238E27FC236}">
                <a16:creationId xmlns:a16="http://schemas.microsoft.com/office/drawing/2014/main" id="{F0C8ADB5-22EC-3547-9004-2613BC600BDE}"/>
              </a:ext>
            </a:extLst>
          </p:cNvPr>
          <p:cNvSpPr/>
          <p:nvPr/>
        </p:nvSpPr>
        <p:spPr>
          <a:xfrm>
            <a:off x="7375525" y="3068210"/>
            <a:ext cx="539855" cy="1480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48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a:t>Section 1 – Introduction to Incident Management</a:t>
            </a:r>
          </a:p>
          <a:p>
            <a:pPr lvl="0"/>
            <a:r>
              <a:rPr lang="en-US" dirty="0"/>
              <a:t>Section 2 – Incident Handling – The ENISA Approach</a:t>
            </a:r>
          </a:p>
          <a:p>
            <a:pPr lvl="0"/>
            <a:r>
              <a:rPr lang="en-US" dirty="0"/>
              <a:t>Section 3 – Real World Challenges</a:t>
            </a:r>
          </a:p>
          <a:p>
            <a:pPr lvl="1"/>
            <a:r>
              <a:rPr lang="en-US" dirty="0"/>
              <a:t>CSIRT vs SOC</a:t>
            </a:r>
          </a:p>
          <a:p>
            <a:pPr lvl="1"/>
            <a:r>
              <a:rPr lang="en-US" dirty="0"/>
              <a:t>Roles</a:t>
            </a:r>
          </a:p>
          <a:p>
            <a:pPr lvl="1"/>
            <a:r>
              <a:rPr lang="en-US" dirty="0"/>
              <a:t>Governance Issues</a:t>
            </a:r>
          </a:p>
          <a:p>
            <a:pPr lvl="1"/>
            <a:r>
              <a:rPr lang="en-US" dirty="0"/>
              <a:t>Preparation: Default rules,  Resilience</a:t>
            </a:r>
          </a:p>
          <a:p>
            <a:pPr lvl="1"/>
            <a:r>
              <a:rPr lang="en-US" dirty="0"/>
              <a:t>On-Site and Off-Site Incident Handling</a:t>
            </a:r>
          </a:p>
          <a:p>
            <a:pPr lvl="0"/>
            <a:r>
              <a:rPr lang="en-US" dirty="0"/>
              <a:t>Section 4 – Data Acquisition &amp; Threat Intelligence</a:t>
            </a:r>
          </a:p>
          <a:p>
            <a:pPr lvl="1"/>
            <a:r>
              <a:rPr lang="en-US" dirty="0"/>
              <a:t>Detection, Monitoring, Reporting</a:t>
            </a:r>
          </a:p>
          <a:p>
            <a:r>
              <a:rPr lang="en-US" dirty="0"/>
              <a:t>Section 5 – Secure communications (Messaging, PGP and TLP)</a:t>
            </a:r>
          </a:p>
          <a:p>
            <a:pPr lvl="0"/>
            <a:r>
              <a:rPr lang="en-US" dirty="0"/>
              <a:t>Section 6 – Wrap-up</a:t>
            </a:r>
          </a:p>
        </p:txBody>
      </p:sp>
      <p:sp>
        <p:nvSpPr>
          <p:cNvPr id="3" name="Title 2"/>
          <p:cNvSpPr>
            <a:spLocks noGrp="1"/>
          </p:cNvSpPr>
          <p:nvPr>
            <p:ph type="title"/>
          </p:nvPr>
        </p:nvSpPr>
        <p:spPr>
          <a:xfrm>
            <a:off x="341736" y="108000"/>
            <a:ext cx="6504542" cy="734400"/>
          </a:xfrm>
        </p:spPr>
        <p:txBody>
          <a:bodyPr/>
          <a:lstStyle/>
          <a:p>
            <a:r>
              <a:rPr lang="en-US" dirty="0"/>
              <a:t>Session Plan </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3</a:t>
            </a:fld>
            <a:endParaRPr lang="en-GB" dirty="0"/>
          </a:p>
        </p:txBody>
      </p:sp>
    </p:spTree>
    <p:extLst>
      <p:ext uri="{BB962C8B-B14F-4D97-AF65-F5344CB8AC3E}">
        <p14:creationId xmlns:p14="http://schemas.microsoft.com/office/powerpoint/2010/main" val="260018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30</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Registration</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Registration process easier with an incident report registration form</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Define the most useful/required fields</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Assign a unique number for tracking</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Leave ground for aggregating/merging various tickets dealing with a single incident...</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 but what appears to be a single incident at first may turn out to be different cases</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9777B8CC-7883-E841-9CAF-198E1448B302}"/>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2 – Registration</a:t>
            </a:r>
            <a:endParaRPr lang="en-US" dirty="0"/>
          </a:p>
        </p:txBody>
      </p:sp>
      <p:sp>
        <p:nvSpPr>
          <p:cNvPr id="8" name="Rectangle 7">
            <a:extLst>
              <a:ext uri="{FF2B5EF4-FFF2-40B4-BE49-F238E27FC236}">
                <a16:creationId xmlns:a16="http://schemas.microsoft.com/office/drawing/2014/main" id="{60955718-E550-3547-9EC7-1DF449F5A6DE}"/>
              </a:ext>
            </a:extLst>
          </p:cNvPr>
          <p:cNvSpPr/>
          <p:nvPr/>
        </p:nvSpPr>
        <p:spPr>
          <a:xfrm>
            <a:off x="7380458" y="3260725"/>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778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31</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Registration</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Attacks against a registration system:</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Malicious input: as any input system, all input must be first evaluated</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Flooding</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Spamming</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Leak</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Set up some anomaly detection mechanisms and initial filtering for tagging the registered incident</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Some tasks cannot be automated: takes time, and human resources</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9777B8CC-7883-E841-9CAF-198E1448B302}"/>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2 – Registration</a:t>
            </a:r>
            <a:endParaRPr lang="en-US" dirty="0"/>
          </a:p>
        </p:txBody>
      </p:sp>
      <p:sp>
        <p:nvSpPr>
          <p:cNvPr id="8" name="Rectangle 7">
            <a:extLst>
              <a:ext uri="{FF2B5EF4-FFF2-40B4-BE49-F238E27FC236}">
                <a16:creationId xmlns:a16="http://schemas.microsoft.com/office/drawing/2014/main" id="{FB8E0659-7594-5F43-B218-DCABFA33CB60}"/>
              </a:ext>
            </a:extLst>
          </p:cNvPr>
          <p:cNvSpPr/>
          <p:nvPr/>
        </p:nvSpPr>
        <p:spPr>
          <a:xfrm>
            <a:off x="7380458" y="3260725"/>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972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32</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Triage</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8" name="Title 3">
            <a:extLst>
              <a:ext uri="{FF2B5EF4-FFF2-40B4-BE49-F238E27FC236}">
                <a16:creationId xmlns:a16="http://schemas.microsoft.com/office/drawing/2014/main" id="{0E0ED7DB-36E6-C249-B0AD-B13C48C94CE1}"/>
              </a:ext>
            </a:extLst>
          </p:cNvPr>
          <p:cNvSpPr txBox="1">
            <a:spLocks/>
          </p:cNvSpPr>
          <p:nvPr/>
        </p:nvSpPr>
        <p:spPr>
          <a:xfrm>
            <a:off x="350201" y="131562"/>
            <a:ext cx="6437461" cy="695826"/>
          </a:xfrm>
          <a:prstGeom prst="rect">
            <a:avLst/>
          </a:prstGeom>
        </p:spPr>
        <p:txBody>
          <a:bodyPr vert="horz" lIns="91440" tIns="45720" rIns="91440" bIns="45720" rtlCol="0" anchor="ctr">
            <a:normAutofit/>
          </a:bodyPr>
          <a:lstStyle>
            <a:lvl1pPr>
              <a:lnSpc>
                <a:spcPct val="90000"/>
              </a:lnSpc>
              <a:spcBef>
                <a:spcPct val="0"/>
              </a:spcBef>
              <a:buNone/>
              <a:defRPr sz="1600" b="1">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3 – Triage</a:t>
            </a:r>
            <a:endParaRPr lang="en-US" dirty="0"/>
          </a:p>
        </p:txBody>
      </p:sp>
      <p:sp>
        <p:nvSpPr>
          <p:cNvPr id="9" name="Rectangle 8">
            <a:extLst>
              <a:ext uri="{FF2B5EF4-FFF2-40B4-BE49-F238E27FC236}">
                <a16:creationId xmlns:a16="http://schemas.microsoft.com/office/drawing/2014/main" id="{184A9441-CCB1-B149-A7B5-5E3CCAB9A4F6}"/>
              </a:ext>
            </a:extLst>
          </p:cNvPr>
          <p:cNvSpPr/>
          <p:nvPr/>
        </p:nvSpPr>
        <p:spPr>
          <a:xfrm>
            <a:off x="350201" y="1196545"/>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Triage comes from a French medical term</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When confronted with a massive arrival of victims, with only a few medical resources</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You need a way to handle all cases in the best way</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In a limited amount of time</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Solution:</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Take into account, diagnose, cure</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E.g. set priorities according to formal criteria such as severity of the wounds</a:t>
            </a:r>
          </a:p>
        </p:txBody>
      </p:sp>
      <p:sp>
        <p:nvSpPr>
          <p:cNvPr id="10" name="Rectangle 9">
            <a:extLst>
              <a:ext uri="{FF2B5EF4-FFF2-40B4-BE49-F238E27FC236}">
                <a16:creationId xmlns:a16="http://schemas.microsoft.com/office/drawing/2014/main" id="{C2EB3C65-B997-D045-9E14-9F5C5CC7D6FA}"/>
              </a:ext>
            </a:extLst>
          </p:cNvPr>
          <p:cNvSpPr/>
          <p:nvPr/>
        </p:nvSpPr>
        <p:spPr>
          <a:xfrm>
            <a:off x="7380458" y="3403600"/>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01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33</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Triage</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8" name="Title 3">
            <a:extLst>
              <a:ext uri="{FF2B5EF4-FFF2-40B4-BE49-F238E27FC236}">
                <a16:creationId xmlns:a16="http://schemas.microsoft.com/office/drawing/2014/main" id="{0E0ED7DB-36E6-C249-B0AD-B13C48C94CE1}"/>
              </a:ext>
            </a:extLst>
          </p:cNvPr>
          <p:cNvSpPr txBox="1">
            <a:spLocks/>
          </p:cNvSpPr>
          <p:nvPr/>
        </p:nvSpPr>
        <p:spPr>
          <a:xfrm>
            <a:off x="350201" y="131562"/>
            <a:ext cx="6437461" cy="695826"/>
          </a:xfrm>
          <a:prstGeom prst="rect">
            <a:avLst/>
          </a:prstGeom>
        </p:spPr>
        <p:txBody>
          <a:bodyPr vert="horz" lIns="91440" tIns="45720" rIns="91440" bIns="45720" rtlCol="0" anchor="ctr">
            <a:normAutofit/>
          </a:bodyPr>
          <a:lstStyle>
            <a:lvl1pPr>
              <a:lnSpc>
                <a:spcPct val="90000"/>
              </a:lnSpc>
              <a:spcBef>
                <a:spcPct val="0"/>
              </a:spcBef>
              <a:buNone/>
              <a:defRPr sz="1600" b="1">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3 – Triage</a:t>
            </a:r>
            <a:endParaRPr lang="en-US" dirty="0"/>
          </a:p>
        </p:txBody>
      </p:sp>
      <p:sp>
        <p:nvSpPr>
          <p:cNvPr id="9" name="Rectangle 8">
            <a:extLst>
              <a:ext uri="{FF2B5EF4-FFF2-40B4-BE49-F238E27FC236}">
                <a16:creationId xmlns:a16="http://schemas.microsoft.com/office/drawing/2014/main" id="{184A9441-CCB1-B149-A7B5-5E3CCAB9A4F6}"/>
              </a:ext>
            </a:extLst>
          </p:cNvPr>
          <p:cNvSpPr/>
          <p:nvPr/>
        </p:nvSpPr>
        <p:spPr>
          <a:xfrm>
            <a:off x="350201" y="1196545"/>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Incident Handling has 4 Steps</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Verification</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Initial Classification</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Assign severity and priority</a:t>
            </a:r>
          </a:p>
          <a:p>
            <a:pPr marL="628650" lvl="1" indent="-285750">
              <a:buSzPct val="100000"/>
              <a:buFont typeface="Arial" panose="020B0604020202020204" pitchFamily="34" charset="0"/>
              <a:buChar char="•"/>
            </a:pPr>
            <a:r>
              <a:rPr lang="en-US" sz="2000" dirty="0">
                <a:solidFill>
                  <a:srgbClr val="153D6E"/>
                </a:solidFill>
                <a:ea typeface="Verdana" panose="020B0604030504040204" pitchFamily="34" charset="0"/>
                <a:cs typeface="Arial" panose="020B0604020202020204" pitchFamily="34" charset="0"/>
              </a:rPr>
              <a:t>Assignment to an incident handler</a:t>
            </a:r>
          </a:p>
          <a:p>
            <a:pPr marL="628650" lvl="1" indent="-285750">
              <a:buSzPct val="100000"/>
              <a:buFont typeface="Arial" panose="020B0604020202020204" pitchFamily="34" charset="0"/>
              <a:buChar char="•"/>
            </a:pPr>
            <a:endParaRPr lang="en-US" sz="2000" dirty="0">
              <a:solidFill>
                <a:srgbClr val="153D6E"/>
              </a:solidFill>
              <a:ea typeface="Verdana" panose="020B060403050404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2EB3C65-B997-D045-9E14-9F5C5CC7D6FA}"/>
              </a:ext>
            </a:extLst>
          </p:cNvPr>
          <p:cNvSpPr/>
          <p:nvPr/>
        </p:nvSpPr>
        <p:spPr>
          <a:xfrm>
            <a:off x="7380458" y="3403600"/>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A4B9A79-CDEF-AA4E-B044-3ED1C4626398}"/>
              </a:ext>
            </a:extLst>
          </p:cNvPr>
          <p:cNvSpPr txBox="1"/>
          <p:nvPr/>
        </p:nvSpPr>
        <p:spPr>
          <a:xfrm>
            <a:off x="3331785" y="4840769"/>
            <a:ext cx="2337499" cy="276999"/>
          </a:xfrm>
          <a:prstGeom prst="rect">
            <a:avLst/>
          </a:prstGeom>
          <a:noFill/>
        </p:spPr>
        <p:txBody>
          <a:bodyPr wrap="none" rtlCol="0">
            <a:spAutoFit/>
          </a:bodyPr>
          <a:lstStyle/>
          <a:p>
            <a:pPr algn="ctr"/>
            <a:r>
              <a:rPr lang="en-IE" sz="1200" dirty="0"/>
              <a:t>Photo by Erika Giraud on Unsplash</a:t>
            </a:r>
            <a:endParaRPr lang="en-GB" sz="1200" dirty="0"/>
          </a:p>
        </p:txBody>
      </p:sp>
      <p:pic>
        <p:nvPicPr>
          <p:cNvPr id="5" name="Picture 4">
            <a:extLst>
              <a:ext uri="{FF2B5EF4-FFF2-40B4-BE49-F238E27FC236}">
                <a16:creationId xmlns:a16="http://schemas.microsoft.com/office/drawing/2014/main" id="{698A2567-22FD-7E4E-BE18-01E8D6C80F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113" y="2873461"/>
            <a:ext cx="2498379" cy="1665586"/>
          </a:xfrm>
          <a:prstGeom prst="rect">
            <a:avLst/>
          </a:prstGeom>
        </p:spPr>
      </p:pic>
    </p:spTree>
    <p:extLst>
      <p:ext uri="{BB962C8B-B14F-4D97-AF65-F5344CB8AC3E}">
        <p14:creationId xmlns:p14="http://schemas.microsoft.com/office/powerpoint/2010/main" val="2844647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34</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Triage</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8" name="Title 3">
            <a:extLst>
              <a:ext uri="{FF2B5EF4-FFF2-40B4-BE49-F238E27FC236}">
                <a16:creationId xmlns:a16="http://schemas.microsoft.com/office/drawing/2014/main" id="{0E0ED7DB-36E6-C249-B0AD-B13C48C94CE1}"/>
              </a:ext>
            </a:extLst>
          </p:cNvPr>
          <p:cNvSpPr txBox="1">
            <a:spLocks/>
          </p:cNvSpPr>
          <p:nvPr/>
        </p:nvSpPr>
        <p:spPr>
          <a:xfrm>
            <a:off x="350201" y="131562"/>
            <a:ext cx="6437461" cy="695826"/>
          </a:xfrm>
          <a:prstGeom prst="rect">
            <a:avLst/>
          </a:prstGeom>
        </p:spPr>
        <p:txBody>
          <a:bodyPr vert="horz" lIns="91440" tIns="45720" rIns="91440" bIns="45720" rtlCol="0" anchor="ctr">
            <a:normAutofit/>
          </a:bodyPr>
          <a:lstStyle>
            <a:lvl1pPr>
              <a:lnSpc>
                <a:spcPct val="90000"/>
              </a:lnSpc>
              <a:spcBef>
                <a:spcPct val="0"/>
              </a:spcBef>
              <a:buNone/>
              <a:defRPr sz="1600" b="1">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3 – Triage</a:t>
            </a:r>
            <a:endParaRPr lang="en-US" dirty="0"/>
          </a:p>
        </p:txBody>
      </p:sp>
      <p:sp>
        <p:nvSpPr>
          <p:cNvPr id="9" name="Rectangle 8">
            <a:extLst>
              <a:ext uri="{FF2B5EF4-FFF2-40B4-BE49-F238E27FC236}">
                <a16:creationId xmlns:a16="http://schemas.microsoft.com/office/drawing/2014/main" id="{184A9441-CCB1-B149-A7B5-5E3CCAB9A4F6}"/>
              </a:ext>
            </a:extLst>
          </p:cNvPr>
          <p:cNvSpPr/>
          <p:nvPr/>
        </p:nvSpPr>
        <p:spPr>
          <a:xfrm>
            <a:off x="350201" y="1196545"/>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Verification</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Is it out of scope / out of perimeter</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Usually many messages about scan complaints, virus attacks</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Other uninteresting cases</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Messages written in a foreign or cryptic alphabet</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Event not considered an incident by CSIRT standards</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Component is not part of the CSIRT constituency</a:t>
            </a:r>
          </a:p>
          <a:p>
            <a:pPr marL="971550" lvl="2"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Dubious source of the notification</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What is the policy for notification of no interest?</a:t>
            </a:r>
          </a:p>
          <a:p>
            <a:pPr marL="628650" lvl="1"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b="1" dirty="0">
                <a:solidFill>
                  <a:srgbClr val="153D6E"/>
                </a:solidFill>
                <a:ea typeface="Verdana" panose="020B0604030504040204" pitchFamily="34" charset="0"/>
                <a:cs typeface="Arial" panose="020B0604020202020204" pitchFamily="34" charset="0"/>
              </a:rPr>
              <a:t>Are you ready to send an ACK?</a:t>
            </a:r>
          </a:p>
          <a:p>
            <a:pPr marL="285750" indent="-285750">
              <a:buSzPct val="100000"/>
              <a:buFont typeface="Arial" panose="020B0604020202020204" pitchFamily="34" charset="0"/>
              <a:buChar char="•"/>
            </a:pPr>
            <a:r>
              <a:rPr lang="en-US" sz="1800" b="1" dirty="0">
                <a:solidFill>
                  <a:srgbClr val="153D6E"/>
                </a:solidFill>
                <a:ea typeface="Verdana" panose="020B0604030504040204" pitchFamily="34" charset="0"/>
                <a:cs typeface="Arial" panose="020B0604020202020204" pitchFamily="34" charset="0"/>
              </a:rPr>
              <a:t>Do you need additional details?</a:t>
            </a:r>
          </a:p>
        </p:txBody>
      </p:sp>
      <p:sp>
        <p:nvSpPr>
          <p:cNvPr id="10" name="Rectangle 9">
            <a:extLst>
              <a:ext uri="{FF2B5EF4-FFF2-40B4-BE49-F238E27FC236}">
                <a16:creationId xmlns:a16="http://schemas.microsoft.com/office/drawing/2014/main" id="{C2EB3C65-B997-D045-9E14-9F5C5CC7D6FA}"/>
              </a:ext>
            </a:extLst>
          </p:cNvPr>
          <p:cNvSpPr/>
          <p:nvPr/>
        </p:nvSpPr>
        <p:spPr>
          <a:xfrm>
            <a:off x="7380458" y="3403600"/>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036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35</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Triage</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8" name="Title 3">
            <a:extLst>
              <a:ext uri="{FF2B5EF4-FFF2-40B4-BE49-F238E27FC236}">
                <a16:creationId xmlns:a16="http://schemas.microsoft.com/office/drawing/2014/main" id="{0E0ED7DB-36E6-C249-B0AD-B13C48C94CE1}"/>
              </a:ext>
            </a:extLst>
          </p:cNvPr>
          <p:cNvSpPr txBox="1">
            <a:spLocks/>
          </p:cNvSpPr>
          <p:nvPr/>
        </p:nvSpPr>
        <p:spPr>
          <a:xfrm>
            <a:off x="350201" y="131562"/>
            <a:ext cx="6437461" cy="695826"/>
          </a:xfrm>
          <a:prstGeom prst="rect">
            <a:avLst/>
          </a:prstGeom>
        </p:spPr>
        <p:txBody>
          <a:bodyPr vert="horz" lIns="91440" tIns="45720" rIns="91440" bIns="45720" rtlCol="0" anchor="ctr">
            <a:normAutofit/>
          </a:bodyPr>
          <a:lstStyle>
            <a:lvl1pPr>
              <a:lnSpc>
                <a:spcPct val="90000"/>
              </a:lnSpc>
              <a:spcBef>
                <a:spcPct val="0"/>
              </a:spcBef>
              <a:buNone/>
              <a:defRPr sz="1600" b="1">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3 – Triage</a:t>
            </a:r>
            <a:endParaRPr lang="en-US" dirty="0"/>
          </a:p>
        </p:txBody>
      </p:sp>
      <p:sp>
        <p:nvSpPr>
          <p:cNvPr id="9" name="Rectangle 8">
            <a:extLst>
              <a:ext uri="{FF2B5EF4-FFF2-40B4-BE49-F238E27FC236}">
                <a16:creationId xmlns:a16="http://schemas.microsoft.com/office/drawing/2014/main" id="{184A9441-CCB1-B149-A7B5-5E3CCAB9A4F6}"/>
              </a:ext>
            </a:extLst>
          </p:cNvPr>
          <p:cNvSpPr/>
          <p:nvPr/>
        </p:nvSpPr>
        <p:spPr>
          <a:xfrm>
            <a:off x="350201" y="1196545"/>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10000"/>
          </a:bodyPr>
          <a:lstStyle/>
          <a:p>
            <a:pPr marL="342900" indent="-34290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Incident Initial Classification / Severity Assessment</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Aim to fit into the CSIRT classification scheme with rating, based on the CSIRT role for its constituencies</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The more details to help classify, the better</a:t>
            </a:r>
          </a:p>
          <a:p>
            <a:pPr marL="628650" lvl="1"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The Initial classification may not be the right one</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Additional details may suggest to change classification</a:t>
            </a:r>
          </a:p>
          <a:p>
            <a:pPr marL="285750" indent="-285750">
              <a:buSzPct val="100000"/>
              <a:buFont typeface="Arial" panose="020B0604020202020204" pitchFamily="34" charset="0"/>
              <a:buChar char="•"/>
            </a:pPr>
            <a:endParaRPr lang="en-US" sz="18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Possible to send an ACK to the notification reporter</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Ticket number</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Hints on the following steps</a:t>
            </a:r>
          </a:p>
          <a:p>
            <a:pPr marL="285750"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Prioritization</a:t>
            </a:r>
          </a:p>
          <a:p>
            <a:pPr marL="628650" lvl="1" indent="-285750">
              <a:buSzPct val="100000"/>
              <a:buFont typeface="Arial" panose="020B0604020202020204" pitchFamily="34" charset="0"/>
              <a:buChar char="•"/>
            </a:pPr>
            <a:r>
              <a:rPr lang="en-US" sz="1800" dirty="0">
                <a:solidFill>
                  <a:srgbClr val="153D6E"/>
                </a:solidFill>
                <a:ea typeface="Verdana" panose="020B0604030504040204" pitchFamily="34" charset="0"/>
                <a:cs typeface="Arial" panose="020B0604020202020204" pitchFamily="34" charset="0"/>
              </a:rPr>
              <a:t>Dealing with the most severe cases first</a:t>
            </a:r>
          </a:p>
        </p:txBody>
      </p:sp>
      <p:sp>
        <p:nvSpPr>
          <p:cNvPr id="10" name="Rectangle 9">
            <a:extLst>
              <a:ext uri="{FF2B5EF4-FFF2-40B4-BE49-F238E27FC236}">
                <a16:creationId xmlns:a16="http://schemas.microsoft.com/office/drawing/2014/main" id="{C2EB3C65-B997-D045-9E14-9F5C5CC7D6FA}"/>
              </a:ext>
            </a:extLst>
          </p:cNvPr>
          <p:cNvSpPr/>
          <p:nvPr/>
        </p:nvSpPr>
        <p:spPr>
          <a:xfrm>
            <a:off x="7380458" y="3403600"/>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7516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36</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small" dirty="0">
                <a:solidFill>
                  <a:srgbClr val="153D6E"/>
                </a:solidFill>
              </a:rPr>
              <a:t>Triage</a:t>
            </a:r>
            <a:endParaRPr lang="en-US" sz="20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8" name="Title 3">
            <a:extLst>
              <a:ext uri="{FF2B5EF4-FFF2-40B4-BE49-F238E27FC236}">
                <a16:creationId xmlns:a16="http://schemas.microsoft.com/office/drawing/2014/main" id="{0E0ED7DB-36E6-C249-B0AD-B13C48C94CE1}"/>
              </a:ext>
            </a:extLst>
          </p:cNvPr>
          <p:cNvSpPr txBox="1">
            <a:spLocks/>
          </p:cNvSpPr>
          <p:nvPr/>
        </p:nvSpPr>
        <p:spPr>
          <a:xfrm>
            <a:off x="350201" y="131562"/>
            <a:ext cx="6437461" cy="695826"/>
          </a:xfrm>
          <a:prstGeom prst="rect">
            <a:avLst/>
          </a:prstGeom>
        </p:spPr>
        <p:txBody>
          <a:bodyPr vert="horz" lIns="91440" tIns="45720" rIns="91440" bIns="45720" rtlCol="0" anchor="ctr">
            <a:normAutofit/>
          </a:bodyPr>
          <a:lstStyle>
            <a:lvl1pPr>
              <a:lnSpc>
                <a:spcPct val="90000"/>
              </a:lnSpc>
              <a:spcBef>
                <a:spcPct val="0"/>
              </a:spcBef>
              <a:buNone/>
              <a:defRPr sz="1600" b="1">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endParaRPr lang="en-GB" dirty="0"/>
          </a:p>
          <a:p>
            <a:r>
              <a:rPr lang="en-GB" dirty="0"/>
              <a:t>3 – Triage</a:t>
            </a:r>
            <a:endParaRPr lang="en-US" dirty="0"/>
          </a:p>
        </p:txBody>
      </p:sp>
      <p:sp>
        <p:nvSpPr>
          <p:cNvPr id="9" name="Rectangle 8">
            <a:extLst>
              <a:ext uri="{FF2B5EF4-FFF2-40B4-BE49-F238E27FC236}">
                <a16:creationId xmlns:a16="http://schemas.microsoft.com/office/drawing/2014/main" id="{184A9441-CCB1-B149-A7B5-5E3CCAB9A4F6}"/>
              </a:ext>
            </a:extLst>
          </p:cNvPr>
          <p:cNvSpPr/>
          <p:nvPr/>
        </p:nvSpPr>
        <p:spPr>
          <a:xfrm>
            <a:off x="350201" y="1196545"/>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342900" indent="-34290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Incident initial classification / severity assessment / prioritization</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Some criteria for prioritization</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Security requirements of the target</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Business impact</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Type of attacks</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Strength of the attacks</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Standalone attack or multiple attacks</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SLA with the constituency</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Criteria may vary depending on the CSIRTs role and activities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Gov CSIRT versus commercial CSIRT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Internal CSIRT versus product-oriented CSIRT</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Classification will decide on the amount of effort that will be allocated to the handling of the incident</a:t>
            </a:r>
          </a:p>
        </p:txBody>
      </p:sp>
      <p:sp>
        <p:nvSpPr>
          <p:cNvPr id="10" name="Rectangle 9">
            <a:extLst>
              <a:ext uri="{FF2B5EF4-FFF2-40B4-BE49-F238E27FC236}">
                <a16:creationId xmlns:a16="http://schemas.microsoft.com/office/drawing/2014/main" id="{C2EB3C65-B997-D045-9E14-9F5C5CC7D6FA}"/>
              </a:ext>
            </a:extLst>
          </p:cNvPr>
          <p:cNvSpPr/>
          <p:nvPr/>
        </p:nvSpPr>
        <p:spPr>
          <a:xfrm>
            <a:off x="7380458" y="3403600"/>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3763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0D54DDBA-EF01-924E-8131-1BF10C9EBBEC}"/>
              </a:ext>
            </a:extLst>
          </p:cNvPr>
          <p:cNvSpPr txBox="1">
            <a:spLocks/>
          </p:cNvSpPr>
          <p:nvPr/>
        </p:nvSpPr>
        <p:spPr>
          <a:xfrm>
            <a:off x="350201" y="1071109"/>
            <a:ext cx="8439238" cy="348972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SzPct val="100000"/>
            </a:pPr>
            <a:r>
              <a:rPr lang="en-US" sz="1600" dirty="0">
                <a:latin typeface="+mn-lt"/>
              </a:rPr>
              <a:t>Incident Assignment</a:t>
            </a:r>
          </a:p>
          <a:p>
            <a:pPr marL="685800" lvl="2" indent="-342900">
              <a:buSzPct val="100000"/>
            </a:pPr>
            <a:r>
              <a:rPr lang="en-US" sz="1600" dirty="0">
                <a:latin typeface="+mn-lt"/>
              </a:rPr>
              <a:t>Once the classification is done and the type of effort can be estimated …</a:t>
            </a:r>
          </a:p>
          <a:p>
            <a:pPr marL="685800" lvl="2" indent="-342900">
              <a:buSzPct val="100000"/>
            </a:pPr>
            <a:r>
              <a:rPr lang="en-US" sz="1600" dirty="0">
                <a:latin typeface="+mn-lt"/>
              </a:rPr>
              <a:t>The Ticket can be assigned to an Incident Handler</a:t>
            </a:r>
          </a:p>
          <a:p>
            <a:pPr marL="685800" lvl="2" indent="-342900">
              <a:buSzPct val="100000"/>
            </a:pPr>
            <a:r>
              <a:rPr lang="en-US" sz="1600" dirty="0">
                <a:latin typeface="+mn-lt"/>
              </a:rPr>
              <a:t>Criteria for assignment</a:t>
            </a:r>
          </a:p>
          <a:p>
            <a:pPr marL="1028700" lvl="4" indent="-342900">
              <a:buSzPct val="100000"/>
            </a:pPr>
            <a:r>
              <a:rPr lang="en-US" sz="1600" dirty="0">
                <a:latin typeface="+mn-lt"/>
              </a:rPr>
              <a:t>Expertise or capabilities, Resource availability</a:t>
            </a:r>
          </a:p>
          <a:p>
            <a:pPr marL="1028700" lvl="4" indent="-342900">
              <a:buSzPct val="100000"/>
            </a:pPr>
            <a:r>
              <a:rPr lang="en-US" sz="1600" dirty="0">
                <a:latin typeface="+mn-lt"/>
              </a:rPr>
              <a:t>Knowledge, Language</a:t>
            </a:r>
          </a:p>
          <a:p>
            <a:pPr marL="342900" lvl="1" indent="-342900">
              <a:buSzPct val="100000"/>
            </a:pPr>
            <a:r>
              <a:rPr lang="en-US" sz="1600" dirty="0">
                <a:latin typeface="+mn-lt"/>
              </a:rPr>
              <a:t>Roles and tasks</a:t>
            </a:r>
          </a:p>
          <a:p>
            <a:pPr marL="685800" lvl="3" indent="-342900">
              <a:buSzPct val="100000"/>
            </a:pPr>
            <a:r>
              <a:rPr lang="en-US" sz="1600" dirty="0">
                <a:latin typeface="+mn-lt"/>
              </a:rPr>
              <a:t>Incident Handler / Manager</a:t>
            </a:r>
          </a:p>
          <a:p>
            <a:pPr marL="1028700" lvl="4" indent="-342900">
              <a:buSzPct val="100000"/>
            </a:pPr>
            <a:r>
              <a:rPr lang="en-US" sz="1600" dirty="0">
                <a:latin typeface="+mn-lt"/>
              </a:rPr>
              <a:t>Communication / Organization</a:t>
            </a:r>
            <a:br>
              <a:rPr lang="en-US" sz="1600" dirty="0">
                <a:latin typeface="+mn-lt"/>
              </a:rPr>
            </a:br>
            <a:r>
              <a:rPr lang="en-US" sz="1600" dirty="0">
                <a:latin typeface="+mn-lt"/>
              </a:rPr>
              <a:t>(Incident reporter / Management / Peers)</a:t>
            </a:r>
          </a:p>
          <a:p>
            <a:pPr marL="685800" lvl="3" indent="-342900">
              <a:buSzPct val="100000"/>
            </a:pPr>
            <a:r>
              <a:rPr lang="en-US" sz="1600" dirty="0">
                <a:latin typeface="+mn-lt"/>
              </a:rPr>
              <a:t>Analyst(s)</a:t>
            </a:r>
          </a:p>
          <a:p>
            <a:pPr marL="685800" lvl="3" indent="-342900">
              <a:buSzPct val="100000"/>
            </a:pPr>
            <a:r>
              <a:rPr lang="en-US" sz="1600" dirty="0">
                <a:latin typeface="+mn-lt"/>
              </a:rPr>
              <a:t>Who decides if a system can be shut down and when?</a:t>
            </a:r>
          </a:p>
          <a:p>
            <a:pPr marL="685800" lvl="3" indent="-342900">
              <a:buSzPct val="100000"/>
            </a:pPr>
            <a:r>
              <a:rPr lang="en-US" sz="1600" dirty="0">
                <a:latin typeface="+mn-lt"/>
              </a:rPr>
              <a:t>Move to a 'war-room'?</a:t>
            </a:r>
          </a:p>
          <a:p>
            <a:pPr marL="342900" lvl="2" indent="-342900">
              <a:buSzPct val="100000"/>
            </a:pPr>
            <a:r>
              <a:rPr lang="en-US" sz="1600" dirty="0">
                <a:latin typeface="+mn-lt"/>
              </a:rPr>
              <a:t>Checklists: Contact roster, Incident procedure(s)</a:t>
            </a:r>
          </a:p>
        </p:txBody>
      </p:sp>
      <p:grpSp>
        <p:nvGrpSpPr>
          <p:cNvPr id="95" name="Group 94">
            <a:extLst>
              <a:ext uri="{FF2B5EF4-FFF2-40B4-BE49-F238E27FC236}">
                <a16:creationId xmlns:a16="http://schemas.microsoft.com/office/drawing/2014/main" id="{B7680361-3E94-3148-9117-7272D7911A65}"/>
              </a:ext>
            </a:extLst>
          </p:cNvPr>
          <p:cNvGrpSpPr/>
          <p:nvPr/>
        </p:nvGrpSpPr>
        <p:grpSpPr>
          <a:xfrm>
            <a:off x="6272984" y="1704367"/>
            <a:ext cx="2871016" cy="3032268"/>
            <a:chOff x="3601171" y="1628800"/>
            <a:chExt cx="4139187" cy="4371672"/>
          </a:xfrm>
        </p:grpSpPr>
        <p:grpSp>
          <p:nvGrpSpPr>
            <p:cNvPr id="96" name="Group 67">
              <a:extLst>
                <a:ext uri="{FF2B5EF4-FFF2-40B4-BE49-F238E27FC236}">
                  <a16:creationId xmlns:a16="http://schemas.microsoft.com/office/drawing/2014/main" id="{92ECAD36-116B-F74B-8E18-2C1D30B5AA91}"/>
                </a:ext>
              </a:extLst>
            </p:cNvPr>
            <p:cNvGrpSpPr/>
            <p:nvPr/>
          </p:nvGrpSpPr>
          <p:grpSpPr>
            <a:xfrm>
              <a:off x="3707908" y="1628800"/>
              <a:ext cx="4032450" cy="4371672"/>
              <a:chOff x="3347864" y="1556792"/>
              <a:chExt cx="4752528" cy="4935758"/>
            </a:xfrm>
          </p:grpSpPr>
          <p:grpSp>
            <p:nvGrpSpPr>
              <p:cNvPr id="99" name="Group 13">
                <a:extLst>
                  <a:ext uri="{FF2B5EF4-FFF2-40B4-BE49-F238E27FC236}">
                    <a16:creationId xmlns:a16="http://schemas.microsoft.com/office/drawing/2014/main" id="{9DAB5B98-1412-1640-9888-F0DAD8E222E6}"/>
                  </a:ext>
                </a:extLst>
              </p:cNvPr>
              <p:cNvGrpSpPr/>
              <p:nvPr/>
            </p:nvGrpSpPr>
            <p:grpSpPr>
              <a:xfrm>
                <a:off x="3923928" y="2010326"/>
                <a:ext cx="504056" cy="1103270"/>
                <a:chOff x="3275856" y="2109706"/>
                <a:chExt cx="648072" cy="1535318"/>
              </a:xfrm>
            </p:grpSpPr>
            <p:sp>
              <p:nvSpPr>
                <p:cNvPr id="137" name="Snip Same Side Corner Rectangle 46">
                  <a:extLst>
                    <a:ext uri="{FF2B5EF4-FFF2-40B4-BE49-F238E27FC236}">
                      <a16:creationId xmlns:a16="http://schemas.microsoft.com/office/drawing/2014/main" id="{71F04D74-FB85-4B49-B7C1-35270834FB1E}"/>
                    </a:ext>
                  </a:extLst>
                </p:cNvPr>
                <p:cNvSpPr/>
                <p:nvPr/>
              </p:nvSpPr>
              <p:spPr>
                <a:xfrm>
                  <a:off x="3275856" y="2636912"/>
                  <a:ext cx="648072" cy="1008112"/>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38" name="Oval 137">
                  <a:extLst>
                    <a:ext uri="{FF2B5EF4-FFF2-40B4-BE49-F238E27FC236}">
                      <a16:creationId xmlns:a16="http://schemas.microsoft.com/office/drawing/2014/main" id="{3A37C0EA-F2DC-994C-B7FC-462D2DA8FD16}"/>
                    </a:ext>
                  </a:extLst>
                </p:cNvPr>
                <p:cNvSpPr/>
                <p:nvPr/>
              </p:nvSpPr>
              <p:spPr>
                <a:xfrm>
                  <a:off x="3347864" y="2109706"/>
                  <a:ext cx="504056"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grpSp>
            <p:nvGrpSpPr>
              <p:cNvPr id="100" name="Group 14">
                <a:extLst>
                  <a:ext uri="{FF2B5EF4-FFF2-40B4-BE49-F238E27FC236}">
                    <a16:creationId xmlns:a16="http://schemas.microsoft.com/office/drawing/2014/main" id="{A3346C8F-FB8E-5640-8E9F-254B5B8F7A8E}"/>
                  </a:ext>
                </a:extLst>
              </p:cNvPr>
              <p:cNvGrpSpPr/>
              <p:nvPr/>
            </p:nvGrpSpPr>
            <p:grpSpPr>
              <a:xfrm>
                <a:off x="5004048" y="2010326"/>
                <a:ext cx="504056" cy="1103270"/>
                <a:chOff x="3275856" y="2109706"/>
                <a:chExt cx="648072" cy="1535318"/>
              </a:xfrm>
            </p:grpSpPr>
            <p:sp>
              <p:nvSpPr>
                <p:cNvPr id="135" name="Snip Same Side Corner Rectangle 44">
                  <a:extLst>
                    <a:ext uri="{FF2B5EF4-FFF2-40B4-BE49-F238E27FC236}">
                      <a16:creationId xmlns:a16="http://schemas.microsoft.com/office/drawing/2014/main" id="{78349A6D-BAC9-6648-B241-ACC119BED1BD}"/>
                    </a:ext>
                  </a:extLst>
                </p:cNvPr>
                <p:cNvSpPr/>
                <p:nvPr/>
              </p:nvSpPr>
              <p:spPr>
                <a:xfrm>
                  <a:off x="3275856" y="2636912"/>
                  <a:ext cx="648072" cy="1008112"/>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36" name="Oval 135">
                  <a:extLst>
                    <a:ext uri="{FF2B5EF4-FFF2-40B4-BE49-F238E27FC236}">
                      <a16:creationId xmlns:a16="http://schemas.microsoft.com/office/drawing/2014/main" id="{E3D4BC0F-66E8-6744-AA7D-F7BC65A69F94}"/>
                    </a:ext>
                  </a:extLst>
                </p:cNvPr>
                <p:cNvSpPr/>
                <p:nvPr/>
              </p:nvSpPr>
              <p:spPr>
                <a:xfrm>
                  <a:off x="3347864" y="2109706"/>
                  <a:ext cx="504056"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grpSp>
            <p:nvGrpSpPr>
              <p:cNvPr id="101" name="Group 17">
                <a:extLst>
                  <a:ext uri="{FF2B5EF4-FFF2-40B4-BE49-F238E27FC236}">
                    <a16:creationId xmlns:a16="http://schemas.microsoft.com/office/drawing/2014/main" id="{503DDD25-12AC-4C48-A7A3-7B8140232B0B}"/>
                  </a:ext>
                </a:extLst>
              </p:cNvPr>
              <p:cNvGrpSpPr/>
              <p:nvPr/>
            </p:nvGrpSpPr>
            <p:grpSpPr>
              <a:xfrm>
                <a:off x="6084168" y="2010326"/>
                <a:ext cx="504056" cy="1103270"/>
                <a:chOff x="3275856" y="2109706"/>
                <a:chExt cx="648072" cy="1535318"/>
              </a:xfrm>
            </p:grpSpPr>
            <p:sp>
              <p:nvSpPr>
                <p:cNvPr id="133" name="Snip Same Side Corner Rectangle 18">
                  <a:extLst>
                    <a:ext uri="{FF2B5EF4-FFF2-40B4-BE49-F238E27FC236}">
                      <a16:creationId xmlns:a16="http://schemas.microsoft.com/office/drawing/2014/main" id="{CDF9AD8E-7487-7A41-8252-E30AB8D3AE88}"/>
                    </a:ext>
                  </a:extLst>
                </p:cNvPr>
                <p:cNvSpPr/>
                <p:nvPr/>
              </p:nvSpPr>
              <p:spPr>
                <a:xfrm>
                  <a:off x="3275856" y="2636912"/>
                  <a:ext cx="648072" cy="1008112"/>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34" name="Oval 19">
                  <a:extLst>
                    <a:ext uri="{FF2B5EF4-FFF2-40B4-BE49-F238E27FC236}">
                      <a16:creationId xmlns:a16="http://schemas.microsoft.com/office/drawing/2014/main" id="{195CFAFC-D31A-2843-A780-627E92C0C4C8}"/>
                    </a:ext>
                  </a:extLst>
                </p:cNvPr>
                <p:cNvSpPr/>
                <p:nvPr/>
              </p:nvSpPr>
              <p:spPr>
                <a:xfrm>
                  <a:off x="3347864" y="2109706"/>
                  <a:ext cx="504056"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grpSp>
            <p:nvGrpSpPr>
              <p:cNvPr id="102" name="Group 20">
                <a:extLst>
                  <a:ext uri="{FF2B5EF4-FFF2-40B4-BE49-F238E27FC236}">
                    <a16:creationId xmlns:a16="http://schemas.microsoft.com/office/drawing/2014/main" id="{545F12FE-943C-0445-85E1-A809FC4EC62C}"/>
                  </a:ext>
                </a:extLst>
              </p:cNvPr>
              <p:cNvGrpSpPr/>
              <p:nvPr/>
            </p:nvGrpSpPr>
            <p:grpSpPr>
              <a:xfrm>
                <a:off x="7164288" y="2010326"/>
                <a:ext cx="504056" cy="1103270"/>
                <a:chOff x="3275856" y="2109706"/>
                <a:chExt cx="648072" cy="1535318"/>
              </a:xfrm>
            </p:grpSpPr>
            <p:sp>
              <p:nvSpPr>
                <p:cNvPr id="131" name="Snip Same Side Corner Rectangle 21">
                  <a:extLst>
                    <a:ext uri="{FF2B5EF4-FFF2-40B4-BE49-F238E27FC236}">
                      <a16:creationId xmlns:a16="http://schemas.microsoft.com/office/drawing/2014/main" id="{42A83EC5-D32B-784D-8713-B596CA16BE69}"/>
                    </a:ext>
                  </a:extLst>
                </p:cNvPr>
                <p:cNvSpPr/>
                <p:nvPr/>
              </p:nvSpPr>
              <p:spPr>
                <a:xfrm>
                  <a:off x="3275856" y="2636912"/>
                  <a:ext cx="648072" cy="1008112"/>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32" name="Oval 131">
                  <a:extLst>
                    <a:ext uri="{FF2B5EF4-FFF2-40B4-BE49-F238E27FC236}">
                      <a16:creationId xmlns:a16="http://schemas.microsoft.com/office/drawing/2014/main" id="{609E0BC0-9E36-C440-87B9-A0CAB02D5FB3}"/>
                    </a:ext>
                  </a:extLst>
                </p:cNvPr>
                <p:cNvSpPr/>
                <p:nvPr/>
              </p:nvSpPr>
              <p:spPr>
                <a:xfrm>
                  <a:off x="3347864" y="2109706"/>
                  <a:ext cx="504056"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sp>
            <p:nvSpPr>
              <p:cNvPr id="103" name="TextBox 102">
                <a:extLst>
                  <a:ext uri="{FF2B5EF4-FFF2-40B4-BE49-F238E27FC236}">
                    <a16:creationId xmlns:a16="http://schemas.microsoft.com/office/drawing/2014/main" id="{00C1BE95-44A6-A746-8497-92874B727600}"/>
                  </a:ext>
                </a:extLst>
              </p:cNvPr>
              <p:cNvSpPr txBox="1"/>
              <p:nvPr/>
            </p:nvSpPr>
            <p:spPr>
              <a:xfrm>
                <a:off x="3563887" y="3051280"/>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INCIDENT</a:t>
                </a:r>
              </a:p>
              <a:p>
                <a:pPr algn="ctr"/>
                <a:r>
                  <a:rPr lang="pl-PL" sz="600" b="1" dirty="0">
                    <a:latin typeface="Arial" pitchFamily="34" charset="0"/>
                    <a:cs typeface="Arial" pitchFamily="34" charset="0"/>
                  </a:rPr>
                  <a:t>HANDLER</a:t>
                </a:r>
              </a:p>
            </p:txBody>
          </p:sp>
          <p:sp>
            <p:nvSpPr>
              <p:cNvPr id="104" name="TextBox 103">
                <a:extLst>
                  <a:ext uri="{FF2B5EF4-FFF2-40B4-BE49-F238E27FC236}">
                    <a16:creationId xmlns:a16="http://schemas.microsoft.com/office/drawing/2014/main" id="{710E8050-1E2C-1E4F-AA53-8B40C5382F5B}"/>
                  </a:ext>
                </a:extLst>
              </p:cNvPr>
              <p:cNvSpPr txBox="1"/>
              <p:nvPr/>
            </p:nvSpPr>
            <p:spPr>
              <a:xfrm>
                <a:off x="4668013" y="3044467"/>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INCIDENT</a:t>
                </a:r>
              </a:p>
              <a:p>
                <a:pPr algn="ctr"/>
                <a:r>
                  <a:rPr lang="pl-PL" sz="600" b="1" dirty="0">
                    <a:latin typeface="Arial" pitchFamily="34" charset="0"/>
                    <a:cs typeface="Arial" pitchFamily="34" charset="0"/>
                  </a:rPr>
                  <a:t>HANDLER</a:t>
                </a:r>
              </a:p>
            </p:txBody>
          </p:sp>
          <p:sp>
            <p:nvSpPr>
              <p:cNvPr id="105" name="TextBox 104">
                <a:extLst>
                  <a:ext uri="{FF2B5EF4-FFF2-40B4-BE49-F238E27FC236}">
                    <a16:creationId xmlns:a16="http://schemas.microsoft.com/office/drawing/2014/main" id="{0F8E32BF-09CF-4B4D-A44F-D96101086228}"/>
                  </a:ext>
                </a:extLst>
              </p:cNvPr>
              <p:cNvSpPr txBox="1"/>
              <p:nvPr/>
            </p:nvSpPr>
            <p:spPr>
              <a:xfrm>
                <a:off x="5772133" y="3044467"/>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INCIDENT</a:t>
                </a:r>
              </a:p>
              <a:p>
                <a:pPr algn="ctr"/>
                <a:r>
                  <a:rPr lang="pl-PL" sz="600" b="1" dirty="0">
                    <a:latin typeface="Arial" pitchFamily="34" charset="0"/>
                    <a:cs typeface="Arial" pitchFamily="34" charset="0"/>
                  </a:rPr>
                  <a:t>HANDLER</a:t>
                </a:r>
              </a:p>
            </p:txBody>
          </p:sp>
          <p:sp>
            <p:nvSpPr>
              <p:cNvPr id="106" name="TextBox 105">
                <a:extLst>
                  <a:ext uri="{FF2B5EF4-FFF2-40B4-BE49-F238E27FC236}">
                    <a16:creationId xmlns:a16="http://schemas.microsoft.com/office/drawing/2014/main" id="{EECC8139-70EE-FE42-B958-ADDD3DDF9611}"/>
                  </a:ext>
                </a:extLst>
              </p:cNvPr>
              <p:cNvSpPr txBox="1"/>
              <p:nvPr/>
            </p:nvSpPr>
            <p:spPr>
              <a:xfrm>
                <a:off x="6876257" y="3044467"/>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INCIDENT</a:t>
                </a:r>
              </a:p>
              <a:p>
                <a:pPr algn="ctr"/>
                <a:r>
                  <a:rPr lang="pl-PL" sz="600" b="1" dirty="0">
                    <a:latin typeface="Arial" pitchFamily="34" charset="0"/>
                    <a:cs typeface="Arial" pitchFamily="34" charset="0"/>
                  </a:rPr>
                  <a:t>HANDLER</a:t>
                </a:r>
              </a:p>
            </p:txBody>
          </p:sp>
          <p:sp>
            <p:nvSpPr>
              <p:cNvPr id="107" name="U-Turn Arrow 16">
                <a:extLst>
                  <a:ext uri="{FF2B5EF4-FFF2-40B4-BE49-F238E27FC236}">
                    <a16:creationId xmlns:a16="http://schemas.microsoft.com/office/drawing/2014/main" id="{E77F1DC1-A494-B04F-82E7-01FF73066475}"/>
                  </a:ext>
                </a:extLst>
              </p:cNvPr>
              <p:cNvSpPr/>
              <p:nvPr/>
            </p:nvSpPr>
            <p:spPr>
              <a:xfrm>
                <a:off x="3347864" y="1556792"/>
                <a:ext cx="1080120" cy="1080120"/>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sp>
            <p:nvSpPr>
              <p:cNvPr id="108" name="U-Turn Arrow 17">
                <a:extLst>
                  <a:ext uri="{FF2B5EF4-FFF2-40B4-BE49-F238E27FC236}">
                    <a16:creationId xmlns:a16="http://schemas.microsoft.com/office/drawing/2014/main" id="{D7F9D42C-5D1A-B249-AC2D-6C21F252DACC}"/>
                  </a:ext>
                </a:extLst>
              </p:cNvPr>
              <p:cNvSpPr/>
              <p:nvPr/>
            </p:nvSpPr>
            <p:spPr>
              <a:xfrm>
                <a:off x="3347864" y="1556792"/>
                <a:ext cx="2160240" cy="1080120"/>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sp>
            <p:nvSpPr>
              <p:cNvPr id="109" name="U-Turn Arrow 18">
                <a:extLst>
                  <a:ext uri="{FF2B5EF4-FFF2-40B4-BE49-F238E27FC236}">
                    <a16:creationId xmlns:a16="http://schemas.microsoft.com/office/drawing/2014/main" id="{56E439EE-AE1F-974B-A31D-89F26211EC31}"/>
                  </a:ext>
                </a:extLst>
              </p:cNvPr>
              <p:cNvSpPr/>
              <p:nvPr/>
            </p:nvSpPr>
            <p:spPr>
              <a:xfrm>
                <a:off x="3347864" y="1556792"/>
                <a:ext cx="3240360" cy="1080120"/>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sp>
            <p:nvSpPr>
              <p:cNvPr id="110" name="U-Turn Arrow 19">
                <a:extLst>
                  <a:ext uri="{FF2B5EF4-FFF2-40B4-BE49-F238E27FC236}">
                    <a16:creationId xmlns:a16="http://schemas.microsoft.com/office/drawing/2014/main" id="{96CE2EE0-ED5E-DC4B-AF95-0BA84207D407}"/>
                  </a:ext>
                </a:extLst>
              </p:cNvPr>
              <p:cNvSpPr/>
              <p:nvPr/>
            </p:nvSpPr>
            <p:spPr>
              <a:xfrm>
                <a:off x="3347864" y="1556792"/>
                <a:ext cx="4320480" cy="1080120"/>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grpSp>
            <p:nvGrpSpPr>
              <p:cNvPr id="111" name="Group 66">
                <a:extLst>
                  <a:ext uri="{FF2B5EF4-FFF2-40B4-BE49-F238E27FC236}">
                    <a16:creationId xmlns:a16="http://schemas.microsoft.com/office/drawing/2014/main" id="{E3259B42-EDB4-DF47-8821-F4BDDD200C93}"/>
                  </a:ext>
                </a:extLst>
              </p:cNvPr>
              <p:cNvGrpSpPr/>
              <p:nvPr/>
            </p:nvGrpSpPr>
            <p:grpSpPr>
              <a:xfrm>
                <a:off x="3347864" y="3612232"/>
                <a:ext cx="4536504" cy="2880318"/>
                <a:chOff x="3347864" y="3684240"/>
                <a:chExt cx="4536504" cy="2880318"/>
              </a:xfrm>
            </p:grpSpPr>
            <p:grpSp>
              <p:nvGrpSpPr>
                <p:cNvPr id="112" name="Group 29">
                  <a:extLst>
                    <a:ext uri="{FF2B5EF4-FFF2-40B4-BE49-F238E27FC236}">
                      <a16:creationId xmlns:a16="http://schemas.microsoft.com/office/drawing/2014/main" id="{9A41B1CA-BBAA-6246-81C8-8FF904BF01DA}"/>
                    </a:ext>
                  </a:extLst>
                </p:cNvPr>
                <p:cNvGrpSpPr/>
                <p:nvPr/>
              </p:nvGrpSpPr>
              <p:grpSpPr>
                <a:xfrm>
                  <a:off x="3851920" y="4188294"/>
                  <a:ext cx="504056" cy="1103272"/>
                  <a:chOff x="3275856" y="1963862"/>
                  <a:chExt cx="648072" cy="1535320"/>
                </a:xfrm>
              </p:grpSpPr>
              <p:sp>
                <p:nvSpPr>
                  <p:cNvPr id="129" name="Snip Same Side Corner Rectangle 38">
                    <a:extLst>
                      <a:ext uri="{FF2B5EF4-FFF2-40B4-BE49-F238E27FC236}">
                        <a16:creationId xmlns:a16="http://schemas.microsoft.com/office/drawing/2014/main" id="{D433BFE1-5064-1D44-966C-82AD900D19B3}"/>
                      </a:ext>
                    </a:extLst>
                  </p:cNvPr>
                  <p:cNvSpPr/>
                  <p:nvPr/>
                </p:nvSpPr>
                <p:spPr>
                  <a:xfrm>
                    <a:off x="3275856" y="2491069"/>
                    <a:ext cx="648072" cy="1008113"/>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30" name="Oval 129">
                    <a:extLst>
                      <a:ext uri="{FF2B5EF4-FFF2-40B4-BE49-F238E27FC236}">
                        <a16:creationId xmlns:a16="http://schemas.microsoft.com/office/drawing/2014/main" id="{5E8DBF13-998A-FE4B-A461-073754480F61}"/>
                      </a:ext>
                    </a:extLst>
                  </p:cNvPr>
                  <p:cNvSpPr/>
                  <p:nvPr/>
                </p:nvSpPr>
                <p:spPr>
                  <a:xfrm>
                    <a:off x="3347864" y="1963862"/>
                    <a:ext cx="504057"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grpSp>
              <p:nvGrpSpPr>
                <p:cNvPr id="113" name="Group 32">
                  <a:extLst>
                    <a:ext uri="{FF2B5EF4-FFF2-40B4-BE49-F238E27FC236}">
                      <a16:creationId xmlns:a16="http://schemas.microsoft.com/office/drawing/2014/main" id="{F25304B7-50A4-EC4E-A801-FA93B1B3E086}"/>
                    </a:ext>
                  </a:extLst>
                </p:cNvPr>
                <p:cNvGrpSpPr/>
                <p:nvPr/>
              </p:nvGrpSpPr>
              <p:grpSpPr>
                <a:xfrm>
                  <a:off x="4932040" y="4188294"/>
                  <a:ext cx="504056" cy="1103272"/>
                  <a:chOff x="3275856" y="1963862"/>
                  <a:chExt cx="648072" cy="1535320"/>
                </a:xfrm>
              </p:grpSpPr>
              <p:sp>
                <p:nvSpPr>
                  <p:cNvPr id="127" name="Snip Same Side Corner Rectangle 36">
                    <a:extLst>
                      <a:ext uri="{FF2B5EF4-FFF2-40B4-BE49-F238E27FC236}">
                        <a16:creationId xmlns:a16="http://schemas.microsoft.com/office/drawing/2014/main" id="{F38798DF-81A8-6646-B6FA-D2FFF155C9B3}"/>
                      </a:ext>
                    </a:extLst>
                  </p:cNvPr>
                  <p:cNvSpPr/>
                  <p:nvPr/>
                </p:nvSpPr>
                <p:spPr>
                  <a:xfrm>
                    <a:off x="3275856" y="2491069"/>
                    <a:ext cx="648072" cy="1008113"/>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28" name="Oval 127">
                    <a:extLst>
                      <a:ext uri="{FF2B5EF4-FFF2-40B4-BE49-F238E27FC236}">
                        <a16:creationId xmlns:a16="http://schemas.microsoft.com/office/drawing/2014/main" id="{F9156E7D-B8C8-E346-9980-9BE6DF771D29}"/>
                      </a:ext>
                    </a:extLst>
                  </p:cNvPr>
                  <p:cNvSpPr/>
                  <p:nvPr/>
                </p:nvSpPr>
                <p:spPr>
                  <a:xfrm>
                    <a:off x="3347864" y="1963862"/>
                    <a:ext cx="504057"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grpSp>
              <p:nvGrpSpPr>
                <p:cNvPr id="114" name="Group 35">
                  <a:extLst>
                    <a:ext uri="{FF2B5EF4-FFF2-40B4-BE49-F238E27FC236}">
                      <a16:creationId xmlns:a16="http://schemas.microsoft.com/office/drawing/2014/main" id="{25AE3FD8-20C4-CD4A-BCFD-A4B4A94A8270}"/>
                    </a:ext>
                  </a:extLst>
                </p:cNvPr>
                <p:cNvGrpSpPr/>
                <p:nvPr/>
              </p:nvGrpSpPr>
              <p:grpSpPr>
                <a:xfrm>
                  <a:off x="6012160" y="4188294"/>
                  <a:ext cx="504056" cy="1103272"/>
                  <a:chOff x="3275856" y="1963862"/>
                  <a:chExt cx="648072" cy="1535320"/>
                </a:xfrm>
              </p:grpSpPr>
              <p:sp>
                <p:nvSpPr>
                  <p:cNvPr id="125" name="Snip Same Side Corner Rectangle 34">
                    <a:extLst>
                      <a:ext uri="{FF2B5EF4-FFF2-40B4-BE49-F238E27FC236}">
                        <a16:creationId xmlns:a16="http://schemas.microsoft.com/office/drawing/2014/main" id="{22F6287A-4A7C-C642-8920-C612DFF50F46}"/>
                      </a:ext>
                    </a:extLst>
                  </p:cNvPr>
                  <p:cNvSpPr/>
                  <p:nvPr/>
                </p:nvSpPr>
                <p:spPr>
                  <a:xfrm>
                    <a:off x="3275856" y="2491069"/>
                    <a:ext cx="648072" cy="1008113"/>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26" name="Oval 125">
                    <a:extLst>
                      <a:ext uri="{FF2B5EF4-FFF2-40B4-BE49-F238E27FC236}">
                        <a16:creationId xmlns:a16="http://schemas.microsoft.com/office/drawing/2014/main" id="{AE43A787-8B9E-0A4C-8905-8199A746E34E}"/>
                      </a:ext>
                    </a:extLst>
                  </p:cNvPr>
                  <p:cNvSpPr/>
                  <p:nvPr/>
                </p:nvSpPr>
                <p:spPr>
                  <a:xfrm>
                    <a:off x="3347864" y="1963862"/>
                    <a:ext cx="504057"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grpSp>
              <p:nvGrpSpPr>
                <p:cNvPr id="115" name="Group 38">
                  <a:extLst>
                    <a:ext uri="{FF2B5EF4-FFF2-40B4-BE49-F238E27FC236}">
                      <a16:creationId xmlns:a16="http://schemas.microsoft.com/office/drawing/2014/main" id="{E8202B46-2DF3-8F4A-A018-528C2D42C4F1}"/>
                    </a:ext>
                  </a:extLst>
                </p:cNvPr>
                <p:cNvGrpSpPr/>
                <p:nvPr/>
              </p:nvGrpSpPr>
              <p:grpSpPr>
                <a:xfrm>
                  <a:off x="7092280" y="4188294"/>
                  <a:ext cx="504056" cy="1103272"/>
                  <a:chOff x="3275856" y="1963862"/>
                  <a:chExt cx="648072" cy="1535320"/>
                </a:xfrm>
              </p:grpSpPr>
              <p:sp>
                <p:nvSpPr>
                  <p:cNvPr id="123" name="Snip Same Side Corner Rectangle 32">
                    <a:extLst>
                      <a:ext uri="{FF2B5EF4-FFF2-40B4-BE49-F238E27FC236}">
                        <a16:creationId xmlns:a16="http://schemas.microsoft.com/office/drawing/2014/main" id="{3A2269EE-8B53-C640-8A0D-16C2142E3EDF}"/>
                      </a:ext>
                    </a:extLst>
                  </p:cNvPr>
                  <p:cNvSpPr/>
                  <p:nvPr/>
                </p:nvSpPr>
                <p:spPr>
                  <a:xfrm>
                    <a:off x="3275856" y="2491069"/>
                    <a:ext cx="648072" cy="1008113"/>
                  </a:xfrm>
                  <a:prstGeom prst="snip2SameRect">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124" name="Oval 123">
                    <a:extLst>
                      <a:ext uri="{FF2B5EF4-FFF2-40B4-BE49-F238E27FC236}">
                        <a16:creationId xmlns:a16="http://schemas.microsoft.com/office/drawing/2014/main" id="{41175A30-6D4C-D843-B255-B109EE2CAB94}"/>
                      </a:ext>
                    </a:extLst>
                  </p:cNvPr>
                  <p:cNvSpPr/>
                  <p:nvPr/>
                </p:nvSpPr>
                <p:spPr>
                  <a:xfrm>
                    <a:off x="3347864" y="1963862"/>
                    <a:ext cx="504057" cy="50405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sp>
              <p:nvSpPr>
                <p:cNvPr id="116" name="TextBox 115">
                  <a:extLst>
                    <a:ext uri="{FF2B5EF4-FFF2-40B4-BE49-F238E27FC236}">
                      <a16:creationId xmlns:a16="http://schemas.microsoft.com/office/drawing/2014/main" id="{6D60EED3-F9D2-5142-BF6F-88A1161A28C0}"/>
                    </a:ext>
                  </a:extLst>
                </p:cNvPr>
                <p:cNvSpPr txBox="1"/>
                <p:nvPr/>
              </p:nvSpPr>
              <p:spPr>
                <a:xfrm>
                  <a:off x="3491879" y="5225140"/>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VIRUS</a:t>
                  </a:r>
                </a:p>
                <a:p>
                  <a:pPr algn="ctr"/>
                  <a:r>
                    <a:rPr lang="pl-PL" sz="600" b="1" dirty="0">
                      <a:latin typeface="Arial" pitchFamily="34" charset="0"/>
                      <a:cs typeface="Arial" pitchFamily="34" charset="0"/>
                    </a:rPr>
                    <a:t>SPECIALIST</a:t>
                  </a:r>
                </a:p>
              </p:txBody>
            </p:sp>
            <p:sp>
              <p:nvSpPr>
                <p:cNvPr id="117" name="TextBox 116">
                  <a:extLst>
                    <a:ext uri="{FF2B5EF4-FFF2-40B4-BE49-F238E27FC236}">
                      <a16:creationId xmlns:a16="http://schemas.microsoft.com/office/drawing/2014/main" id="{3C426292-8419-7C4A-879A-7F9BF71F03EA}"/>
                    </a:ext>
                  </a:extLst>
                </p:cNvPr>
                <p:cNvSpPr txBox="1"/>
                <p:nvPr/>
              </p:nvSpPr>
              <p:spPr>
                <a:xfrm>
                  <a:off x="4596004" y="5225140"/>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SPAM </a:t>
                  </a:r>
                </a:p>
                <a:p>
                  <a:pPr algn="ctr"/>
                  <a:r>
                    <a:rPr lang="pl-PL" sz="600" b="1" dirty="0">
                      <a:latin typeface="Arial" pitchFamily="34" charset="0"/>
                      <a:cs typeface="Arial" pitchFamily="34" charset="0"/>
                    </a:rPr>
                    <a:t>SPECIALIST</a:t>
                  </a:r>
                </a:p>
              </p:txBody>
            </p:sp>
            <p:sp>
              <p:nvSpPr>
                <p:cNvPr id="118" name="TextBox 117">
                  <a:extLst>
                    <a:ext uri="{FF2B5EF4-FFF2-40B4-BE49-F238E27FC236}">
                      <a16:creationId xmlns:a16="http://schemas.microsoft.com/office/drawing/2014/main" id="{8F3D4AF6-0025-7D41-B7E1-14C9234A6CC4}"/>
                    </a:ext>
                  </a:extLst>
                </p:cNvPr>
                <p:cNvSpPr txBox="1"/>
                <p:nvPr/>
              </p:nvSpPr>
              <p:spPr>
                <a:xfrm>
                  <a:off x="5700124" y="5225140"/>
                  <a:ext cx="1224135" cy="356190"/>
                </a:xfrm>
                <a:prstGeom prst="rect">
                  <a:avLst/>
                </a:prstGeom>
                <a:noFill/>
              </p:spPr>
              <p:txBody>
                <a:bodyPr wrap="square" rtlCol="0">
                  <a:spAutoFit/>
                </a:bodyPr>
                <a:lstStyle/>
                <a:p>
                  <a:pPr algn="ctr"/>
                  <a:r>
                    <a:rPr lang="pl-PL" sz="600" b="1" dirty="0">
                      <a:latin typeface="Arial" pitchFamily="34" charset="0"/>
                      <a:cs typeface="Arial" pitchFamily="34" charset="0"/>
                    </a:rPr>
                    <a:t>PHISHING SPECIALIST</a:t>
                  </a:r>
                </a:p>
              </p:txBody>
            </p:sp>
            <p:sp>
              <p:nvSpPr>
                <p:cNvPr id="119" name="TextBox 118">
                  <a:extLst>
                    <a:ext uri="{FF2B5EF4-FFF2-40B4-BE49-F238E27FC236}">
                      <a16:creationId xmlns:a16="http://schemas.microsoft.com/office/drawing/2014/main" id="{956FD753-2A04-6943-9B84-905AC0B7087F}"/>
                    </a:ext>
                  </a:extLst>
                </p:cNvPr>
                <p:cNvSpPr txBox="1"/>
                <p:nvPr/>
              </p:nvSpPr>
              <p:spPr>
                <a:xfrm>
                  <a:off x="6804247" y="5225140"/>
                  <a:ext cx="1080121" cy="356190"/>
                </a:xfrm>
                <a:prstGeom prst="rect">
                  <a:avLst/>
                </a:prstGeom>
                <a:noFill/>
              </p:spPr>
              <p:txBody>
                <a:bodyPr wrap="square" rtlCol="0">
                  <a:spAutoFit/>
                </a:bodyPr>
                <a:lstStyle/>
                <a:p>
                  <a:pPr algn="ctr"/>
                  <a:r>
                    <a:rPr lang="pl-PL" sz="600" b="1" dirty="0">
                      <a:latin typeface="Arial" pitchFamily="34" charset="0"/>
                      <a:cs typeface="Arial" pitchFamily="34" charset="0"/>
                    </a:rPr>
                    <a:t>DDoS</a:t>
                  </a:r>
                </a:p>
                <a:p>
                  <a:pPr algn="ctr"/>
                  <a:r>
                    <a:rPr lang="pl-PL" sz="600" b="1" dirty="0">
                      <a:latin typeface="Arial" pitchFamily="34" charset="0"/>
                      <a:cs typeface="Arial" pitchFamily="34" charset="0"/>
                    </a:rPr>
                    <a:t>SPECIALIST</a:t>
                  </a:r>
                </a:p>
              </p:txBody>
            </p:sp>
            <p:sp>
              <p:nvSpPr>
                <p:cNvPr id="120" name="U-Turn Arrow 29">
                  <a:extLst>
                    <a:ext uri="{FF2B5EF4-FFF2-40B4-BE49-F238E27FC236}">
                      <a16:creationId xmlns:a16="http://schemas.microsoft.com/office/drawing/2014/main" id="{425BF1E5-681F-B64A-B547-48672BE44844}"/>
                    </a:ext>
                  </a:extLst>
                </p:cNvPr>
                <p:cNvSpPr/>
                <p:nvPr/>
              </p:nvSpPr>
              <p:spPr>
                <a:xfrm flipV="1">
                  <a:off x="3347864" y="4908375"/>
                  <a:ext cx="3240359" cy="1224135"/>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sp>
              <p:nvSpPr>
                <p:cNvPr id="121" name="U-Turn Arrow 30">
                  <a:extLst>
                    <a:ext uri="{FF2B5EF4-FFF2-40B4-BE49-F238E27FC236}">
                      <a16:creationId xmlns:a16="http://schemas.microsoft.com/office/drawing/2014/main" id="{5F3B780E-A1DF-134A-90A0-051E99CAB04F}"/>
                    </a:ext>
                  </a:extLst>
                </p:cNvPr>
                <p:cNvSpPr/>
                <p:nvPr/>
              </p:nvSpPr>
              <p:spPr>
                <a:xfrm flipV="1">
                  <a:off x="3347864" y="5268411"/>
                  <a:ext cx="4320480" cy="1296147"/>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sp>
              <p:nvSpPr>
                <p:cNvPr id="122" name="U-Turn Arrow 31">
                  <a:extLst>
                    <a:ext uri="{FF2B5EF4-FFF2-40B4-BE49-F238E27FC236}">
                      <a16:creationId xmlns:a16="http://schemas.microsoft.com/office/drawing/2014/main" id="{8BE495CE-1982-5D49-954D-3F11F2891D30}"/>
                    </a:ext>
                  </a:extLst>
                </p:cNvPr>
                <p:cNvSpPr/>
                <p:nvPr/>
              </p:nvSpPr>
              <p:spPr>
                <a:xfrm>
                  <a:off x="3347864" y="3684240"/>
                  <a:ext cx="2160239" cy="1224136"/>
                </a:xfrm>
                <a:prstGeom prst="uturnArrow">
                  <a:avLst>
                    <a:gd name="adj1" fmla="val 11069"/>
                    <a:gd name="adj2" fmla="val 25000"/>
                    <a:gd name="adj3" fmla="val 13212"/>
                    <a:gd name="adj4" fmla="val 43750"/>
                    <a:gd name="adj5" fmla="val 36069"/>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Arial"/>
                  </a:endParaRPr>
                </a:p>
              </p:txBody>
            </p:sp>
          </p:grpSp>
        </p:grpSp>
        <p:sp>
          <p:nvSpPr>
            <p:cNvPr id="97" name="Oval 96">
              <a:extLst>
                <a:ext uri="{FF2B5EF4-FFF2-40B4-BE49-F238E27FC236}">
                  <a16:creationId xmlns:a16="http://schemas.microsoft.com/office/drawing/2014/main" id="{15DD3E8D-925C-C14C-9973-064D4A3ADFFE}"/>
                </a:ext>
              </a:extLst>
            </p:cNvPr>
            <p:cNvSpPr/>
            <p:nvPr/>
          </p:nvSpPr>
          <p:spPr>
            <a:xfrm>
              <a:off x="3601171" y="2420888"/>
              <a:ext cx="332643" cy="32081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sp>
          <p:nvSpPr>
            <p:cNvPr id="98" name="Oval 97">
              <a:extLst>
                <a:ext uri="{FF2B5EF4-FFF2-40B4-BE49-F238E27FC236}">
                  <a16:creationId xmlns:a16="http://schemas.microsoft.com/office/drawing/2014/main" id="{5E553EF2-9671-F647-A713-426A14B0CF5A}"/>
                </a:ext>
              </a:extLst>
            </p:cNvPr>
            <p:cNvSpPr/>
            <p:nvPr/>
          </p:nvSpPr>
          <p:spPr>
            <a:xfrm>
              <a:off x="3610188" y="4404724"/>
              <a:ext cx="332644" cy="320816"/>
            </a:xfrm>
            <a:prstGeom prst="ellipse">
              <a:avLst/>
            </a:prstGeom>
            <a:solidFill>
              <a:srgbClr val="EC2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Arial"/>
              </a:endParaRPr>
            </a:p>
          </p:txBody>
        </p:sp>
      </p:grpSp>
      <p:sp>
        <p:nvSpPr>
          <p:cNvPr id="139" name="Title 3">
            <a:extLst>
              <a:ext uri="{FF2B5EF4-FFF2-40B4-BE49-F238E27FC236}">
                <a16:creationId xmlns:a16="http://schemas.microsoft.com/office/drawing/2014/main" id="{19687A98-6967-A949-BF4C-D4FCA12F81EB}"/>
              </a:ext>
            </a:extLst>
          </p:cNvPr>
          <p:cNvSpPr txBox="1">
            <a:spLocks/>
          </p:cNvSpPr>
          <p:nvPr/>
        </p:nvSpPr>
        <p:spPr>
          <a:xfrm>
            <a:off x="350201" y="131562"/>
            <a:ext cx="6437461" cy="695826"/>
          </a:xfrm>
          <a:prstGeom prst="rect">
            <a:avLst/>
          </a:prstGeom>
        </p:spPr>
        <p:txBody>
          <a:bodyPr>
            <a:normAutofit/>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3 – Triage</a:t>
            </a:r>
            <a:endParaRPr lang="en-US" dirty="0"/>
          </a:p>
        </p:txBody>
      </p:sp>
    </p:spTree>
    <p:extLst>
      <p:ext uri="{BB962C8B-B14F-4D97-AF65-F5344CB8AC3E}">
        <p14:creationId xmlns:p14="http://schemas.microsoft.com/office/powerpoint/2010/main" val="19974289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38</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graphicFrame>
        <p:nvGraphicFramePr>
          <p:cNvPr id="10" name="Diagram 9">
            <a:extLst>
              <a:ext uri="{FF2B5EF4-FFF2-40B4-BE49-F238E27FC236}">
                <a16:creationId xmlns:a16="http://schemas.microsoft.com/office/drawing/2014/main" id="{051DFB19-53D4-1644-9108-500CE1367210}"/>
              </a:ext>
            </a:extLst>
          </p:cNvPr>
          <p:cNvGraphicFramePr/>
          <p:nvPr>
            <p:extLst>
              <p:ext uri="{D42A27DB-BD31-4B8C-83A1-F6EECF244321}">
                <p14:modId xmlns:p14="http://schemas.microsoft.com/office/powerpoint/2010/main" val="619800875"/>
              </p:ext>
            </p:extLst>
          </p:nvPr>
        </p:nvGraphicFramePr>
        <p:xfrm>
          <a:off x="-147467" y="1204435"/>
          <a:ext cx="6942627" cy="3612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6FC3723E-1D46-E046-9391-85E2FF27DAA4}"/>
              </a:ext>
            </a:extLst>
          </p:cNvPr>
          <p:cNvSpPr txBox="1"/>
          <p:nvPr/>
        </p:nvSpPr>
        <p:spPr>
          <a:xfrm>
            <a:off x="2740284" y="2065707"/>
            <a:ext cx="1152128" cy="1408078"/>
          </a:xfrm>
          <a:prstGeom prst="rect">
            <a:avLst/>
          </a:prstGeom>
          <a:noFill/>
        </p:spPr>
        <p:txBody>
          <a:bodyPr wrap="square" rtlCol="0">
            <a:spAutoFit/>
          </a:bodyPr>
          <a:lstStyle/>
          <a:p>
            <a:pPr algn="ctr"/>
            <a:r>
              <a:rPr lang="pl-PL" sz="5400" dirty="0">
                <a:solidFill>
                  <a:srgbClr val="EC269D"/>
                </a:solidFill>
                <a:latin typeface="Arial"/>
              </a:rPr>
              <a:t>?</a:t>
            </a:r>
          </a:p>
          <a:p>
            <a:pPr algn="ctr"/>
            <a:r>
              <a:rPr lang="pl-PL" sz="1050" b="1" dirty="0">
                <a:solidFill>
                  <a:srgbClr val="EC269D"/>
                </a:solidFill>
                <a:latin typeface="Arial" pitchFamily="34" charset="0"/>
                <a:cs typeface="Arial" pitchFamily="34" charset="0"/>
              </a:rPr>
              <a:t>CYCLE</a:t>
            </a:r>
          </a:p>
          <a:p>
            <a:pPr algn="ctr"/>
            <a:r>
              <a:rPr lang="pl-PL" sz="1050" b="1" dirty="0">
                <a:solidFill>
                  <a:srgbClr val="EC269D"/>
                </a:solidFill>
                <a:latin typeface="Arial" pitchFamily="34" charset="0"/>
                <a:cs typeface="Arial" pitchFamily="34" charset="0"/>
              </a:rPr>
              <a:t>HOW MANY TIMES</a:t>
            </a:r>
          </a:p>
        </p:txBody>
      </p:sp>
      <p:sp>
        <p:nvSpPr>
          <p:cNvPr id="14" name="Title 3">
            <a:extLst>
              <a:ext uri="{FF2B5EF4-FFF2-40B4-BE49-F238E27FC236}">
                <a16:creationId xmlns:a16="http://schemas.microsoft.com/office/drawing/2014/main" id="{6C0A040D-EBD7-5F4C-BAAE-930E71EFFA89}"/>
              </a:ext>
            </a:extLst>
          </p:cNvPr>
          <p:cNvSpPr>
            <a:spLocks noGrp="1"/>
          </p:cNvSpPr>
          <p:nvPr>
            <p:ph type="title"/>
          </p:nvPr>
        </p:nvSpPr>
        <p:spPr>
          <a:xfrm>
            <a:off x="350201" y="131562"/>
            <a:ext cx="6437461" cy="695826"/>
          </a:xfrm>
        </p:spPr>
        <p:txBody>
          <a:bodyPr>
            <a:normAutofit/>
          </a:bodyPr>
          <a:lstStyle/>
          <a:p>
            <a:r>
              <a:rPr lang="en-GB" dirty="0"/>
              <a:t>Section 2: </a:t>
            </a:r>
            <a:r>
              <a:rPr lang="en-US" dirty="0"/>
              <a:t>Incident Management Models – ENISA</a:t>
            </a:r>
            <a:br>
              <a:rPr lang="en-GB" dirty="0"/>
            </a:br>
            <a:r>
              <a:rPr lang="en-GB" dirty="0"/>
              <a:t>4 – Incident Resolution</a:t>
            </a:r>
            <a:endParaRPr lang="en-US" dirty="0"/>
          </a:p>
        </p:txBody>
      </p:sp>
      <p:sp>
        <p:nvSpPr>
          <p:cNvPr id="15" name="Rectangle 14">
            <a:extLst>
              <a:ext uri="{FF2B5EF4-FFF2-40B4-BE49-F238E27FC236}">
                <a16:creationId xmlns:a16="http://schemas.microsoft.com/office/drawing/2014/main" id="{26D31E7F-F08C-7F41-9E2D-AADED4893B56}"/>
              </a:ext>
            </a:extLst>
          </p:cNvPr>
          <p:cNvSpPr/>
          <p:nvPr/>
        </p:nvSpPr>
        <p:spPr>
          <a:xfrm>
            <a:off x="7380458" y="3548941"/>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531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39</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SzPct val="100000"/>
            </a:pPr>
            <a:r>
              <a:rPr lang="en-US" sz="2000" dirty="0">
                <a:solidFill>
                  <a:srgbClr val="153D6E"/>
                </a:solidFill>
                <a:ea typeface="Verdana" panose="020B0604030504040204" pitchFamily="34" charset="0"/>
                <a:cs typeface="Arial" panose="020B0604020202020204" pitchFamily="34" charset="0"/>
              </a:rPr>
              <a:t>Analysis of competing hypothesis</a:t>
            </a:r>
          </a:p>
          <a:p>
            <a:pPr>
              <a:buSzPct val="100000"/>
            </a:pPr>
            <a:endParaRPr lang="en-US" sz="2000" dirty="0">
              <a:solidFill>
                <a:srgbClr val="153D6E"/>
              </a:solidFill>
              <a:ea typeface="Verdana" panose="020B0604030504040204" pitchFamily="34" charset="0"/>
              <a:cs typeface="Arial" panose="020B0604020202020204" pitchFamily="34" charset="0"/>
            </a:endParaRPr>
          </a:p>
          <a:p>
            <a:pPr>
              <a:buSzPct val="100000"/>
            </a:pPr>
            <a:endParaRPr lang="en-US" sz="2000" dirty="0">
              <a:solidFill>
                <a:srgbClr val="153D6E"/>
              </a:solidFill>
              <a:ea typeface="Verdana" panose="020B060403050404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14" name="Title 3">
            <a:extLst>
              <a:ext uri="{FF2B5EF4-FFF2-40B4-BE49-F238E27FC236}">
                <a16:creationId xmlns:a16="http://schemas.microsoft.com/office/drawing/2014/main" id="{6C0A040D-EBD7-5F4C-BAAE-930E71EFFA89}"/>
              </a:ext>
            </a:extLst>
          </p:cNvPr>
          <p:cNvSpPr>
            <a:spLocks noGrp="1"/>
          </p:cNvSpPr>
          <p:nvPr>
            <p:ph type="title"/>
          </p:nvPr>
        </p:nvSpPr>
        <p:spPr>
          <a:xfrm>
            <a:off x="350201" y="131562"/>
            <a:ext cx="6437461" cy="695826"/>
          </a:xfrm>
        </p:spPr>
        <p:txBody>
          <a:bodyPr>
            <a:normAutofit/>
          </a:bodyPr>
          <a:lstStyle/>
          <a:p>
            <a:r>
              <a:rPr lang="en-GB" dirty="0"/>
              <a:t>Section 2: </a:t>
            </a:r>
            <a:r>
              <a:rPr lang="en-US" dirty="0"/>
              <a:t>Incident Management Models – ENISA</a:t>
            </a:r>
            <a:br>
              <a:rPr lang="en-GB" dirty="0"/>
            </a:br>
            <a:r>
              <a:rPr lang="en-GB" dirty="0"/>
              <a:t>4 – Incident Resolution</a:t>
            </a:r>
            <a:endParaRPr lang="en-US" dirty="0"/>
          </a:p>
        </p:txBody>
      </p:sp>
      <p:sp>
        <p:nvSpPr>
          <p:cNvPr id="15" name="Rectangle 14">
            <a:extLst>
              <a:ext uri="{FF2B5EF4-FFF2-40B4-BE49-F238E27FC236}">
                <a16:creationId xmlns:a16="http://schemas.microsoft.com/office/drawing/2014/main" id="{26D31E7F-F08C-7F41-9E2D-AADED4893B56}"/>
              </a:ext>
            </a:extLst>
          </p:cNvPr>
          <p:cNvSpPr/>
          <p:nvPr/>
        </p:nvSpPr>
        <p:spPr>
          <a:xfrm>
            <a:off x="7380458" y="3548941"/>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65AC7D38-A15F-4C48-81EF-6F4B7AEB09A0}"/>
              </a:ext>
            </a:extLst>
          </p:cNvPr>
          <p:cNvGraphicFramePr>
            <a:graphicFrameLocks noGrp="1"/>
          </p:cNvGraphicFramePr>
          <p:nvPr>
            <p:extLst>
              <p:ext uri="{D42A27DB-BD31-4B8C-83A1-F6EECF244321}">
                <p14:modId xmlns:p14="http://schemas.microsoft.com/office/powerpoint/2010/main" val="45184367"/>
              </p:ext>
            </p:extLst>
          </p:nvPr>
        </p:nvGraphicFramePr>
        <p:xfrm>
          <a:off x="350201" y="1830070"/>
          <a:ext cx="5947293" cy="741680"/>
        </p:xfrm>
        <a:graphic>
          <a:graphicData uri="http://schemas.openxmlformats.org/drawingml/2006/table">
            <a:tbl>
              <a:tblPr firstRow="1" bandRow="1">
                <a:tableStyleId>{5C22544A-7EE6-4342-B048-85BDC9FD1C3A}</a:tableStyleId>
              </a:tblPr>
              <a:tblGrid>
                <a:gridCol w="1562489">
                  <a:extLst>
                    <a:ext uri="{9D8B030D-6E8A-4147-A177-3AD203B41FA5}">
                      <a16:colId xmlns:a16="http://schemas.microsoft.com/office/drawing/2014/main" val="1931147544"/>
                    </a:ext>
                  </a:extLst>
                </a:gridCol>
                <a:gridCol w="2402373">
                  <a:extLst>
                    <a:ext uri="{9D8B030D-6E8A-4147-A177-3AD203B41FA5}">
                      <a16:colId xmlns:a16="http://schemas.microsoft.com/office/drawing/2014/main" val="3290916204"/>
                    </a:ext>
                  </a:extLst>
                </a:gridCol>
                <a:gridCol w="1982431">
                  <a:extLst>
                    <a:ext uri="{9D8B030D-6E8A-4147-A177-3AD203B41FA5}">
                      <a16:colId xmlns:a16="http://schemas.microsoft.com/office/drawing/2014/main" val="4222383311"/>
                    </a:ext>
                  </a:extLst>
                </a:gridCol>
              </a:tblGrid>
              <a:tr h="370840">
                <a:tc>
                  <a:txBody>
                    <a:bodyPr/>
                    <a:lstStyle/>
                    <a:p>
                      <a:r>
                        <a:rPr lang="en-US" dirty="0"/>
                        <a:t>Hypothesis</a:t>
                      </a:r>
                    </a:p>
                  </a:txBody>
                  <a:tcPr/>
                </a:tc>
                <a:tc>
                  <a:txBody>
                    <a:bodyPr/>
                    <a:lstStyle/>
                    <a:p>
                      <a:r>
                        <a:rPr lang="en-US" dirty="0"/>
                        <a:t>Evidence / details / comment</a:t>
                      </a:r>
                    </a:p>
                  </a:txBody>
                  <a:tcPr/>
                </a:tc>
                <a:tc>
                  <a:txBody>
                    <a:bodyPr/>
                    <a:lstStyle/>
                    <a:p>
                      <a:r>
                        <a:rPr lang="en-US" dirty="0"/>
                        <a:t>Likely / unlikely</a:t>
                      </a:r>
                    </a:p>
                  </a:txBody>
                  <a:tcPr/>
                </a:tc>
                <a:extLst>
                  <a:ext uri="{0D108BD9-81ED-4DB2-BD59-A6C34878D82A}">
                    <a16:rowId xmlns:a16="http://schemas.microsoft.com/office/drawing/2014/main" val="338360884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3493011"/>
                  </a:ext>
                </a:extLst>
              </a:tr>
            </a:tbl>
          </a:graphicData>
        </a:graphic>
      </p:graphicFrame>
    </p:spTree>
    <p:extLst>
      <p:ext uri="{BB962C8B-B14F-4D97-AF65-F5344CB8AC3E}">
        <p14:creationId xmlns:p14="http://schemas.microsoft.com/office/powerpoint/2010/main" val="78908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474D63-D972-D14D-8A5C-755021AB877B}"/>
              </a:ext>
            </a:extLst>
          </p:cNvPr>
          <p:cNvSpPr>
            <a:spLocks noGrp="1"/>
          </p:cNvSpPr>
          <p:nvPr>
            <p:ph type="sldNum" sz="quarter" idx="4"/>
          </p:nvPr>
        </p:nvSpPr>
        <p:spPr/>
        <p:txBody>
          <a:bodyPr/>
          <a:lstStyle/>
          <a:p>
            <a:fld id="{9E7CA0F2-EE66-4F60-8C00-E0BE38E7AEC5}" type="slidenum">
              <a:rPr lang="en-GB" smtClean="0"/>
              <a:pPr/>
              <a:t>4</a:t>
            </a:fld>
            <a:endParaRPr lang="en-GB" dirty="0"/>
          </a:p>
        </p:txBody>
      </p:sp>
      <p:sp>
        <p:nvSpPr>
          <p:cNvPr id="4" name="Title 3">
            <a:extLst>
              <a:ext uri="{FF2B5EF4-FFF2-40B4-BE49-F238E27FC236}">
                <a16:creationId xmlns:a16="http://schemas.microsoft.com/office/drawing/2014/main" id="{89F9AB80-13A9-D240-AD11-5B606F372CE7}"/>
              </a:ext>
            </a:extLst>
          </p:cNvPr>
          <p:cNvSpPr>
            <a:spLocks noGrp="1"/>
          </p:cNvSpPr>
          <p:nvPr>
            <p:ph type="title"/>
          </p:nvPr>
        </p:nvSpPr>
        <p:spPr/>
        <p:txBody>
          <a:bodyPr/>
          <a:lstStyle/>
          <a:p>
            <a:r>
              <a:rPr lang="en-US" dirty="0"/>
              <a:t>Exercise #1 – Fire Alarm</a:t>
            </a:r>
          </a:p>
        </p:txBody>
      </p:sp>
      <p:sp>
        <p:nvSpPr>
          <p:cNvPr id="7" name="TextBox 6">
            <a:extLst>
              <a:ext uri="{FF2B5EF4-FFF2-40B4-BE49-F238E27FC236}">
                <a16:creationId xmlns:a16="http://schemas.microsoft.com/office/drawing/2014/main" id="{3539B946-1252-6C43-A8AC-8D3373FAACED}"/>
              </a:ext>
            </a:extLst>
          </p:cNvPr>
          <p:cNvSpPr txBox="1"/>
          <p:nvPr/>
        </p:nvSpPr>
        <p:spPr>
          <a:xfrm>
            <a:off x="3190399" y="4840769"/>
            <a:ext cx="2620268" cy="276999"/>
          </a:xfrm>
          <a:prstGeom prst="rect">
            <a:avLst/>
          </a:prstGeom>
          <a:noFill/>
        </p:spPr>
        <p:txBody>
          <a:bodyPr wrap="none" rtlCol="0">
            <a:spAutoFit/>
          </a:bodyPr>
          <a:lstStyle/>
          <a:p>
            <a:pPr algn="ctr"/>
            <a:r>
              <a:rPr lang="en-IE" sz="1200" dirty="0"/>
              <a:t>Photo by Joshua Newton on Unsplash</a:t>
            </a:r>
            <a:endParaRPr lang="en-GB" sz="1200" dirty="0"/>
          </a:p>
        </p:txBody>
      </p:sp>
      <p:pic>
        <p:nvPicPr>
          <p:cNvPr id="6" name="Picture 5">
            <a:extLst>
              <a:ext uri="{FF2B5EF4-FFF2-40B4-BE49-F238E27FC236}">
                <a16:creationId xmlns:a16="http://schemas.microsoft.com/office/drawing/2014/main" id="{8E71AEEA-E0AF-6F4F-9EDF-8B55C6C8ED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1431" y="969920"/>
            <a:ext cx="2541137" cy="3828727"/>
          </a:xfrm>
          <a:prstGeom prst="rect">
            <a:avLst/>
          </a:prstGeom>
        </p:spPr>
      </p:pic>
    </p:spTree>
    <p:extLst>
      <p:ext uri="{BB962C8B-B14F-4D97-AF65-F5344CB8AC3E}">
        <p14:creationId xmlns:p14="http://schemas.microsoft.com/office/powerpoint/2010/main" val="469159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40</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SzPct val="100000"/>
            </a:pPr>
            <a:r>
              <a:rPr lang="en-US" sz="2000" dirty="0">
                <a:solidFill>
                  <a:srgbClr val="153D6E"/>
                </a:solidFill>
                <a:ea typeface="Verdana" panose="020B0604030504040204" pitchFamily="34" charset="0"/>
                <a:cs typeface="Arial" panose="020B0604020202020204" pitchFamily="34" charset="0"/>
              </a:rPr>
              <a:t>Analysis of competing hypothesis</a:t>
            </a:r>
          </a:p>
          <a:p>
            <a:pPr>
              <a:buSzPct val="100000"/>
            </a:pPr>
            <a:endParaRPr lang="en-US" sz="2000" dirty="0">
              <a:solidFill>
                <a:srgbClr val="153D6E"/>
              </a:solidFill>
              <a:ea typeface="Verdana" panose="020B0604030504040204" pitchFamily="34" charset="0"/>
              <a:cs typeface="Arial" panose="020B0604020202020204" pitchFamily="34" charset="0"/>
            </a:endParaRPr>
          </a:p>
          <a:p>
            <a:pPr>
              <a:buSzPct val="100000"/>
            </a:pPr>
            <a:endParaRPr lang="en-US" sz="2000" dirty="0">
              <a:solidFill>
                <a:srgbClr val="153D6E"/>
              </a:solidFill>
              <a:ea typeface="Verdana" panose="020B060403050404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14" name="Title 3">
            <a:extLst>
              <a:ext uri="{FF2B5EF4-FFF2-40B4-BE49-F238E27FC236}">
                <a16:creationId xmlns:a16="http://schemas.microsoft.com/office/drawing/2014/main" id="{6C0A040D-EBD7-5F4C-BAAE-930E71EFFA89}"/>
              </a:ext>
            </a:extLst>
          </p:cNvPr>
          <p:cNvSpPr>
            <a:spLocks noGrp="1"/>
          </p:cNvSpPr>
          <p:nvPr>
            <p:ph type="title"/>
          </p:nvPr>
        </p:nvSpPr>
        <p:spPr>
          <a:xfrm>
            <a:off x="350201" y="131562"/>
            <a:ext cx="6437461" cy="695826"/>
          </a:xfrm>
        </p:spPr>
        <p:txBody>
          <a:bodyPr>
            <a:normAutofit/>
          </a:bodyPr>
          <a:lstStyle/>
          <a:p>
            <a:r>
              <a:rPr lang="en-GB" dirty="0"/>
              <a:t>Section 2: </a:t>
            </a:r>
            <a:r>
              <a:rPr lang="en-US" dirty="0"/>
              <a:t>Incident Management Models – ENISA</a:t>
            </a:r>
            <a:br>
              <a:rPr lang="en-GB" dirty="0"/>
            </a:br>
            <a:r>
              <a:rPr lang="en-GB" dirty="0"/>
              <a:t>4 – Incident Resolution</a:t>
            </a:r>
            <a:endParaRPr lang="en-US" dirty="0"/>
          </a:p>
        </p:txBody>
      </p:sp>
      <p:sp>
        <p:nvSpPr>
          <p:cNvPr id="15" name="Rectangle 14">
            <a:extLst>
              <a:ext uri="{FF2B5EF4-FFF2-40B4-BE49-F238E27FC236}">
                <a16:creationId xmlns:a16="http://schemas.microsoft.com/office/drawing/2014/main" id="{26D31E7F-F08C-7F41-9E2D-AADED4893B56}"/>
              </a:ext>
            </a:extLst>
          </p:cNvPr>
          <p:cNvSpPr/>
          <p:nvPr/>
        </p:nvSpPr>
        <p:spPr>
          <a:xfrm>
            <a:off x="7380458" y="3548941"/>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65AC7D38-A15F-4C48-81EF-6F4B7AEB09A0}"/>
              </a:ext>
            </a:extLst>
          </p:cNvPr>
          <p:cNvGraphicFramePr>
            <a:graphicFrameLocks noGrp="1"/>
          </p:cNvGraphicFramePr>
          <p:nvPr>
            <p:extLst>
              <p:ext uri="{D42A27DB-BD31-4B8C-83A1-F6EECF244321}">
                <p14:modId xmlns:p14="http://schemas.microsoft.com/office/powerpoint/2010/main" val="1170414407"/>
              </p:ext>
            </p:extLst>
          </p:nvPr>
        </p:nvGraphicFramePr>
        <p:xfrm>
          <a:off x="350201" y="1830070"/>
          <a:ext cx="5947293" cy="2143760"/>
        </p:xfrm>
        <a:graphic>
          <a:graphicData uri="http://schemas.openxmlformats.org/drawingml/2006/table">
            <a:tbl>
              <a:tblPr firstRow="1" bandRow="1">
                <a:tableStyleId>{5C22544A-7EE6-4342-B048-85BDC9FD1C3A}</a:tableStyleId>
              </a:tblPr>
              <a:tblGrid>
                <a:gridCol w="1655580">
                  <a:extLst>
                    <a:ext uri="{9D8B030D-6E8A-4147-A177-3AD203B41FA5}">
                      <a16:colId xmlns:a16="http://schemas.microsoft.com/office/drawing/2014/main" val="1931147544"/>
                    </a:ext>
                  </a:extLst>
                </a:gridCol>
                <a:gridCol w="2772696">
                  <a:extLst>
                    <a:ext uri="{9D8B030D-6E8A-4147-A177-3AD203B41FA5}">
                      <a16:colId xmlns:a16="http://schemas.microsoft.com/office/drawing/2014/main" val="3290916204"/>
                    </a:ext>
                  </a:extLst>
                </a:gridCol>
                <a:gridCol w="1519017">
                  <a:extLst>
                    <a:ext uri="{9D8B030D-6E8A-4147-A177-3AD203B41FA5}">
                      <a16:colId xmlns:a16="http://schemas.microsoft.com/office/drawing/2014/main" val="4222383311"/>
                    </a:ext>
                  </a:extLst>
                </a:gridCol>
              </a:tblGrid>
              <a:tr h="370840">
                <a:tc>
                  <a:txBody>
                    <a:bodyPr/>
                    <a:lstStyle/>
                    <a:p>
                      <a:r>
                        <a:rPr lang="en-US" sz="1600" dirty="0"/>
                        <a:t>Hypothesis</a:t>
                      </a:r>
                    </a:p>
                  </a:txBody>
                  <a:tcPr/>
                </a:tc>
                <a:tc>
                  <a:txBody>
                    <a:bodyPr/>
                    <a:lstStyle/>
                    <a:p>
                      <a:r>
                        <a:rPr lang="en-US" sz="1600" dirty="0"/>
                        <a:t>Evidence / details / comments</a:t>
                      </a:r>
                    </a:p>
                  </a:txBody>
                  <a:tcPr/>
                </a:tc>
                <a:tc>
                  <a:txBody>
                    <a:bodyPr/>
                    <a:lstStyle/>
                    <a:p>
                      <a:r>
                        <a:rPr lang="en-US" sz="1600" dirty="0"/>
                        <a:t>Likely / unlikely</a:t>
                      </a:r>
                    </a:p>
                  </a:txBody>
                  <a:tcPr/>
                </a:tc>
                <a:extLst>
                  <a:ext uri="{0D108BD9-81ED-4DB2-BD59-A6C34878D82A}">
                    <a16:rowId xmlns:a16="http://schemas.microsoft.com/office/drawing/2014/main" val="3383608849"/>
                  </a:ext>
                </a:extLst>
              </a:tr>
              <a:tr h="370840">
                <a:tc>
                  <a:txBody>
                    <a:bodyPr/>
                    <a:lstStyle/>
                    <a:p>
                      <a:r>
                        <a:rPr lang="en-US" sz="1600" dirty="0"/>
                        <a:t>Power outage due to storm</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103493011"/>
                  </a:ext>
                </a:extLst>
              </a:tr>
              <a:tr h="370840">
                <a:tc>
                  <a:txBody>
                    <a:bodyPr/>
                    <a:lstStyle/>
                    <a:p>
                      <a:r>
                        <a:rPr lang="en-US" sz="1600" dirty="0"/>
                        <a:t>Cyber attack</a:t>
                      </a:r>
                    </a:p>
                  </a:txBody>
                  <a:tcPr/>
                </a:tc>
                <a:tc>
                  <a:txBody>
                    <a:bodyPr/>
                    <a:lstStyle/>
                    <a:p>
                      <a:r>
                        <a:rPr lang="en-US" sz="1600" dirty="0"/>
                        <a:t>Unknown IP in the logs</a:t>
                      </a:r>
                    </a:p>
                  </a:txBody>
                  <a:tcPr/>
                </a:tc>
                <a:tc>
                  <a:txBody>
                    <a:bodyPr/>
                    <a:lstStyle/>
                    <a:p>
                      <a:endParaRPr lang="en-US" sz="1600" dirty="0"/>
                    </a:p>
                  </a:txBody>
                  <a:tcPr/>
                </a:tc>
                <a:extLst>
                  <a:ext uri="{0D108BD9-81ED-4DB2-BD59-A6C34878D82A}">
                    <a16:rowId xmlns:a16="http://schemas.microsoft.com/office/drawing/2014/main" val="2624919756"/>
                  </a:ext>
                </a:extLst>
              </a:tr>
              <a:tr h="370840">
                <a:tc>
                  <a:txBody>
                    <a:bodyPr/>
                    <a:lstStyle/>
                    <a:p>
                      <a:r>
                        <a:rPr lang="en-US" sz="1600" dirty="0"/>
                        <a:t>Squirrel triggered a local power outage</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82341796"/>
                  </a:ext>
                </a:extLst>
              </a:tr>
            </a:tbl>
          </a:graphicData>
        </a:graphic>
      </p:graphicFrame>
    </p:spTree>
    <p:extLst>
      <p:ext uri="{BB962C8B-B14F-4D97-AF65-F5344CB8AC3E}">
        <p14:creationId xmlns:p14="http://schemas.microsoft.com/office/powerpoint/2010/main" val="32161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41</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buSzPct val="100000"/>
            </a:pPr>
            <a:r>
              <a:rPr lang="en-US" sz="1600" dirty="0">
                <a:solidFill>
                  <a:srgbClr val="153D6E"/>
                </a:solidFill>
                <a:ea typeface="Verdana" panose="020B0604030504040204" pitchFamily="34" charset="0"/>
                <a:cs typeface="Arial" panose="020B0604020202020204" pitchFamily="34" charset="0"/>
              </a:rPr>
              <a:t>Analysis of competing hypothesis</a:t>
            </a: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a:buSzPct val="100000"/>
            </a:pPr>
            <a:endParaRPr lang="en-US" sz="1600" dirty="0">
              <a:solidFill>
                <a:srgbClr val="153D6E"/>
              </a:solidFill>
              <a:ea typeface="Verdana" panose="020B0604030504040204" pitchFamily="34" charset="0"/>
              <a:cs typeface="Arial" panose="020B0604020202020204" pitchFamily="34" charset="0"/>
            </a:endParaRPr>
          </a:p>
          <a:p>
            <a:pPr marL="342900" indent="-34290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Inconsistency?</a:t>
            </a:r>
          </a:p>
          <a:p>
            <a:pPr marL="342900" indent="-34290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Sensitivity? How would the hypothesis be impacted if certain key evidence were wrong?</a:t>
            </a:r>
          </a:p>
          <a:p>
            <a:pPr marL="342900" indent="-34290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Look for simple information first! Phone call vs. IP Address</a:t>
            </a:r>
          </a:p>
          <a:p>
            <a:pPr marL="342900" indent="-342900">
              <a:buSzPct val="100000"/>
              <a:buFont typeface="Arial" panose="020B0604020202020204" pitchFamily="34" charset="0"/>
              <a:buChar char="•"/>
            </a:pPr>
            <a:endParaRPr lang="en-US" sz="1050" dirty="0">
              <a:solidFill>
                <a:srgbClr val="153D6E"/>
              </a:solidFill>
              <a:ea typeface="Verdana" panose="020B0604030504040204" pitchFamily="34" charset="0"/>
              <a:cs typeface="Arial" panose="020B0604020202020204" pitchFamily="34" charset="0"/>
            </a:endParaRPr>
          </a:p>
          <a:p>
            <a:pPr marL="342900" indent="-342900">
              <a:buSzPct val="100000"/>
              <a:buFont typeface="Arial" panose="020B0604020202020204" pitchFamily="34" charset="0"/>
              <a:buChar char="•"/>
            </a:pPr>
            <a:r>
              <a:rPr lang="en-US" sz="1600" b="1" dirty="0">
                <a:solidFill>
                  <a:srgbClr val="153D6E"/>
                </a:solidFill>
                <a:ea typeface="Verdana" panose="020B0604030504040204" pitchFamily="34" charset="0"/>
                <a:cs typeface="Arial" panose="020B0604020202020204" pitchFamily="34" charset="0"/>
              </a:rPr>
              <a:t>Conclusion and evaluation: determine the best hypothesis</a:t>
            </a:r>
            <a:endParaRPr lang="en-US" sz="1600" dirty="0">
              <a:solidFill>
                <a:srgbClr val="153D6E"/>
              </a:solidFill>
              <a:ea typeface="Verdana" panose="020B060403050404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14" name="Title 3">
            <a:extLst>
              <a:ext uri="{FF2B5EF4-FFF2-40B4-BE49-F238E27FC236}">
                <a16:creationId xmlns:a16="http://schemas.microsoft.com/office/drawing/2014/main" id="{6C0A040D-EBD7-5F4C-BAAE-930E71EFFA89}"/>
              </a:ext>
            </a:extLst>
          </p:cNvPr>
          <p:cNvSpPr>
            <a:spLocks noGrp="1"/>
          </p:cNvSpPr>
          <p:nvPr>
            <p:ph type="title"/>
          </p:nvPr>
        </p:nvSpPr>
        <p:spPr>
          <a:xfrm>
            <a:off x="350201" y="131562"/>
            <a:ext cx="6437461" cy="695826"/>
          </a:xfrm>
        </p:spPr>
        <p:txBody>
          <a:bodyPr>
            <a:normAutofit/>
          </a:bodyPr>
          <a:lstStyle/>
          <a:p>
            <a:r>
              <a:rPr lang="en-GB" dirty="0"/>
              <a:t>Section 2: </a:t>
            </a:r>
            <a:r>
              <a:rPr lang="en-US" dirty="0"/>
              <a:t>Incident Management Models – ENISA</a:t>
            </a:r>
            <a:br>
              <a:rPr lang="en-GB" dirty="0"/>
            </a:br>
            <a:r>
              <a:rPr lang="en-GB" dirty="0"/>
              <a:t>4 – Incident Resolution</a:t>
            </a:r>
            <a:endParaRPr lang="en-US" dirty="0"/>
          </a:p>
        </p:txBody>
      </p:sp>
      <p:sp>
        <p:nvSpPr>
          <p:cNvPr id="15" name="Rectangle 14">
            <a:extLst>
              <a:ext uri="{FF2B5EF4-FFF2-40B4-BE49-F238E27FC236}">
                <a16:creationId xmlns:a16="http://schemas.microsoft.com/office/drawing/2014/main" id="{26D31E7F-F08C-7F41-9E2D-AADED4893B56}"/>
              </a:ext>
            </a:extLst>
          </p:cNvPr>
          <p:cNvSpPr/>
          <p:nvPr/>
        </p:nvSpPr>
        <p:spPr>
          <a:xfrm>
            <a:off x="7380458" y="3548941"/>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65AC7D38-A15F-4C48-81EF-6F4B7AEB09A0}"/>
              </a:ext>
            </a:extLst>
          </p:cNvPr>
          <p:cNvGraphicFramePr>
            <a:graphicFrameLocks noGrp="1"/>
          </p:cNvGraphicFramePr>
          <p:nvPr>
            <p:extLst>
              <p:ext uri="{D42A27DB-BD31-4B8C-83A1-F6EECF244321}">
                <p14:modId xmlns:p14="http://schemas.microsoft.com/office/powerpoint/2010/main" val="4228883768"/>
              </p:ext>
            </p:extLst>
          </p:nvPr>
        </p:nvGraphicFramePr>
        <p:xfrm>
          <a:off x="350201" y="1482061"/>
          <a:ext cx="5947293" cy="1991360"/>
        </p:xfrm>
        <a:graphic>
          <a:graphicData uri="http://schemas.openxmlformats.org/drawingml/2006/table">
            <a:tbl>
              <a:tblPr firstRow="1" bandRow="1">
                <a:tableStyleId>{5C22544A-7EE6-4342-B048-85BDC9FD1C3A}</a:tableStyleId>
              </a:tblPr>
              <a:tblGrid>
                <a:gridCol w="1562489">
                  <a:extLst>
                    <a:ext uri="{9D8B030D-6E8A-4147-A177-3AD203B41FA5}">
                      <a16:colId xmlns:a16="http://schemas.microsoft.com/office/drawing/2014/main" val="1931147544"/>
                    </a:ext>
                  </a:extLst>
                </a:gridCol>
                <a:gridCol w="2402373">
                  <a:extLst>
                    <a:ext uri="{9D8B030D-6E8A-4147-A177-3AD203B41FA5}">
                      <a16:colId xmlns:a16="http://schemas.microsoft.com/office/drawing/2014/main" val="3290916204"/>
                    </a:ext>
                  </a:extLst>
                </a:gridCol>
                <a:gridCol w="1982431">
                  <a:extLst>
                    <a:ext uri="{9D8B030D-6E8A-4147-A177-3AD203B41FA5}">
                      <a16:colId xmlns:a16="http://schemas.microsoft.com/office/drawing/2014/main" val="4222383311"/>
                    </a:ext>
                  </a:extLst>
                </a:gridCol>
              </a:tblGrid>
              <a:tr h="370840">
                <a:tc>
                  <a:txBody>
                    <a:bodyPr/>
                    <a:lstStyle/>
                    <a:p>
                      <a:r>
                        <a:rPr lang="en-US" sz="1400" dirty="0"/>
                        <a:t>Hypothesis</a:t>
                      </a:r>
                    </a:p>
                  </a:txBody>
                  <a:tcPr/>
                </a:tc>
                <a:tc>
                  <a:txBody>
                    <a:bodyPr/>
                    <a:lstStyle/>
                    <a:p>
                      <a:r>
                        <a:rPr lang="en-US" sz="1400" dirty="0"/>
                        <a:t>Evidence / details / comment</a:t>
                      </a:r>
                    </a:p>
                  </a:txBody>
                  <a:tcPr/>
                </a:tc>
                <a:tc>
                  <a:txBody>
                    <a:bodyPr/>
                    <a:lstStyle/>
                    <a:p>
                      <a:r>
                        <a:rPr lang="en-US" sz="1400" dirty="0"/>
                        <a:t>Likely / unlikely</a:t>
                      </a:r>
                    </a:p>
                  </a:txBody>
                  <a:tcPr/>
                </a:tc>
                <a:extLst>
                  <a:ext uri="{0D108BD9-81ED-4DB2-BD59-A6C34878D82A}">
                    <a16:rowId xmlns:a16="http://schemas.microsoft.com/office/drawing/2014/main" val="3383608849"/>
                  </a:ext>
                </a:extLst>
              </a:tr>
              <a:tr h="370840">
                <a:tc>
                  <a:txBody>
                    <a:bodyPr/>
                    <a:lstStyle/>
                    <a:p>
                      <a:r>
                        <a:rPr lang="en-US" sz="1400" dirty="0"/>
                        <a:t>Power outage due to storm</a:t>
                      </a:r>
                    </a:p>
                  </a:txBody>
                  <a:tcPr/>
                </a:tc>
                <a:tc>
                  <a:txBody>
                    <a:bodyPr/>
                    <a:lstStyle/>
                    <a:p>
                      <a:r>
                        <a:rPr lang="en-US" sz="1400" dirty="0"/>
                        <a:t>No info in media found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a:t>
                      </a:r>
                    </a:p>
                    <a:p>
                      <a:endParaRPr lang="en-US" sz="1400" dirty="0"/>
                    </a:p>
                  </a:txBody>
                  <a:tcPr/>
                </a:tc>
                <a:extLst>
                  <a:ext uri="{0D108BD9-81ED-4DB2-BD59-A6C34878D82A}">
                    <a16:rowId xmlns:a16="http://schemas.microsoft.com/office/drawing/2014/main" val="1103493011"/>
                  </a:ext>
                </a:extLst>
              </a:tr>
              <a:tr h="370840">
                <a:tc>
                  <a:txBody>
                    <a:bodyPr/>
                    <a:lstStyle/>
                    <a:p>
                      <a:r>
                        <a:rPr lang="en-US" sz="1400" dirty="0"/>
                        <a:t>Cyber attack</a:t>
                      </a:r>
                    </a:p>
                  </a:txBody>
                  <a:tcPr/>
                </a:tc>
                <a:tc>
                  <a:txBody>
                    <a:bodyPr/>
                    <a:lstStyle/>
                    <a:p>
                      <a:r>
                        <a:rPr lang="en-US" sz="1400" dirty="0"/>
                        <a:t>Unknown IP in the logs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a:t>
                      </a:r>
                    </a:p>
                  </a:txBody>
                  <a:tcPr/>
                </a:tc>
                <a:extLst>
                  <a:ext uri="{0D108BD9-81ED-4DB2-BD59-A6C34878D82A}">
                    <a16:rowId xmlns:a16="http://schemas.microsoft.com/office/drawing/2014/main" val="2624919756"/>
                  </a:ext>
                </a:extLst>
              </a:tr>
              <a:tr h="370840">
                <a:tc>
                  <a:txBody>
                    <a:bodyPr/>
                    <a:lstStyle/>
                    <a:p>
                      <a:r>
                        <a:rPr lang="en-US" sz="1400" dirty="0"/>
                        <a:t>Squirrel triggered a local power outage</a:t>
                      </a:r>
                    </a:p>
                  </a:txBody>
                  <a:tcPr/>
                </a:tc>
                <a:tc>
                  <a:txBody>
                    <a:bodyPr/>
                    <a:lstStyle/>
                    <a:p>
                      <a:r>
                        <a:rPr lang="en-US" sz="1400" dirty="0"/>
                        <a:t>Local power outage, complete block was down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a:t>✓</a:t>
                      </a:r>
                    </a:p>
                    <a:p>
                      <a:endParaRPr lang="en-US" sz="1400" dirty="0"/>
                    </a:p>
                  </a:txBody>
                  <a:tcPr/>
                </a:tc>
                <a:extLst>
                  <a:ext uri="{0D108BD9-81ED-4DB2-BD59-A6C34878D82A}">
                    <a16:rowId xmlns:a16="http://schemas.microsoft.com/office/drawing/2014/main" val="182341796"/>
                  </a:ext>
                </a:extLst>
              </a:tr>
            </a:tbl>
          </a:graphicData>
        </a:graphic>
      </p:graphicFrame>
    </p:spTree>
    <p:extLst>
      <p:ext uri="{BB962C8B-B14F-4D97-AF65-F5344CB8AC3E}">
        <p14:creationId xmlns:p14="http://schemas.microsoft.com/office/powerpoint/2010/main" val="2260393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42</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May require to ask for resources outside of the CSIRT</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As time goes, additional details will be collected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Other incidents may be related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Additional victims may be discovered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14" name="Title 3">
            <a:extLst>
              <a:ext uri="{FF2B5EF4-FFF2-40B4-BE49-F238E27FC236}">
                <a16:creationId xmlns:a16="http://schemas.microsoft.com/office/drawing/2014/main" id="{6C0A040D-EBD7-5F4C-BAAE-930E71EFFA89}"/>
              </a:ext>
            </a:extLst>
          </p:cNvPr>
          <p:cNvSpPr>
            <a:spLocks noGrp="1"/>
          </p:cNvSpPr>
          <p:nvPr>
            <p:ph type="title"/>
          </p:nvPr>
        </p:nvSpPr>
        <p:spPr>
          <a:xfrm>
            <a:off x="350201" y="131562"/>
            <a:ext cx="6437461" cy="695826"/>
          </a:xfrm>
        </p:spPr>
        <p:txBody>
          <a:bodyPr>
            <a:normAutofit/>
          </a:bodyPr>
          <a:lstStyle/>
          <a:p>
            <a:r>
              <a:rPr lang="en-GB" dirty="0"/>
              <a:t>Section 2: </a:t>
            </a:r>
            <a:r>
              <a:rPr lang="en-US" dirty="0"/>
              <a:t>Incident Management Models – ENISA</a:t>
            </a:r>
            <a:br>
              <a:rPr lang="en-GB" dirty="0"/>
            </a:br>
            <a:r>
              <a:rPr lang="en-GB" dirty="0"/>
              <a:t>4 – Incident Resolution</a:t>
            </a:r>
            <a:endParaRPr lang="en-US" dirty="0"/>
          </a:p>
        </p:txBody>
      </p:sp>
      <p:sp>
        <p:nvSpPr>
          <p:cNvPr id="15" name="Rectangle 14">
            <a:extLst>
              <a:ext uri="{FF2B5EF4-FFF2-40B4-BE49-F238E27FC236}">
                <a16:creationId xmlns:a16="http://schemas.microsoft.com/office/drawing/2014/main" id="{26D31E7F-F08C-7F41-9E2D-AADED4893B56}"/>
              </a:ext>
            </a:extLst>
          </p:cNvPr>
          <p:cNvSpPr/>
          <p:nvPr/>
        </p:nvSpPr>
        <p:spPr>
          <a:xfrm>
            <a:off x="7380458" y="3548941"/>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266B66A-3B2F-8245-8A70-694BADB3CB61}"/>
              </a:ext>
            </a:extLst>
          </p:cNvPr>
          <p:cNvSpPr txBox="1"/>
          <p:nvPr/>
        </p:nvSpPr>
        <p:spPr>
          <a:xfrm>
            <a:off x="3264202" y="4840769"/>
            <a:ext cx="2472665" cy="276999"/>
          </a:xfrm>
          <a:prstGeom prst="rect">
            <a:avLst/>
          </a:prstGeom>
          <a:noFill/>
        </p:spPr>
        <p:txBody>
          <a:bodyPr wrap="none" rtlCol="0">
            <a:spAutoFit/>
          </a:bodyPr>
          <a:lstStyle/>
          <a:p>
            <a:pPr algn="ctr"/>
            <a:r>
              <a:rPr lang="en-IE" sz="1200" dirty="0"/>
              <a:t>Photo by Markus Spiske on Unsplash</a:t>
            </a:r>
            <a:endParaRPr lang="en-GB" sz="1200" dirty="0"/>
          </a:p>
        </p:txBody>
      </p:sp>
      <p:pic>
        <p:nvPicPr>
          <p:cNvPr id="5" name="Picture 4">
            <a:extLst>
              <a:ext uri="{FF2B5EF4-FFF2-40B4-BE49-F238E27FC236}">
                <a16:creationId xmlns:a16="http://schemas.microsoft.com/office/drawing/2014/main" id="{82CF9938-A16E-3243-A794-E48337DCA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7856" y="2686566"/>
            <a:ext cx="2743415" cy="1828943"/>
          </a:xfrm>
          <a:prstGeom prst="rect">
            <a:avLst/>
          </a:prstGeom>
        </p:spPr>
      </p:pic>
    </p:spTree>
    <p:extLst>
      <p:ext uri="{BB962C8B-B14F-4D97-AF65-F5344CB8AC3E}">
        <p14:creationId xmlns:p14="http://schemas.microsoft.com/office/powerpoint/2010/main" val="4217929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43</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Data Analysis</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Formal process</a:t>
            </a:r>
          </a:p>
          <a:p>
            <a:pPr marL="628650" lvl="1"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Needs to be documented</a:t>
            </a:r>
          </a:p>
          <a:p>
            <a:pPr marL="628650" lvl="1"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Best if it can be replayed</a:t>
            </a:r>
          </a:p>
          <a:p>
            <a:pPr marL="628650" lvl="1" indent="-285750">
              <a:buSzPct val="100000"/>
              <a:buFont typeface="Arial" panose="020B0604020202020204" pitchFamily="34" charset="0"/>
              <a:buChar char="•"/>
            </a:pPr>
            <a:r>
              <a:rPr lang="en-US" sz="1400" b="1" dirty="0">
                <a:solidFill>
                  <a:srgbClr val="153D6E"/>
                </a:solidFill>
                <a:ea typeface="Verdana" panose="020B0604030504040204" pitchFamily="34" charset="0"/>
                <a:cs typeface="Arial" panose="020B0604020202020204" pitchFamily="34" charset="0"/>
              </a:rPr>
              <a:t>Never work on real data, always on copies</a:t>
            </a:r>
          </a:p>
          <a:p>
            <a:pPr marL="285750" indent="-285750">
              <a:buSzPct val="100000"/>
              <a:buFont typeface="Arial" panose="020B0604020202020204" pitchFamily="34" charset="0"/>
              <a:buChar char="•"/>
            </a:pPr>
            <a:endParaRPr lang="en-US" sz="14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Select the sources</a:t>
            </a:r>
          </a:p>
          <a:p>
            <a:pPr marL="628650" lvl="1"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People/staff, components, data, time range</a:t>
            </a:r>
          </a:p>
          <a:p>
            <a:pPr marL="285750" indent="-285750">
              <a:buSzPct val="100000"/>
              <a:buFont typeface="Arial" panose="020B0604020202020204" pitchFamily="34" charset="0"/>
              <a:buChar char="•"/>
            </a:pPr>
            <a:endParaRPr lang="en-US" sz="14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Build a team</a:t>
            </a:r>
          </a:p>
          <a:p>
            <a:pPr marL="628650" lvl="1"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Team manager</a:t>
            </a:r>
          </a:p>
          <a:p>
            <a:pPr marL="628650" lvl="1"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Split the work according to </a:t>
            </a:r>
          </a:p>
          <a:p>
            <a:pPr marL="971550" lvl="2"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Process steps, expertise, availability, workload</a:t>
            </a:r>
          </a:p>
          <a:p>
            <a:pPr marL="628650" lvl="1"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Teams' effort</a:t>
            </a:r>
          </a:p>
          <a:p>
            <a:pPr marL="628650" lvl="1" indent="-285750">
              <a:buSzPct val="100000"/>
              <a:buFont typeface="Arial" panose="020B0604020202020204" pitchFamily="34" charset="0"/>
              <a:buChar char="•"/>
            </a:pPr>
            <a:endParaRPr lang="en-US" sz="14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400" dirty="0">
                <a:solidFill>
                  <a:srgbClr val="153D6E"/>
                </a:solidFill>
                <a:ea typeface="Verdana" panose="020B0604030504040204" pitchFamily="34" charset="0"/>
                <a:cs typeface="Arial" panose="020B0604020202020204" pitchFamily="34" charset="0"/>
              </a:rPr>
              <a:t>Proceed according to your plan</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5 – Data Analysis</a:t>
            </a:r>
            <a:endParaRPr lang="en-US" dirty="0"/>
          </a:p>
        </p:txBody>
      </p:sp>
      <p:sp>
        <p:nvSpPr>
          <p:cNvPr id="8" name="Rectangle 7">
            <a:extLst>
              <a:ext uri="{FF2B5EF4-FFF2-40B4-BE49-F238E27FC236}">
                <a16:creationId xmlns:a16="http://schemas.microsoft.com/office/drawing/2014/main" id="{BE6ACC03-D071-AB49-B105-9D6ADACBDE47}"/>
              </a:ext>
            </a:extLst>
          </p:cNvPr>
          <p:cNvSpPr/>
          <p:nvPr/>
        </p:nvSpPr>
        <p:spPr>
          <a:xfrm>
            <a:off x="6744565" y="3657600"/>
            <a:ext cx="282536"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8432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44</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Data Analysis</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Gather more data</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Look for details to support the effort of incident handling</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Involves data collection and support from the victims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Readily available data in the notification form, including point of contacts, date, targeted environments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Incident knowledge base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Live data from sensors and monitoring systems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Logs from security components</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May discover other victims that are not yet aware of the incident</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May deduce the next potential victim</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5 – Data Analysis</a:t>
            </a:r>
            <a:endParaRPr lang="en-US" dirty="0"/>
          </a:p>
        </p:txBody>
      </p:sp>
      <p:sp>
        <p:nvSpPr>
          <p:cNvPr id="8" name="Rectangle 7">
            <a:extLst>
              <a:ext uri="{FF2B5EF4-FFF2-40B4-BE49-F238E27FC236}">
                <a16:creationId xmlns:a16="http://schemas.microsoft.com/office/drawing/2014/main" id="{BE6ACC03-D071-AB49-B105-9D6ADACBDE47}"/>
              </a:ext>
            </a:extLst>
          </p:cNvPr>
          <p:cNvSpPr/>
          <p:nvPr/>
        </p:nvSpPr>
        <p:spPr>
          <a:xfrm>
            <a:off x="6744565" y="3657600"/>
            <a:ext cx="282536"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2509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45</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Data Analysis</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85000" lnSpcReduction="20000"/>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May require to liaise with technical partners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Hosting companies, ISP, content providers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HW/SW suppliers, application vendors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Service providers</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May require to liaise with business partners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Partners, sub-contractors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Service providers</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May require to liaise with authorities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Law enforcement agencies (LEA)</a:t>
            </a:r>
          </a:p>
          <a:p>
            <a:pPr lvl="1">
              <a:buSzPct val="100000"/>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Airport approach, fast overlook, more and more detailed</a:t>
            </a:r>
            <a:br>
              <a:rPr lang="en-US" sz="1600" dirty="0">
                <a:solidFill>
                  <a:srgbClr val="153D6E"/>
                </a:solidFill>
                <a:ea typeface="Verdana" panose="020B0604030504040204" pitchFamily="34" charset="0"/>
                <a:cs typeface="Arial" panose="020B0604020202020204" pitchFamily="34" charset="0"/>
              </a:rPr>
            </a:br>
            <a:r>
              <a:rPr lang="en-US" sz="1600" dirty="0">
                <a:solidFill>
                  <a:srgbClr val="153D6E"/>
                </a:solidFill>
                <a:ea typeface="Verdana" panose="020B0604030504040204" pitchFamily="34" charset="0"/>
                <a:cs typeface="Arial" panose="020B0604020202020204" pitchFamily="34" charset="0"/>
              </a:rPr>
              <a:t>when reaching the point of interest</a:t>
            </a:r>
          </a:p>
          <a:p>
            <a:pPr>
              <a:buSzPct val="100000"/>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Level of positive support depends on good will without preparation</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Anticipation</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a:buSzPct val="100000"/>
            </a:pPr>
            <a:r>
              <a:rPr lang="en-US" sz="1600" dirty="0">
                <a:solidFill>
                  <a:srgbClr val="153D6E"/>
                </a:solidFill>
                <a:ea typeface="Verdana" panose="020B0604030504040204" pitchFamily="34" charset="0"/>
                <a:cs typeface="Arial" panose="020B0604020202020204" pitchFamily="34" charset="0"/>
              </a:rPr>
              <a:t>Digging and analyzing down to details </a:t>
            </a:r>
            <a:r>
              <a:rPr lang="en-US" sz="1600" i="1" dirty="0">
                <a:solidFill>
                  <a:srgbClr val="153D6E"/>
                </a:solidFill>
                <a:ea typeface="Verdana" panose="020B0604030504040204" pitchFamily="34" charset="0"/>
                <a:cs typeface="Arial" panose="020B0604020202020204" pitchFamily="34" charset="0"/>
              </a:rPr>
              <a:t>versus</a:t>
            </a:r>
            <a:r>
              <a:rPr lang="en-US" sz="1600" dirty="0">
                <a:solidFill>
                  <a:srgbClr val="153D6E"/>
                </a:solidFill>
                <a:ea typeface="Verdana" panose="020B0604030504040204" pitchFamily="34" charset="0"/>
                <a:cs typeface="Arial" panose="020B0604020202020204" pitchFamily="34" charset="0"/>
              </a:rPr>
              <a:t> Adapting the level of analysis</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5 – Data Analysis</a:t>
            </a:r>
            <a:endParaRPr lang="en-US" dirty="0"/>
          </a:p>
        </p:txBody>
      </p:sp>
      <p:sp>
        <p:nvSpPr>
          <p:cNvPr id="8" name="Rectangle 7">
            <a:extLst>
              <a:ext uri="{FF2B5EF4-FFF2-40B4-BE49-F238E27FC236}">
                <a16:creationId xmlns:a16="http://schemas.microsoft.com/office/drawing/2014/main" id="{BE6ACC03-D071-AB49-B105-9D6ADACBDE47}"/>
              </a:ext>
            </a:extLst>
          </p:cNvPr>
          <p:cNvSpPr/>
          <p:nvPr/>
        </p:nvSpPr>
        <p:spPr>
          <a:xfrm>
            <a:off x="6744565" y="3657600"/>
            <a:ext cx="282536"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F3A4AD5-CA95-A64C-A11E-3235D8CD73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34"/>
          <a:stretch/>
        </p:blipFill>
        <p:spPr>
          <a:xfrm>
            <a:off x="4547389" y="1196546"/>
            <a:ext cx="1750104" cy="1521767"/>
          </a:xfrm>
          <a:prstGeom prst="rect">
            <a:avLst/>
          </a:prstGeom>
        </p:spPr>
      </p:pic>
      <p:sp>
        <p:nvSpPr>
          <p:cNvPr id="11" name="TextBox 10">
            <a:extLst>
              <a:ext uri="{FF2B5EF4-FFF2-40B4-BE49-F238E27FC236}">
                <a16:creationId xmlns:a16="http://schemas.microsoft.com/office/drawing/2014/main" id="{A2F8A373-659F-9A4E-B385-66B5DDAFD0CC}"/>
              </a:ext>
            </a:extLst>
          </p:cNvPr>
          <p:cNvSpPr txBox="1"/>
          <p:nvPr/>
        </p:nvSpPr>
        <p:spPr>
          <a:xfrm>
            <a:off x="3023532" y="4840769"/>
            <a:ext cx="2954015" cy="276999"/>
          </a:xfrm>
          <a:prstGeom prst="rect">
            <a:avLst/>
          </a:prstGeom>
          <a:noFill/>
        </p:spPr>
        <p:txBody>
          <a:bodyPr wrap="none" rtlCol="0">
            <a:spAutoFit/>
          </a:bodyPr>
          <a:lstStyle/>
          <a:p>
            <a:pPr algn="ctr"/>
            <a:r>
              <a:rPr lang="en-IE" sz="1200" dirty="0"/>
              <a:t>Photo by Sebastian Grochowicz on Unsplash</a:t>
            </a:r>
            <a:endParaRPr lang="en-GB" sz="1200" dirty="0"/>
          </a:p>
        </p:txBody>
      </p:sp>
    </p:spTree>
    <p:extLst>
      <p:ext uri="{BB962C8B-B14F-4D97-AF65-F5344CB8AC3E}">
        <p14:creationId xmlns:p14="http://schemas.microsoft.com/office/powerpoint/2010/main" val="4012578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46</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Resolution Research</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Review data, analyze and see if it points to a resolution</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Recursive process with data analysis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IRM: Information and Records Management</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SOPs: Standard Operations Procedures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Be prepared to get more expertise onboard</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Usually collection of 20-30% of possible information gives you potentially about 80% of answers</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Global research approach with tracks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Independent tracks and researches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Project management, brainstorming, tasks, meetings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Review sessions are very important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Key role of the incident manager</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6 – Resolution Research</a:t>
            </a:r>
            <a:endParaRPr lang="en-US" dirty="0"/>
          </a:p>
        </p:txBody>
      </p:sp>
      <p:sp>
        <p:nvSpPr>
          <p:cNvPr id="8" name="Rectangle 7">
            <a:extLst>
              <a:ext uri="{FF2B5EF4-FFF2-40B4-BE49-F238E27FC236}">
                <a16:creationId xmlns:a16="http://schemas.microsoft.com/office/drawing/2014/main" id="{EBC60202-E08A-DC47-B54B-172E17E3CAA0}"/>
              </a:ext>
            </a:extLst>
          </p:cNvPr>
          <p:cNvSpPr/>
          <p:nvPr/>
        </p:nvSpPr>
        <p:spPr>
          <a:xfrm>
            <a:off x="7036724" y="3657600"/>
            <a:ext cx="324196"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82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47</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Actions Proposed</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Based on the previous steps, proposal for new directions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Keeping on analyzing</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Moving to other components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Aiming at going back in time up to the initial event</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Present the next steps to the business managers or decision makers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Proposed actions must be explained according to the audience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Technical, business, legal, human resources, …</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Examples: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Looking for the origin of the attack</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Stopping versus mitigation an attack</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Moving to a backup environment</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7 – Action Proposed</a:t>
            </a:r>
            <a:endParaRPr lang="en-US" dirty="0"/>
          </a:p>
        </p:txBody>
      </p:sp>
      <p:sp>
        <p:nvSpPr>
          <p:cNvPr id="8" name="Rectangle 7">
            <a:extLst>
              <a:ext uri="{FF2B5EF4-FFF2-40B4-BE49-F238E27FC236}">
                <a16:creationId xmlns:a16="http://schemas.microsoft.com/office/drawing/2014/main" id="{3A285581-5A1C-F342-B797-A9E006C9A365}"/>
              </a:ext>
            </a:extLst>
          </p:cNvPr>
          <p:cNvSpPr/>
          <p:nvPr/>
        </p:nvSpPr>
        <p:spPr>
          <a:xfrm>
            <a:off x="7380458" y="3695073"/>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9966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48</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Actions Performed</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Actions can be performed by incident team, responders or subcontracted to third-parties</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 all cases, everyone must stick to the plan</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Results may influence choices</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Check if an action has been performed (correctly)</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Document (what has been done and when)</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Communicate</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8 – Actions Performed</a:t>
            </a:r>
            <a:endParaRPr lang="en-US" dirty="0"/>
          </a:p>
        </p:txBody>
      </p:sp>
      <p:sp>
        <p:nvSpPr>
          <p:cNvPr id="8" name="Rectangle 7">
            <a:extLst>
              <a:ext uri="{FF2B5EF4-FFF2-40B4-BE49-F238E27FC236}">
                <a16:creationId xmlns:a16="http://schemas.microsoft.com/office/drawing/2014/main" id="{FB9F69E8-1CF5-8949-B10C-F84678D04E32}"/>
              </a:ext>
            </a:extLst>
          </p:cNvPr>
          <p:cNvSpPr/>
          <p:nvPr/>
        </p:nvSpPr>
        <p:spPr>
          <a:xfrm>
            <a:off x="7937368" y="3665349"/>
            <a:ext cx="306371"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269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49</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a:p>
            <a:pPr algn="ctr"/>
            <a:r>
              <a:rPr lang="en-US" sz="2000" b="1" cap="small" dirty="0">
                <a:solidFill>
                  <a:srgbClr val="153D6E"/>
                </a:solidFill>
              </a:rPr>
              <a:t>-</a:t>
            </a:r>
          </a:p>
          <a:p>
            <a:pPr algn="ctr"/>
            <a:r>
              <a:rPr lang="en-US" sz="1800" b="1" cap="small" dirty="0">
                <a:solidFill>
                  <a:srgbClr val="153D6E"/>
                </a:solidFill>
              </a:rPr>
              <a:t>Eradication </a:t>
            </a:r>
          </a:p>
          <a:p>
            <a:pPr algn="ctr"/>
            <a:r>
              <a:rPr lang="en-US" sz="1800" b="1" cap="small" dirty="0">
                <a:solidFill>
                  <a:srgbClr val="153D6E"/>
                </a:solidFill>
              </a:rPr>
              <a:t>&amp; Recovery</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Main goal: getting rid of the incident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Eradication</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Recovery</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Business restoration</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Eradication</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No more effects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No risk of new compromise</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Recovery</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Getting back to the pre-incident context</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Business restoration</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RTO: recovery time objective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RPO: recovery point objective</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9 – Eradication &amp; Recovery</a:t>
            </a:r>
            <a:endParaRPr lang="en-US" dirty="0"/>
          </a:p>
        </p:txBody>
      </p:sp>
      <p:sp>
        <p:nvSpPr>
          <p:cNvPr id="8" name="Rectangle 7">
            <a:extLst>
              <a:ext uri="{FF2B5EF4-FFF2-40B4-BE49-F238E27FC236}">
                <a16:creationId xmlns:a16="http://schemas.microsoft.com/office/drawing/2014/main" id="{26C465EE-6C6A-3C4B-95EA-050C0CF5D57F}"/>
              </a:ext>
            </a:extLst>
          </p:cNvPr>
          <p:cNvSpPr/>
          <p:nvPr/>
        </p:nvSpPr>
        <p:spPr>
          <a:xfrm>
            <a:off x="8254538" y="3664954"/>
            <a:ext cx="304296"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23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474D63-D972-D14D-8A5C-755021AB877B}"/>
              </a:ext>
            </a:extLst>
          </p:cNvPr>
          <p:cNvSpPr>
            <a:spLocks noGrp="1"/>
          </p:cNvSpPr>
          <p:nvPr>
            <p:ph type="sldNum" sz="quarter" idx="4"/>
          </p:nvPr>
        </p:nvSpPr>
        <p:spPr/>
        <p:txBody>
          <a:bodyPr/>
          <a:lstStyle/>
          <a:p>
            <a:fld id="{9E7CA0F2-EE66-4F60-8C00-E0BE38E7AEC5}" type="slidenum">
              <a:rPr lang="en-GB" smtClean="0"/>
              <a:pPr/>
              <a:t>5</a:t>
            </a:fld>
            <a:endParaRPr lang="en-GB" dirty="0"/>
          </a:p>
        </p:txBody>
      </p:sp>
      <p:sp>
        <p:nvSpPr>
          <p:cNvPr id="4" name="Title 3">
            <a:extLst>
              <a:ext uri="{FF2B5EF4-FFF2-40B4-BE49-F238E27FC236}">
                <a16:creationId xmlns:a16="http://schemas.microsoft.com/office/drawing/2014/main" id="{89F9AB80-13A9-D240-AD11-5B606F372CE7}"/>
              </a:ext>
            </a:extLst>
          </p:cNvPr>
          <p:cNvSpPr>
            <a:spLocks noGrp="1"/>
          </p:cNvSpPr>
          <p:nvPr>
            <p:ph type="title"/>
          </p:nvPr>
        </p:nvSpPr>
        <p:spPr/>
        <p:txBody>
          <a:bodyPr/>
          <a:lstStyle/>
          <a:p>
            <a:r>
              <a:rPr lang="en-US" dirty="0"/>
              <a:t>Exercise #1 – Fire Alarm</a:t>
            </a:r>
          </a:p>
        </p:txBody>
      </p:sp>
      <p:pic>
        <p:nvPicPr>
          <p:cNvPr id="6" name="Picture 5" descr="GreatFire_bucketLinelo1.jpg">
            <a:extLst>
              <a:ext uri="{FF2B5EF4-FFF2-40B4-BE49-F238E27FC236}">
                <a16:creationId xmlns:a16="http://schemas.microsoft.com/office/drawing/2014/main" id="{16C9C257-2B18-D44A-9454-8A35DC2D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01" y="1076632"/>
            <a:ext cx="8174367" cy="3660164"/>
          </a:xfrm>
          <a:prstGeom prst="rect">
            <a:avLst/>
          </a:prstGeom>
        </p:spPr>
      </p:pic>
    </p:spTree>
    <p:extLst>
      <p:ext uri="{BB962C8B-B14F-4D97-AF65-F5344CB8AC3E}">
        <p14:creationId xmlns:p14="http://schemas.microsoft.com/office/powerpoint/2010/main" val="3190340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50</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Resolution</a:t>
            </a: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Keep an eye on open tickets, updates might change the game</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10 seconds for 10 minutes , a principle from the emergency room</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Staff is under time pressure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Staff works so quickly that they make errors and compromise safety (or the result)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10-for-10 tries to slow down just a little, take a deep breath and a formal time-out</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is the biggest problem right now?</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is the most dangerous aspect of the problem?</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Encourage all team members to raise any further concerns or suggestions for improvement or refinement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Then dive back into work</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14" name="Title 3">
            <a:extLst>
              <a:ext uri="{FF2B5EF4-FFF2-40B4-BE49-F238E27FC236}">
                <a16:creationId xmlns:a16="http://schemas.microsoft.com/office/drawing/2014/main" id="{6C0A040D-EBD7-5F4C-BAAE-930E71EFFA89}"/>
              </a:ext>
            </a:extLst>
          </p:cNvPr>
          <p:cNvSpPr>
            <a:spLocks noGrp="1"/>
          </p:cNvSpPr>
          <p:nvPr>
            <p:ph type="title"/>
          </p:nvPr>
        </p:nvSpPr>
        <p:spPr>
          <a:xfrm>
            <a:off x="350201" y="131562"/>
            <a:ext cx="6437461" cy="695826"/>
          </a:xfrm>
        </p:spPr>
        <p:txBody>
          <a:bodyPr>
            <a:normAutofit/>
          </a:bodyPr>
          <a:lstStyle/>
          <a:p>
            <a:r>
              <a:rPr lang="en-GB" dirty="0"/>
              <a:t>Section 2: </a:t>
            </a:r>
            <a:r>
              <a:rPr lang="en-US" dirty="0"/>
              <a:t>Incident Management Models – ENISA</a:t>
            </a:r>
            <a:br>
              <a:rPr lang="en-GB" dirty="0"/>
            </a:br>
            <a:r>
              <a:rPr lang="en-GB" dirty="0"/>
              <a:t>4 – Incident Resolution</a:t>
            </a:r>
            <a:endParaRPr lang="en-US" dirty="0"/>
          </a:p>
        </p:txBody>
      </p:sp>
      <p:sp>
        <p:nvSpPr>
          <p:cNvPr id="15" name="Rectangle 14">
            <a:extLst>
              <a:ext uri="{FF2B5EF4-FFF2-40B4-BE49-F238E27FC236}">
                <a16:creationId xmlns:a16="http://schemas.microsoft.com/office/drawing/2014/main" id="{26D31E7F-F08C-7F41-9E2D-AADED4893B56}"/>
              </a:ext>
            </a:extLst>
          </p:cNvPr>
          <p:cNvSpPr/>
          <p:nvPr/>
        </p:nvSpPr>
        <p:spPr>
          <a:xfrm>
            <a:off x="7384016" y="3828383"/>
            <a:ext cx="539855" cy="1118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8F5B0E1-824E-48E9-816C-5E23184753CB}"/>
              </a:ext>
            </a:extLst>
          </p:cNvPr>
          <p:cNvSpPr/>
          <p:nvPr/>
        </p:nvSpPr>
        <p:spPr>
          <a:xfrm>
            <a:off x="350201" y="4512073"/>
            <a:ext cx="6581541" cy="584775"/>
          </a:xfrm>
          <a:prstGeom prst="rect">
            <a:avLst/>
          </a:prstGeom>
        </p:spPr>
        <p:txBody>
          <a:bodyPr wrap="square">
            <a:spAutoFit/>
          </a:bodyPr>
          <a:lstStyle/>
          <a:p>
            <a:pPr>
              <a:buSzPct val="100000"/>
            </a:pPr>
            <a:r>
              <a:rPr lang="en-US" sz="1600" b="1" dirty="0">
                <a:solidFill>
                  <a:srgbClr val="153D6E"/>
                </a:solidFill>
                <a:ea typeface="Verdana" panose="020B0604030504040204" pitchFamily="34" charset="0"/>
                <a:cs typeface="Arial" panose="020B0604020202020204" pitchFamily="34" charset="0"/>
              </a:rPr>
              <a:t>Spend 10 seconds more on data gathering, diagnosing and team planning </a:t>
            </a:r>
          </a:p>
          <a:p>
            <a:pPr>
              <a:buSzPct val="100000"/>
            </a:pPr>
            <a:r>
              <a:rPr lang="en-US" sz="1600" b="1" dirty="0">
                <a:solidFill>
                  <a:srgbClr val="153D6E"/>
                </a:solidFill>
                <a:ea typeface="Verdana" panose="020B0604030504040204" pitchFamily="34" charset="0"/>
                <a:cs typeface="Arial" panose="020B0604020202020204" pitchFamily="34" charset="0"/>
              </a:rPr>
              <a:t>and save time and improve safety for the next 10 minutes</a:t>
            </a:r>
          </a:p>
        </p:txBody>
      </p:sp>
    </p:spTree>
    <p:extLst>
      <p:ext uri="{BB962C8B-B14F-4D97-AF65-F5344CB8AC3E}">
        <p14:creationId xmlns:p14="http://schemas.microsoft.com/office/powerpoint/2010/main" val="1224837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51</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Last but not least, this is the end of the incident</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No longer an issue</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Who decides the incident is closed?</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are the criteria to do so?</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if there is a legal action?</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Were sensors and attack detectors added and/or tuned?</a:t>
            </a:r>
            <a:br>
              <a:rPr lang="en-US" sz="1600" dirty="0">
                <a:solidFill>
                  <a:srgbClr val="153D6E"/>
                </a:solidFill>
                <a:ea typeface="Verdana" panose="020B0604030504040204" pitchFamily="34" charset="0"/>
                <a:cs typeface="Arial" panose="020B0604020202020204" pitchFamily="34" charset="0"/>
              </a:rPr>
            </a:br>
            <a:r>
              <a:rPr lang="en-US" sz="1600" dirty="0">
                <a:solidFill>
                  <a:srgbClr val="153D6E"/>
                </a:solidFill>
                <a:ea typeface="Verdana" panose="020B0604030504040204" pitchFamily="34" charset="0"/>
                <a:cs typeface="Arial" panose="020B0604020202020204" pitchFamily="34" charset="0"/>
              </a:rPr>
              <a:t>Should you keep the current settings or change them?</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10 – Incident Closing</a:t>
            </a:r>
            <a:endParaRPr lang="en-US" dirty="0"/>
          </a:p>
        </p:txBody>
      </p:sp>
      <p:sp>
        <p:nvSpPr>
          <p:cNvPr id="8" name="Rectangle 7">
            <a:extLst>
              <a:ext uri="{FF2B5EF4-FFF2-40B4-BE49-F238E27FC236}">
                <a16:creationId xmlns:a16="http://schemas.microsoft.com/office/drawing/2014/main" id="{78F58F2B-6855-0547-82C6-55F74305B5C4}"/>
              </a:ext>
            </a:extLst>
          </p:cNvPr>
          <p:cNvSpPr/>
          <p:nvPr/>
        </p:nvSpPr>
        <p:spPr>
          <a:xfrm>
            <a:off x="7380458" y="3837034"/>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5328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52</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An incident is finished for the </a:t>
            </a:r>
            <a:r>
              <a:rPr lang="en-US" sz="1600" b="1" dirty="0">
                <a:solidFill>
                  <a:srgbClr val="153D6E"/>
                </a:solidFill>
                <a:ea typeface="Verdana" panose="020B0604030504040204" pitchFamily="34" charset="0"/>
                <a:cs typeface="Arial" panose="020B0604020202020204" pitchFamily="34" charset="0"/>
              </a:rPr>
              <a:t>incident handler</a:t>
            </a:r>
            <a:r>
              <a:rPr lang="en-US" sz="1600" dirty="0">
                <a:solidFill>
                  <a:srgbClr val="153D6E"/>
                </a:solidFill>
                <a:ea typeface="Verdana" panose="020B0604030504040204" pitchFamily="34" charset="0"/>
                <a:cs typeface="Arial" panose="020B0604020202020204" pitchFamily="34" charset="0"/>
              </a:rPr>
              <a:t>, when …</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All tasks have been fulfilled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Activities have been documented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incident ticket is closed with all required details</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An incident is finished for the </a:t>
            </a:r>
            <a:r>
              <a:rPr lang="en-US" sz="1600" b="1" dirty="0">
                <a:solidFill>
                  <a:srgbClr val="153D6E"/>
                </a:solidFill>
                <a:ea typeface="Verdana" panose="020B0604030504040204" pitchFamily="34" charset="0"/>
                <a:cs typeface="Arial" panose="020B0604020202020204" pitchFamily="34" charset="0"/>
              </a:rPr>
              <a:t>incident manager</a:t>
            </a:r>
            <a:r>
              <a:rPr lang="en-US" sz="1600" dirty="0">
                <a:solidFill>
                  <a:srgbClr val="153D6E"/>
                </a:solidFill>
                <a:ea typeface="Verdana" panose="020B0604030504040204" pitchFamily="34" charset="0"/>
                <a:cs typeface="Arial" panose="020B0604020202020204" pitchFamily="34" charset="0"/>
              </a:rPr>
              <a:t>, when …</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required incident handling tasks have all been done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incident ticket is not re-opened within a give amount of time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closure of the ticket can be validated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artifacts, collected items, logs and documentation have been indexed and secured</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10 – Incident Closing</a:t>
            </a:r>
            <a:endParaRPr lang="en-US" dirty="0"/>
          </a:p>
        </p:txBody>
      </p:sp>
      <p:sp>
        <p:nvSpPr>
          <p:cNvPr id="8" name="Rectangle 7">
            <a:extLst>
              <a:ext uri="{FF2B5EF4-FFF2-40B4-BE49-F238E27FC236}">
                <a16:creationId xmlns:a16="http://schemas.microsoft.com/office/drawing/2014/main" id="{78F58F2B-6855-0547-82C6-55F74305B5C4}"/>
              </a:ext>
            </a:extLst>
          </p:cNvPr>
          <p:cNvSpPr/>
          <p:nvPr/>
        </p:nvSpPr>
        <p:spPr>
          <a:xfrm>
            <a:off x="7380458" y="3837034"/>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774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53</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An incident is finished for the </a:t>
            </a:r>
            <a:r>
              <a:rPr lang="en-US" sz="1600" b="1" dirty="0">
                <a:solidFill>
                  <a:srgbClr val="153D6E"/>
                </a:solidFill>
                <a:ea typeface="Verdana" panose="020B0604030504040204" pitchFamily="34" charset="0"/>
                <a:cs typeface="Arial" panose="020B0604020202020204" pitchFamily="34" charset="0"/>
              </a:rPr>
              <a:t>victim</a:t>
            </a:r>
            <a:r>
              <a:rPr lang="en-US" sz="1600" dirty="0">
                <a:solidFill>
                  <a:srgbClr val="153D6E"/>
                </a:solidFill>
                <a:ea typeface="Verdana" panose="020B0604030504040204" pitchFamily="34" charset="0"/>
                <a:cs typeface="Arial" panose="020B0604020202020204" pitchFamily="34" charset="0"/>
              </a:rPr>
              <a:t>, when …</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Business is back to usual</a:t>
            </a:r>
          </a:p>
          <a:p>
            <a:pPr marL="628650" lvl="1"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victim</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Knows the basic actions to take if ever the same incident (or similar) happens again</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Knows for sure who to contact if ever the same incident (or similar) happens again</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victim receives a formal notification of the closure</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10 – Incident Closing</a:t>
            </a:r>
            <a:endParaRPr lang="en-US" dirty="0"/>
          </a:p>
        </p:txBody>
      </p:sp>
      <p:sp>
        <p:nvSpPr>
          <p:cNvPr id="8" name="Rectangle 7">
            <a:extLst>
              <a:ext uri="{FF2B5EF4-FFF2-40B4-BE49-F238E27FC236}">
                <a16:creationId xmlns:a16="http://schemas.microsoft.com/office/drawing/2014/main" id="{78F58F2B-6855-0547-82C6-55F74305B5C4}"/>
              </a:ext>
            </a:extLst>
          </p:cNvPr>
          <p:cNvSpPr/>
          <p:nvPr/>
        </p:nvSpPr>
        <p:spPr>
          <a:xfrm>
            <a:off x="7380458" y="3837034"/>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6829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54</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10 – Incident Closing</a:t>
            </a:r>
            <a:endParaRPr lang="en-US" dirty="0"/>
          </a:p>
        </p:txBody>
      </p:sp>
      <p:graphicFrame>
        <p:nvGraphicFramePr>
          <p:cNvPr id="14" name="Content Placeholder 9">
            <a:extLst>
              <a:ext uri="{FF2B5EF4-FFF2-40B4-BE49-F238E27FC236}">
                <a16:creationId xmlns:a16="http://schemas.microsoft.com/office/drawing/2014/main" id="{E4D43123-3BCD-7744-8AC9-B05FF192F897}"/>
              </a:ext>
            </a:extLst>
          </p:cNvPr>
          <p:cNvGraphicFramePr>
            <a:graphicFrameLocks/>
          </p:cNvGraphicFramePr>
          <p:nvPr>
            <p:extLst>
              <p:ext uri="{D42A27DB-BD31-4B8C-83A1-F6EECF244321}">
                <p14:modId xmlns:p14="http://schemas.microsoft.com/office/powerpoint/2010/main" val="442265346"/>
              </p:ext>
            </p:extLst>
          </p:nvPr>
        </p:nvGraphicFramePr>
        <p:xfrm>
          <a:off x="339857" y="1196546"/>
          <a:ext cx="5947292" cy="3342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a:extLst>
              <a:ext uri="{FF2B5EF4-FFF2-40B4-BE49-F238E27FC236}">
                <a16:creationId xmlns:a16="http://schemas.microsoft.com/office/drawing/2014/main" id="{1146F9EC-7847-4246-84F1-CD6908679F5F}"/>
              </a:ext>
            </a:extLst>
          </p:cNvPr>
          <p:cNvSpPr/>
          <p:nvPr/>
        </p:nvSpPr>
        <p:spPr>
          <a:xfrm>
            <a:off x="7053523" y="3951129"/>
            <a:ext cx="307605"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0323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55</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p>
          <a:p>
            <a:pPr algn="ctr"/>
            <a:r>
              <a:rPr lang="en-US" sz="2000" b="1" cap="small" dirty="0">
                <a:solidFill>
                  <a:srgbClr val="153D6E"/>
                </a:solidFill>
              </a:rPr>
              <a:t>-</a:t>
            </a:r>
          </a:p>
          <a:p>
            <a:pPr algn="ctr"/>
            <a:r>
              <a:rPr lang="en-US" sz="2000" b="1" cap="small" dirty="0">
                <a:solidFill>
                  <a:srgbClr val="153D6E"/>
                </a:solidFill>
              </a:rPr>
              <a:t>Final Information</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11 – Final Information</a:t>
            </a:r>
            <a:endParaRPr lang="en-US" dirty="0"/>
          </a:p>
        </p:txBody>
      </p:sp>
      <p:sp>
        <p:nvSpPr>
          <p:cNvPr id="10" name="Rectangle 9">
            <a:extLst>
              <a:ext uri="{FF2B5EF4-FFF2-40B4-BE49-F238E27FC236}">
                <a16:creationId xmlns:a16="http://schemas.microsoft.com/office/drawing/2014/main" id="{BD573112-61E9-B14D-AD21-C35795AF01FC}"/>
              </a:ext>
            </a:extLst>
          </p:cNvPr>
          <p:cNvSpPr/>
          <p:nvPr/>
        </p:nvSpPr>
        <p:spPr>
          <a:xfrm>
            <a:off x="7053523" y="3951129"/>
            <a:ext cx="307605"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888062F-72B0-2443-900F-9FB61DABEE84}"/>
              </a:ext>
            </a:extLst>
          </p:cNvPr>
          <p:cNvSpPr/>
          <p:nvPr/>
        </p:nvSpPr>
        <p:spPr>
          <a:xfrm>
            <a:off x="350202" y="1196546"/>
            <a:ext cx="5947292" cy="3342501"/>
          </a:xfrm>
          <a:prstGeom prst="rect">
            <a:avLst/>
          </a:prstGeom>
        </p:spPr>
        <p:txBody>
          <a:bodyPr wrap="square">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are the messages to release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Targets, potential and real impacts, current status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Main findings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Summary of the issues encountered and work done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Level of understanding and complexity of the attack</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New assessed security level</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Recommendations, follow-up steps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Need to adjust to both the audience understanding and to the incident's level of complexity</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Who should deliver the message?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The incident manager or the CSIRT leader</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Able to use different levels of explanations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Who should support afterward</a:t>
            </a:r>
          </a:p>
        </p:txBody>
      </p:sp>
    </p:spTree>
    <p:extLst>
      <p:ext uri="{BB962C8B-B14F-4D97-AF65-F5344CB8AC3E}">
        <p14:creationId xmlns:p14="http://schemas.microsoft.com/office/powerpoint/2010/main" val="430850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56</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p>
          <a:p>
            <a:pPr algn="ctr"/>
            <a:r>
              <a:rPr lang="en-US" sz="2000" b="1" cap="small" dirty="0">
                <a:solidFill>
                  <a:srgbClr val="153D6E"/>
                </a:solidFill>
              </a:rPr>
              <a:t>-</a:t>
            </a:r>
          </a:p>
          <a:p>
            <a:pPr algn="ctr"/>
            <a:r>
              <a:rPr lang="en-US" sz="2000" b="1" cap="small" dirty="0">
                <a:solidFill>
                  <a:srgbClr val="153D6E"/>
                </a:solidFill>
              </a:rPr>
              <a:t>Final Classification</a:t>
            </a:r>
            <a:endParaRPr lang="en-US" sz="1600" b="1" cap="small" dirty="0">
              <a:solidFill>
                <a:srgbClr val="153D6E"/>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12 – Final Classification</a:t>
            </a:r>
            <a:endParaRPr lang="en-US" dirty="0"/>
          </a:p>
        </p:txBody>
      </p:sp>
      <p:sp>
        <p:nvSpPr>
          <p:cNvPr id="10" name="Rectangle 9">
            <a:extLst>
              <a:ext uri="{FF2B5EF4-FFF2-40B4-BE49-F238E27FC236}">
                <a16:creationId xmlns:a16="http://schemas.microsoft.com/office/drawing/2014/main" id="{3ADAA9FE-7224-6649-AD33-55EC39D6B43B}"/>
              </a:ext>
            </a:extLst>
          </p:cNvPr>
          <p:cNvSpPr/>
          <p:nvPr/>
        </p:nvSpPr>
        <p:spPr>
          <a:xfrm>
            <a:off x="7380458" y="3983165"/>
            <a:ext cx="539855" cy="101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D2200A-E7DF-0A47-A2E1-9C39E7CB7036}"/>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buSzPct val="100000"/>
            </a:pPr>
            <a:endParaRPr lang="en-US" sz="919" dirty="0">
              <a:solidFill>
                <a:schemeClr val="tx1"/>
              </a:solidFill>
            </a:endParaRPr>
          </a:p>
        </p:txBody>
      </p:sp>
      <p:sp>
        <p:nvSpPr>
          <p:cNvPr id="12" name="Rectangle 11">
            <a:extLst>
              <a:ext uri="{FF2B5EF4-FFF2-40B4-BE49-F238E27FC236}">
                <a16:creationId xmlns:a16="http://schemas.microsoft.com/office/drawing/2014/main" id="{1803C248-259D-7943-92AE-A489374BD00F}"/>
              </a:ext>
            </a:extLst>
          </p:cNvPr>
          <p:cNvSpPr/>
          <p:nvPr/>
        </p:nvSpPr>
        <p:spPr>
          <a:xfrm>
            <a:off x="350202" y="1196546"/>
            <a:ext cx="5947292" cy="3342501"/>
          </a:xfrm>
          <a:prstGeom prst="rect">
            <a:avLst/>
          </a:prstGeom>
        </p:spPr>
        <p:txBody>
          <a:bodyPr wrap="square">
            <a:normAutofit lnSpcReduction="10000"/>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Final classification may be different from the initial one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Initial: based on elements available at the start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Resolution step: during the action phase, while tackling the issue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Final: global and final understanding of the incident</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Classification can be useful to speed up the triage phase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Helps starting in the right direction thanks to additional details</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Risk of final classification</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Focusing on the classification sub-categories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Instead of spending time on extending the criteria and details that help classify</a:t>
            </a:r>
          </a:p>
        </p:txBody>
      </p:sp>
    </p:spTree>
    <p:extLst>
      <p:ext uri="{BB962C8B-B14F-4D97-AF65-F5344CB8AC3E}">
        <p14:creationId xmlns:p14="http://schemas.microsoft.com/office/powerpoint/2010/main" val="1314253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57</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p>
          <a:p>
            <a:pPr algn="ctr"/>
            <a:r>
              <a:rPr lang="en-US" sz="2000" b="1" cap="small" dirty="0">
                <a:solidFill>
                  <a:srgbClr val="153D6E"/>
                </a:solidFill>
              </a:rPr>
              <a:t>-</a:t>
            </a:r>
          </a:p>
          <a:p>
            <a:pPr algn="ctr"/>
            <a:r>
              <a:rPr lang="en-US" sz="2000" b="1" cap="small" dirty="0">
                <a:solidFill>
                  <a:srgbClr val="153D6E"/>
                </a:solidFill>
              </a:rPr>
              <a:t>Archiving</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Archives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Must be easily accessible</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If an incident occurs again, easier to follow a path that worked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Access must be secured and confidentiality must be enforced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Archive contain all steps to solve the incident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Any security breach of the archives is an incident it itself!</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Built-in function</a:t>
            </a:r>
            <a:br>
              <a:rPr lang="en-US" sz="1600" dirty="0">
                <a:solidFill>
                  <a:srgbClr val="153D6E"/>
                </a:solidFill>
                <a:ea typeface="Verdana" panose="020B0604030504040204" pitchFamily="34" charset="0"/>
                <a:cs typeface="Arial" panose="020B0604020202020204" pitchFamily="34" charset="0"/>
              </a:rPr>
            </a:br>
            <a:r>
              <a:rPr lang="en-US" sz="1600" dirty="0">
                <a:solidFill>
                  <a:srgbClr val="153D6E"/>
                </a:solidFill>
                <a:ea typeface="Verdana" panose="020B0604030504040204" pitchFamily="34" charset="0"/>
                <a:cs typeface="Arial" panose="020B0604020202020204" pitchFamily="34" charset="0"/>
              </a:rPr>
              <a:t>vs. CSIRT dedicated solution</a:t>
            </a:r>
            <a:br>
              <a:rPr lang="en-US" sz="1600" dirty="0">
                <a:solidFill>
                  <a:srgbClr val="153D6E"/>
                </a:solidFill>
                <a:ea typeface="Verdana" panose="020B0604030504040204" pitchFamily="34" charset="0"/>
                <a:cs typeface="Arial" panose="020B0604020202020204" pitchFamily="34" charset="0"/>
              </a:rPr>
            </a:br>
            <a:r>
              <a:rPr lang="en-US" sz="1600" dirty="0">
                <a:solidFill>
                  <a:srgbClr val="153D6E"/>
                </a:solidFill>
                <a:ea typeface="Verdana" panose="020B0604030504040204" pitchFamily="34" charset="0"/>
                <a:cs typeface="Arial" panose="020B0604020202020204" pitchFamily="34" charset="0"/>
              </a:rPr>
              <a:t>vs. Organization-wide solution</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13 – Incident Archiving</a:t>
            </a:r>
            <a:endParaRPr lang="en-US" dirty="0"/>
          </a:p>
        </p:txBody>
      </p:sp>
      <p:sp>
        <p:nvSpPr>
          <p:cNvPr id="10" name="Rectangle 9">
            <a:extLst>
              <a:ext uri="{FF2B5EF4-FFF2-40B4-BE49-F238E27FC236}">
                <a16:creationId xmlns:a16="http://schemas.microsoft.com/office/drawing/2014/main" id="{9EA72CFF-2E13-B74E-AD6B-83F06517D7A0}"/>
              </a:ext>
            </a:extLst>
          </p:cNvPr>
          <p:cNvSpPr/>
          <p:nvPr/>
        </p:nvSpPr>
        <p:spPr>
          <a:xfrm>
            <a:off x="7926170" y="3951129"/>
            <a:ext cx="307605"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1213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58</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Incident Closing</a:t>
            </a:r>
          </a:p>
          <a:p>
            <a:pPr algn="ctr"/>
            <a:r>
              <a:rPr lang="en-US" sz="2000" b="1" cap="small" dirty="0">
                <a:solidFill>
                  <a:srgbClr val="153D6E"/>
                </a:solidFill>
              </a:rPr>
              <a:t>-</a:t>
            </a:r>
          </a:p>
          <a:p>
            <a:pPr algn="ctr"/>
            <a:r>
              <a:rPr lang="en-US" sz="2000" b="1" cap="small" dirty="0">
                <a:solidFill>
                  <a:srgbClr val="153D6E"/>
                </a:solidFill>
              </a:rPr>
              <a:t>Archiving</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Laws apply to data in most countries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Privacy regulations and data processing</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Data retention requirement and data processing</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Depending on the country, laws might have different flavors</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After some times, the data are supposed to be deleted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is the legal data archiving period?</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if you trace back an APT incident that started </a:t>
            </a:r>
            <a:r>
              <a:rPr lang="en-US" sz="1600" b="1" dirty="0">
                <a:solidFill>
                  <a:srgbClr val="153D6E"/>
                </a:solidFill>
                <a:ea typeface="Verdana" panose="020B0604030504040204" pitchFamily="34" charset="0"/>
                <a:cs typeface="Arial" panose="020B0604020202020204" pitchFamily="34" charset="0"/>
              </a:rPr>
              <a:t>years ago</a:t>
            </a:r>
            <a:r>
              <a:rPr lang="en-US" sz="1600" dirty="0">
                <a:solidFill>
                  <a:srgbClr val="153D6E"/>
                </a:solidFill>
                <a:ea typeface="Verdana" panose="020B060403050404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13 – Incident Archiving</a:t>
            </a:r>
            <a:endParaRPr lang="en-US" dirty="0"/>
          </a:p>
        </p:txBody>
      </p:sp>
      <p:sp>
        <p:nvSpPr>
          <p:cNvPr id="10" name="Rectangle 9">
            <a:extLst>
              <a:ext uri="{FF2B5EF4-FFF2-40B4-BE49-F238E27FC236}">
                <a16:creationId xmlns:a16="http://schemas.microsoft.com/office/drawing/2014/main" id="{9EA72CFF-2E13-B74E-AD6B-83F06517D7A0}"/>
              </a:ext>
            </a:extLst>
          </p:cNvPr>
          <p:cNvSpPr/>
          <p:nvPr/>
        </p:nvSpPr>
        <p:spPr>
          <a:xfrm>
            <a:off x="7926170" y="3951129"/>
            <a:ext cx="307605" cy="1580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1495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59</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Post Analysis</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14 – Post Analysis</a:t>
            </a:r>
            <a:endParaRPr lang="en-US" dirty="0"/>
          </a:p>
        </p:txBody>
      </p:sp>
      <p:pic>
        <p:nvPicPr>
          <p:cNvPr id="10" name="Picture 2" descr="C:\Users\mirekm\FBC\PROJEKTY\TRANSITS2\operational module\graphics\agenda.png">
            <a:extLst>
              <a:ext uri="{FF2B5EF4-FFF2-40B4-BE49-F238E27FC236}">
                <a16:creationId xmlns:a16="http://schemas.microsoft.com/office/drawing/2014/main" id="{ABE2B79E-0212-7240-8AD0-D415D9B79E69}"/>
              </a:ext>
            </a:extLst>
          </p:cNvPr>
          <p:cNvPicPr>
            <a:picLocks noChangeAspect="1" noChangeArrowheads="1"/>
          </p:cNvPicPr>
          <p:nvPr/>
        </p:nvPicPr>
        <p:blipFill>
          <a:blip r:embed="rId4" cstate="print"/>
          <a:srcRect/>
          <a:stretch>
            <a:fillRect/>
          </a:stretch>
        </p:blipFill>
        <p:spPr bwMode="auto">
          <a:xfrm>
            <a:off x="1619075" y="1280824"/>
            <a:ext cx="3490013" cy="4099381"/>
          </a:xfrm>
          <a:prstGeom prst="rect">
            <a:avLst/>
          </a:prstGeom>
          <a:noFill/>
        </p:spPr>
      </p:pic>
      <p:sp>
        <p:nvSpPr>
          <p:cNvPr id="11" name="Rectangle 10">
            <a:extLst>
              <a:ext uri="{FF2B5EF4-FFF2-40B4-BE49-F238E27FC236}">
                <a16:creationId xmlns:a16="http://schemas.microsoft.com/office/drawing/2014/main" id="{ACA36C2C-0C05-FE48-A65C-C98E7FD46700}"/>
              </a:ext>
            </a:extLst>
          </p:cNvPr>
          <p:cNvSpPr/>
          <p:nvPr/>
        </p:nvSpPr>
        <p:spPr>
          <a:xfrm>
            <a:off x="7380458" y="4125130"/>
            <a:ext cx="539855" cy="1166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14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2"/>
          <p:cNvSpPr/>
          <p:nvPr/>
        </p:nvSpPr>
        <p:spPr>
          <a:xfrm>
            <a:off x="1485555" y="1200202"/>
            <a:ext cx="6170996" cy="3393141"/>
          </a:xfrm>
          <a:prstGeom prst="rect">
            <a:avLst/>
          </a:prstGeom>
          <a:noFill/>
          <a:ln>
            <a:noFill/>
          </a:ln>
        </p:spPr>
        <p:txBody>
          <a:bodyPr lIns="61235" tIns="30617" rIns="61235" bIns="30617"/>
          <a:lstStyle/>
          <a:p>
            <a:pPr>
              <a:lnSpc>
                <a:spcPct val="100000"/>
              </a:lnSpc>
              <a:buSzPct val="45000"/>
            </a:pPr>
            <a:endParaRPr sz="1500" dirty="0">
              <a:solidFill>
                <a:srgbClr val="153D6E"/>
              </a:solidFill>
              <a:ea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9E53D453-60DD-DD46-BDC3-043129435AEC}"/>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Exercise #1 – Short Debrief</a:t>
            </a:r>
            <a:endParaRPr lang="en-US" dirty="0"/>
          </a:p>
        </p:txBody>
      </p:sp>
      <p:sp>
        <p:nvSpPr>
          <p:cNvPr id="5" name="Content Placeholder 1">
            <a:extLst>
              <a:ext uri="{FF2B5EF4-FFF2-40B4-BE49-F238E27FC236}">
                <a16:creationId xmlns:a16="http://schemas.microsoft.com/office/drawing/2014/main" id="{D81C88D5-C6E4-984B-BC0E-B269224EF351}"/>
              </a:ext>
            </a:extLst>
          </p:cNvPr>
          <p:cNvSpPr txBox="1">
            <a:spLocks/>
          </p:cNvSpPr>
          <p:nvPr/>
        </p:nvSpPr>
        <p:spPr>
          <a:xfrm>
            <a:off x="350201" y="1149765"/>
            <a:ext cx="8439238" cy="34897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mn-lt"/>
              </a:rPr>
              <a:t>What worked?</a:t>
            </a:r>
          </a:p>
          <a:p>
            <a:r>
              <a:rPr lang="en-US" dirty="0">
                <a:latin typeface="+mn-lt"/>
              </a:rPr>
              <a:t>What failed?</a:t>
            </a:r>
          </a:p>
          <a:p>
            <a:r>
              <a:rPr lang="en-US" dirty="0">
                <a:latin typeface="+mn-lt"/>
              </a:rPr>
              <a:t>Next time, what would you do? What would you change?</a:t>
            </a:r>
          </a:p>
          <a:p>
            <a:r>
              <a:rPr lang="en-US" dirty="0">
                <a:latin typeface="+mn-lt"/>
              </a:rPr>
              <a:t>Other incident-oriented jobs?</a:t>
            </a:r>
          </a:p>
          <a:p>
            <a:endParaRPr lang="en-US" dirty="0">
              <a:latin typeface="+mn-lt"/>
            </a:endParaRPr>
          </a:p>
          <a:p>
            <a:pPr marL="0" indent="0">
              <a:buNone/>
            </a:pPr>
            <a:endParaRPr lang="en-US" dirty="0">
              <a:latin typeface="+mn-lt"/>
            </a:endParaRPr>
          </a:p>
          <a:p>
            <a:r>
              <a:rPr lang="en-US" dirty="0">
                <a:latin typeface="+mn-lt"/>
              </a:rPr>
              <a:t>Fire-Fighting</a:t>
            </a:r>
          </a:p>
          <a:p>
            <a:pPr lvl="1"/>
            <a:r>
              <a:rPr lang="en-US" sz="1500" dirty="0">
                <a:latin typeface="+mn-lt"/>
              </a:rPr>
              <a:t>The History of Fire Fighting</a:t>
            </a:r>
            <a:br>
              <a:rPr lang="en-US" sz="1500" dirty="0">
                <a:latin typeface="+mn-lt"/>
              </a:rPr>
            </a:br>
            <a:r>
              <a:rPr lang="en-US" sz="1500" dirty="0">
                <a:latin typeface="+mn-lt"/>
                <a:sym typeface="Wingdings" panose="05000000000000000000" pitchFamily="2" charset="2"/>
              </a:rPr>
              <a:t> </a:t>
            </a:r>
            <a:r>
              <a:rPr lang="en-US" dirty="0"/>
              <a:t>http://www.emergencydispatch.org/articles/historyoffirefighting.html</a:t>
            </a:r>
          </a:p>
          <a:p>
            <a:pPr lvl="1"/>
            <a:r>
              <a:rPr lang="en-US" sz="1500" dirty="0">
                <a:latin typeface="+mn-lt"/>
              </a:rPr>
              <a:t>Fighting Fire with Organization: Summing it all Up</a:t>
            </a:r>
            <a:br>
              <a:rPr lang="en-US" dirty="0">
                <a:latin typeface="+mn-lt"/>
              </a:rPr>
            </a:br>
            <a:r>
              <a:rPr lang="en-US" sz="1400" dirty="0">
                <a:sym typeface="Wingdings" panose="05000000000000000000" pitchFamily="2" charset="2"/>
              </a:rPr>
              <a:t> </a:t>
            </a:r>
            <a:r>
              <a:rPr lang="en-US" dirty="0"/>
              <a:t>http://www.netage.com/pub/books/TeamNet/CHAPTERS%20PDF/CHAPTE~3.pdf</a:t>
            </a:r>
            <a:endParaRPr lang="en-US" dirty="0">
              <a:latin typeface="+mn-lt"/>
            </a:endParaRPr>
          </a:p>
        </p:txBody>
      </p:sp>
      <p:pic>
        <p:nvPicPr>
          <p:cNvPr id="3" name="Picture 2">
            <a:extLst>
              <a:ext uri="{FF2B5EF4-FFF2-40B4-BE49-F238E27FC236}">
                <a16:creationId xmlns:a16="http://schemas.microsoft.com/office/drawing/2014/main" id="{3C9D3BC8-F9EE-A54B-A5E0-E909999273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1744" y="1156193"/>
            <a:ext cx="2967695" cy="1977425"/>
          </a:xfrm>
          <a:prstGeom prst="rect">
            <a:avLst/>
          </a:prstGeom>
        </p:spPr>
      </p:pic>
      <p:sp>
        <p:nvSpPr>
          <p:cNvPr id="7" name="TextBox 6">
            <a:extLst>
              <a:ext uri="{FF2B5EF4-FFF2-40B4-BE49-F238E27FC236}">
                <a16:creationId xmlns:a16="http://schemas.microsoft.com/office/drawing/2014/main" id="{8209A155-EF58-FA44-BE28-91468A4940F4}"/>
              </a:ext>
            </a:extLst>
          </p:cNvPr>
          <p:cNvSpPr txBox="1"/>
          <p:nvPr/>
        </p:nvSpPr>
        <p:spPr>
          <a:xfrm>
            <a:off x="3308061" y="4840769"/>
            <a:ext cx="2384948" cy="276999"/>
          </a:xfrm>
          <a:prstGeom prst="rect">
            <a:avLst/>
          </a:prstGeom>
          <a:noFill/>
        </p:spPr>
        <p:txBody>
          <a:bodyPr wrap="none" rtlCol="0">
            <a:spAutoFit/>
          </a:bodyPr>
          <a:lstStyle/>
          <a:p>
            <a:pPr algn="ctr"/>
            <a:r>
              <a:rPr lang="en-IE" sz="1200" dirty="0"/>
              <a:t>Photo by Hush Naidoo on Unsplash</a:t>
            </a:r>
            <a:endParaRPr lang="en-GB" sz="1200" dirty="0"/>
          </a:p>
        </p:txBody>
      </p:sp>
    </p:spTree>
    <p:extLst>
      <p:ext uri="{BB962C8B-B14F-4D97-AF65-F5344CB8AC3E}">
        <p14:creationId xmlns:p14="http://schemas.microsoft.com/office/powerpoint/2010/main" val="29856732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60</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Post Analysis</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Should only start </a:t>
            </a:r>
            <a:r>
              <a:rPr lang="en-US" sz="1600" b="1" dirty="0">
                <a:solidFill>
                  <a:srgbClr val="153D6E"/>
                </a:solidFill>
                <a:ea typeface="Verdana" panose="020B0604030504040204" pitchFamily="34" charset="0"/>
                <a:cs typeface="Arial" panose="020B0604020202020204" pitchFamily="34" charset="0"/>
              </a:rPr>
              <a:t>after</a:t>
            </a:r>
            <a:r>
              <a:rPr lang="en-US" sz="1600" dirty="0">
                <a:solidFill>
                  <a:srgbClr val="153D6E"/>
                </a:solidFill>
                <a:ea typeface="Verdana" panose="020B0604030504040204" pitchFamily="34" charset="0"/>
                <a:cs typeface="Arial" panose="020B0604020202020204" pitchFamily="34" charset="0"/>
              </a:rPr>
              <a:t> the incident is closed</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Resistance from IHs:</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As it is closed, why waste more time on it?</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We did it, so why are you investigating our own activities?</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We have other incidents to deal with!</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Hummm … you do paper work, we do real work …</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Off-line quality versus live incidents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Either wait for some weeks before starting post-analysis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Or have dedicated people follow the incident handling from its start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Or organize regular post-incident analysis and feedback sessions</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Post analysis should be performed for all incidents</a:t>
            </a:r>
          </a:p>
          <a:p>
            <a:pPr marL="628650" lvl="1" indent="-285750">
              <a:buSzPct val="100000"/>
              <a:buFont typeface="Arial" panose="020B0604020202020204" pitchFamily="34" charset="0"/>
              <a:buChar char="•"/>
            </a:pPr>
            <a:endParaRPr lang="en-US" sz="11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Should deal with what worked well and what didn't?</a:t>
            </a: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are the lessons learned?</a:t>
            </a: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14 – Post Analysis</a:t>
            </a:r>
            <a:endParaRPr lang="en-US" dirty="0"/>
          </a:p>
        </p:txBody>
      </p:sp>
      <p:sp>
        <p:nvSpPr>
          <p:cNvPr id="11" name="Rectangle 10">
            <a:extLst>
              <a:ext uri="{FF2B5EF4-FFF2-40B4-BE49-F238E27FC236}">
                <a16:creationId xmlns:a16="http://schemas.microsoft.com/office/drawing/2014/main" id="{ACA36C2C-0C05-FE48-A65C-C98E7FD46700}"/>
              </a:ext>
            </a:extLst>
          </p:cNvPr>
          <p:cNvSpPr/>
          <p:nvPr/>
        </p:nvSpPr>
        <p:spPr>
          <a:xfrm>
            <a:off x="7380458" y="4125130"/>
            <a:ext cx="539855" cy="1166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1398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7B4CBA-1257-224D-AF66-113BCB74F7ED}"/>
              </a:ext>
            </a:extLst>
          </p:cNvPr>
          <p:cNvSpPr>
            <a:spLocks noGrp="1"/>
          </p:cNvSpPr>
          <p:nvPr>
            <p:ph type="sldNum" sz="quarter" idx="4"/>
          </p:nvPr>
        </p:nvSpPr>
        <p:spPr/>
        <p:txBody>
          <a:bodyPr/>
          <a:lstStyle/>
          <a:p>
            <a:fld id="{9E7CA0F2-EE66-4F60-8C00-E0BE38E7AEC5}" type="slidenum">
              <a:rPr lang="en-GB" smtClean="0"/>
              <a:pPr/>
              <a:t>61</a:t>
            </a:fld>
            <a:endParaRPr lang="en-GB" dirty="0"/>
          </a:p>
        </p:txBody>
      </p:sp>
      <p:sp>
        <p:nvSpPr>
          <p:cNvPr id="16" name="Rectangle 15">
            <a:extLst>
              <a:ext uri="{FF2B5EF4-FFF2-40B4-BE49-F238E27FC236}">
                <a16:creationId xmlns:a16="http://schemas.microsoft.com/office/drawing/2014/main" id="{5EF169E4-4946-C341-8218-34898DA458E2}"/>
              </a:ext>
            </a:extLst>
          </p:cNvPr>
          <p:cNvSpPr/>
          <p:nvPr/>
        </p:nvSpPr>
        <p:spPr>
          <a:xfrm>
            <a:off x="6524034" y="2965622"/>
            <a:ext cx="2265405" cy="157342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4C8A55-1177-7445-A483-C14F91A75E10}"/>
              </a:ext>
            </a:extLst>
          </p:cNvPr>
          <p:cNvSpPr/>
          <p:nvPr/>
        </p:nvSpPr>
        <p:spPr>
          <a:xfrm>
            <a:off x="6524033" y="1196546"/>
            <a:ext cx="2265406" cy="1573200"/>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cap="small" dirty="0">
                <a:solidFill>
                  <a:srgbClr val="153D6E"/>
                </a:solidFill>
              </a:rPr>
              <a:t>Final Recommendations</a:t>
            </a:r>
            <a:endParaRPr lang="en-US" sz="1600" b="1" cap="small" dirty="0">
              <a:solidFill>
                <a:srgbClr val="153D6E"/>
              </a:solidFill>
            </a:endParaRPr>
          </a:p>
        </p:txBody>
      </p:sp>
      <p:sp>
        <p:nvSpPr>
          <p:cNvPr id="18" name="Rectangle 17">
            <a:extLst>
              <a:ext uri="{FF2B5EF4-FFF2-40B4-BE49-F238E27FC236}">
                <a16:creationId xmlns:a16="http://schemas.microsoft.com/office/drawing/2014/main" id="{DFF0EC67-0240-124E-B60D-4B27626853A9}"/>
              </a:ext>
            </a:extLst>
          </p:cNvPr>
          <p:cNvSpPr/>
          <p:nvPr/>
        </p:nvSpPr>
        <p:spPr>
          <a:xfrm>
            <a:off x="350201" y="1196546"/>
            <a:ext cx="5947292" cy="3342501"/>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buSzPct val="100000"/>
            </a:pPr>
            <a:endParaRPr lang="en-US" sz="919" dirty="0">
              <a:solidFill>
                <a:schemeClr val="tx1"/>
              </a:solidFill>
            </a:endParaRPr>
          </a:p>
        </p:txBody>
      </p:sp>
      <p:pic>
        <p:nvPicPr>
          <p:cNvPr id="19" name="Picture 18">
            <a:extLst>
              <a:ext uri="{FF2B5EF4-FFF2-40B4-BE49-F238E27FC236}">
                <a16:creationId xmlns:a16="http://schemas.microsoft.com/office/drawing/2014/main" id="{8217F107-3C9D-0F40-A07D-58FEECAD22AA}"/>
              </a:ext>
            </a:extLst>
          </p:cNvPr>
          <p:cNvPicPr/>
          <p:nvPr/>
        </p:nvPicPr>
        <p:blipFill>
          <a:blip r:embed="rId3" cstate="print"/>
          <a:stretch>
            <a:fillRect/>
          </a:stretch>
        </p:blipFill>
        <p:spPr>
          <a:xfrm>
            <a:off x="6699216" y="3010929"/>
            <a:ext cx="1915040" cy="1482809"/>
          </a:xfrm>
          <a:prstGeom prst="rect">
            <a:avLst/>
          </a:prstGeom>
          <a:ln>
            <a:noFill/>
          </a:ln>
        </p:spPr>
      </p:pic>
      <p:sp>
        <p:nvSpPr>
          <p:cNvPr id="9" name="Title 3">
            <a:extLst>
              <a:ext uri="{FF2B5EF4-FFF2-40B4-BE49-F238E27FC236}">
                <a16:creationId xmlns:a16="http://schemas.microsoft.com/office/drawing/2014/main" id="{54B12019-D415-3E41-A3C5-B18F35085AC5}"/>
              </a:ext>
            </a:extLst>
          </p:cNvPr>
          <p:cNvSpPr txBox="1">
            <a:spLocks noGrp="1"/>
          </p:cNvSpPr>
          <p:nvPr>
            <p:ph type="title"/>
          </p:nvPr>
        </p:nvSpPr>
        <p:spPr>
          <a:prstGeom prst="rect">
            <a:avLst/>
          </a:prstGeom>
        </p:spPr>
        <p:txBody>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Section 2: </a:t>
            </a:r>
            <a:r>
              <a:rPr lang="en-US" dirty="0"/>
              <a:t>Incident Management Models – ENISA</a:t>
            </a:r>
            <a:br>
              <a:rPr lang="en-GB" dirty="0"/>
            </a:br>
            <a:r>
              <a:rPr lang="en-GB" dirty="0"/>
              <a:t>15 – Final Recommendations</a:t>
            </a:r>
            <a:endParaRPr lang="en-US" dirty="0"/>
          </a:p>
        </p:txBody>
      </p:sp>
      <p:sp>
        <p:nvSpPr>
          <p:cNvPr id="2" name="Rectangle 1">
            <a:extLst>
              <a:ext uri="{FF2B5EF4-FFF2-40B4-BE49-F238E27FC236}">
                <a16:creationId xmlns:a16="http://schemas.microsoft.com/office/drawing/2014/main" id="{2F0B8177-5F2B-FF4D-9806-A8D9633E731D}"/>
              </a:ext>
            </a:extLst>
          </p:cNvPr>
          <p:cNvSpPr/>
          <p:nvPr/>
        </p:nvSpPr>
        <p:spPr>
          <a:xfrm>
            <a:off x="350202" y="1196545"/>
            <a:ext cx="5947292" cy="3342501"/>
          </a:xfrm>
          <a:prstGeom prst="rect">
            <a:avLst/>
          </a:prstGeom>
        </p:spPr>
        <p:txBody>
          <a:bodyPr wrap="square" anchor="t">
            <a:normAutofit/>
          </a:bodyPr>
          <a:lstStyle/>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Based on previous post-analysis sessions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went wrong?</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What should have been done to prevent that?</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Who may benefit from these improvements?</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Internal team directly</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Internal team indirectly</a:t>
            </a:r>
          </a:p>
          <a:p>
            <a:pPr marL="971550" lvl="2"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External stakeholders</a:t>
            </a:r>
          </a:p>
          <a:p>
            <a:pPr marL="285750" indent="-285750">
              <a:buSzPct val="100000"/>
              <a:buFont typeface="Arial" panose="020B0604020202020204" pitchFamily="34" charset="0"/>
              <a:buChar char="•"/>
            </a:pPr>
            <a:endParaRPr lang="en-US" sz="1600" dirty="0">
              <a:solidFill>
                <a:srgbClr val="153D6E"/>
              </a:solidFill>
              <a:ea typeface="Verdana" panose="020B0604030504040204" pitchFamily="34" charset="0"/>
              <a:cs typeface="Arial" panose="020B0604020202020204" pitchFamily="34" charset="0"/>
            </a:endParaRPr>
          </a:p>
          <a:p>
            <a:pPr marL="285750"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Benefits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Better incident handling process</a:t>
            </a:r>
          </a:p>
          <a:p>
            <a:pPr marL="628650" lvl="1" indent="-285750">
              <a:buSzPct val="100000"/>
              <a:buFont typeface="Arial" panose="020B0604020202020204" pitchFamily="34" charset="0"/>
              <a:buChar char="•"/>
            </a:pPr>
            <a:r>
              <a:rPr lang="en-US" sz="1600" dirty="0">
                <a:solidFill>
                  <a:srgbClr val="153D6E"/>
                </a:solidFill>
                <a:ea typeface="Verdana" panose="020B0604030504040204" pitchFamily="34" charset="0"/>
                <a:cs typeface="Arial" panose="020B0604020202020204" pitchFamily="34" charset="0"/>
              </a:rPr>
              <a:t>Easier relationships with CSIRTs and other stakeholders</a:t>
            </a:r>
          </a:p>
        </p:txBody>
      </p:sp>
      <p:sp>
        <p:nvSpPr>
          <p:cNvPr id="10" name="Rectangle 9">
            <a:extLst>
              <a:ext uri="{FF2B5EF4-FFF2-40B4-BE49-F238E27FC236}">
                <a16:creationId xmlns:a16="http://schemas.microsoft.com/office/drawing/2014/main" id="{3DFE652C-E833-AC4A-B19B-A0458979EB6C}"/>
              </a:ext>
            </a:extLst>
          </p:cNvPr>
          <p:cNvSpPr/>
          <p:nvPr/>
        </p:nvSpPr>
        <p:spPr>
          <a:xfrm>
            <a:off x="7380458" y="4269069"/>
            <a:ext cx="539855" cy="1335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3754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E8DA1-F1D5-4E46-8FA0-ED7C55A93448}"/>
              </a:ext>
            </a:extLst>
          </p:cNvPr>
          <p:cNvSpPr>
            <a:spLocks noGrp="1"/>
          </p:cNvSpPr>
          <p:nvPr>
            <p:ph idx="1"/>
          </p:nvPr>
        </p:nvSpPr>
        <p:spPr/>
        <p:txBody>
          <a:bodyPr/>
          <a:lstStyle/>
          <a:p>
            <a:pPr lvl="0"/>
            <a:r>
              <a:rPr lang="en-US" dirty="0"/>
              <a:t>Purpose: to pass on knowledge </a:t>
            </a:r>
          </a:p>
          <a:p>
            <a:pPr lvl="1"/>
            <a:r>
              <a:rPr lang="en-US" dirty="0"/>
              <a:t>Important: to conclude and provide a clear summary of learning points </a:t>
            </a:r>
          </a:p>
          <a:p>
            <a:endParaRPr lang="en-US" dirty="0"/>
          </a:p>
        </p:txBody>
      </p:sp>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GB" smtClean="0"/>
              <a:pPr/>
              <a:t>62</a:t>
            </a:fld>
            <a:endParaRPr lang="en-GB"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GB" dirty="0"/>
              <a:t>Section 2: </a:t>
            </a:r>
            <a:r>
              <a:rPr lang="en-US" dirty="0"/>
              <a:t>Incident Management Models – ENISA</a:t>
            </a:r>
            <a:br>
              <a:rPr lang="en-GB" dirty="0"/>
            </a:br>
            <a:r>
              <a:rPr lang="en-GB" dirty="0"/>
              <a:t>Summary</a:t>
            </a:r>
            <a:endParaRPr lang="en-US" dirty="0"/>
          </a:p>
        </p:txBody>
      </p:sp>
    </p:spTree>
    <p:extLst>
      <p:ext uri="{BB962C8B-B14F-4D97-AF65-F5344CB8AC3E}">
        <p14:creationId xmlns:p14="http://schemas.microsoft.com/office/powerpoint/2010/main" val="288846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GB" dirty="0"/>
              <a:t>Real world challenges in Incident Management / Incident Handling</a:t>
            </a:r>
          </a:p>
        </p:txBody>
      </p:sp>
      <p:sp>
        <p:nvSpPr>
          <p:cNvPr id="4" name="Text Placeholder 3"/>
          <p:cNvSpPr>
            <a:spLocks noGrp="1"/>
          </p:cNvSpPr>
          <p:nvPr>
            <p:ph type="body" sz="quarter" idx="14"/>
          </p:nvPr>
        </p:nvSpPr>
        <p:spPr>
          <a:xfrm>
            <a:off x="697643" y="1992850"/>
            <a:ext cx="7464223" cy="426979"/>
          </a:xfrm>
        </p:spPr>
        <p:txBody>
          <a:bodyPr/>
          <a:lstStyle/>
          <a:p>
            <a:r>
              <a:rPr lang="en-GB" dirty="0"/>
              <a:t>Section 3: Incident Management</a:t>
            </a:r>
          </a:p>
        </p:txBody>
      </p:sp>
      <p:sp>
        <p:nvSpPr>
          <p:cNvPr id="5" name="Text Placeholder 4"/>
          <p:cNvSpPr>
            <a:spLocks noGrp="1"/>
          </p:cNvSpPr>
          <p:nvPr>
            <p:ph type="body" sz="quarter" idx="12"/>
          </p:nvPr>
        </p:nvSpPr>
        <p:spPr/>
        <p:txBody>
          <a:bodyPr/>
          <a:lstStyle/>
          <a:p>
            <a:r>
              <a:rPr lang="en-GB" dirty="0"/>
              <a:t>_</a:t>
            </a:r>
          </a:p>
        </p:txBody>
      </p:sp>
      <p:sp>
        <p:nvSpPr>
          <p:cNvPr id="6" name="Text Placeholder 5"/>
          <p:cNvSpPr>
            <a:spLocks noGrp="1"/>
          </p:cNvSpPr>
          <p:nvPr>
            <p:ph type="body" sz="quarter" idx="18"/>
          </p:nvPr>
        </p:nvSpPr>
        <p:spPr/>
        <p:txBody>
          <a:bodyPr/>
          <a:lstStyle/>
          <a:p>
            <a:r>
              <a:rPr lang="en-GB" dirty="0"/>
              <a:t>_</a:t>
            </a:r>
          </a:p>
        </p:txBody>
      </p:sp>
      <p:sp>
        <p:nvSpPr>
          <p:cNvPr id="9" name="Text Placeholder 7">
            <a:extLst>
              <a:ext uri="{FF2B5EF4-FFF2-40B4-BE49-F238E27FC236}">
                <a16:creationId xmlns:a16="http://schemas.microsoft.com/office/drawing/2014/main" id="{4DBFCB27-059F-1A47-9C77-C11117766C61}"/>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3535723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E41E4-9157-8748-BB37-A28AACD683D3}"/>
              </a:ext>
            </a:extLst>
          </p:cNvPr>
          <p:cNvSpPr>
            <a:spLocks noGrp="1"/>
          </p:cNvSpPr>
          <p:nvPr>
            <p:ph idx="1"/>
          </p:nvPr>
        </p:nvSpPr>
        <p:spPr/>
        <p:txBody>
          <a:bodyPr/>
          <a:lstStyle/>
          <a:p>
            <a:pPr lvl="0"/>
            <a:r>
              <a:rPr lang="en-US" dirty="0"/>
              <a:t>Purpose: to pass on knowledge </a:t>
            </a:r>
          </a:p>
          <a:p>
            <a:pPr lvl="1"/>
            <a:r>
              <a:rPr lang="en-US" dirty="0"/>
              <a:t>Important: checking understanding </a:t>
            </a:r>
          </a:p>
          <a:p>
            <a:pPr lvl="1">
              <a:defRPr/>
            </a:pPr>
            <a:r>
              <a:rPr lang="en-US" dirty="0"/>
              <a:t>Important: pace</a:t>
            </a:r>
          </a:p>
          <a:p>
            <a:pPr lvl="1"/>
            <a:r>
              <a:rPr lang="en-US" dirty="0"/>
              <a:t>Important: examples </a:t>
            </a:r>
          </a:p>
          <a:p>
            <a:pPr lvl="1">
              <a:defRPr/>
            </a:pPr>
            <a:r>
              <a:rPr lang="en-US" dirty="0"/>
              <a:t>Important: time for questions </a:t>
            </a:r>
          </a:p>
          <a:p>
            <a:endParaRPr lang="en-US" dirty="0"/>
          </a:p>
        </p:txBody>
      </p:sp>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64</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p:nvPr>
        </p:nvSpPr>
        <p:spPr/>
        <p:txBody>
          <a:bodyPr/>
          <a:lstStyle/>
          <a:p>
            <a:r>
              <a:rPr lang="en-GB" dirty="0"/>
              <a:t>Section 3: </a:t>
            </a:r>
            <a:r>
              <a:rPr lang="en-US" dirty="0"/>
              <a:t>Real world challenges</a:t>
            </a:r>
            <a:br>
              <a:rPr lang="en-GB" dirty="0"/>
            </a:br>
            <a:endParaRPr lang="en-US" dirty="0"/>
          </a:p>
        </p:txBody>
      </p:sp>
    </p:spTree>
    <p:extLst>
      <p:ext uri="{BB962C8B-B14F-4D97-AF65-F5344CB8AC3E}">
        <p14:creationId xmlns:p14="http://schemas.microsoft.com/office/powerpoint/2010/main" val="3330317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E7CA0F2-EE66-4F60-8C00-E0BE38E7AEC5}" type="slidenum">
              <a:rPr lang="en-GB" smtClean="0"/>
              <a:pPr/>
              <a:t>65</a:t>
            </a:fld>
            <a:endParaRPr lang="en-GB" dirty="0"/>
          </a:p>
        </p:txBody>
      </p:sp>
      <p:sp>
        <p:nvSpPr>
          <p:cNvPr id="4" name="Title 3"/>
          <p:cNvSpPr>
            <a:spLocks noGrp="1"/>
          </p:cNvSpPr>
          <p:nvPr>
            <p:ph type="title"/>
          </p:nvPr>
        </p:nvSpPr>
        <p:spPr/>
        <p:txBody>
          <a:bodyPr>
            <a:normAutofit/>
          </a:bodyPr>
          <a:lstStyle/>
          <a:p>
            <a:r>
              <a:rPr lang="en-GB" dirty="0"/>
              <a:t>Section 3: </a:t>
            </a:r>
            <a:r>
              <a:rPr lang="en-US" dirty="0"/>
              <a:t>Real world challenges</a:t>
            </a:r>
            <a:br>
              <a:rPr lang="en-US" dirty="0"/>
            </a:br>
            <a:r>
              <a:rPr lang="lt-LT" dirty="0"/>
              <a:t>CSIRT </a:t>
            </a:r>
            <a:r>
              <a:rPr lang="lt-LT" dirty="0" err="1"/>
              <a:t>vs</a:t>
            </a:r>
            <a:r>
              <a:rPr lang="lt-LT" dirty="0"/>
              <a:t> SOC</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804610793"/>
              </p:ext>
            </p:extLst>
          </p:nvPr>
        </p:nvGraphicFramePr>
        <p:xfrm>
          <a:off x="1503233" y="973987"/>
          <a:ext cx="7127200" cy="2470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842630558"/>
              </p:ext>
            </p:extLst>
          </p:nvPr>
        </p:nvGraphicFramePr>
        <p:xfrm>
          <a:off x="1524000" y="3444658"/>
          <a:ext cx="7106434" cy="1077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128016" y="1335024"/>
            <a:ext cx="1280160" cy="954107"/>
          </a:xfrm>
          <a:prstGeom prst="rect">
            <a:avLst/>
          </a:prstGeom>
          <a:noFill/>
        </p:spPr>
        <p:txBody>
          <a:bodyPr wrap="square" rtlCol="0">
            <a:spAutoFit/>
          </a:bodyPr>
          <a:lstStyle/>
          <a:p>
            <a:r>
              <a:rPr lang="en-US" sz="1400" dirty="0"/>
              <a:t>CSIRT services</a:t>
            </a:r>
          </a:p>
          <a:p>
            <a:r>
              <a:rPr lang="en-US" sz="1400" dirty="0"/>
              <a:t>(FIRST.org CSIRT service framework)</a:t>
            </a:r>
          </a:p>
        </p:txBody>
      </p:sp>
      <p:sp>
        <p:nvSpPr>
          <p:cNvPr id="8" name="TextBox 7"/>
          <p:cNvSpPr txBox="1"/>
          <p:nvPr/>
        </p:nvSpPr>
        <p:spPr>
          <a:xfrm>
            <a:off x="128016" y="3475445"/>
            <a:ext cx="1280160" cy="523220"/>
          </a:xfrm>
          <a:prstGeom prst="rect">
            <a:avLst/>
          </a:prstGeom>
          <a:noFill/>
        </p:spPr>
        <p:txBody>
          <a:bodyPr wrap="square" rtlCol="0">
            <a:spAutoFit/>
          </a:bodyPr>
          <a:lstStyle/>
          <a:p>
            <a:r>
              <a:rPr lang="en-US" sz="1400" dirty="0"/>
              <a:t>SOC services</a:t>
            </a:r>
          </a:p>
          <a:p>
            <a:r>
              <a:rPr lang="en-US" sz="1400" dirty="0"/>
              <a:t>(SOC-CMM)</a:t>
            </a:r>
          </a:p>
        </p:txBody>
      </p:sp>
    </p:spTree>
    <p:extLst>
      <p:ext uri="{BB962C8B-B14F-4D97-AF65-F5344CB8AC3E}">
        <p14:creationId xmlns:p14="http://schemas.microsoft.com/office/powerpoint/2010/main" val="2469961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4598581" y="1955799"/>
            <a:ext cx="1675229" cy="2684463"/>
          </a:xfrm>
          <a:custGeom>
            <a:avLst/>
            <a:gdLst>
              <a:gd name="connsiteX0" fmla="*/ 0 w 1675229"/>
              <a:gd name="connsiteY0" fmla="*/ 167523 h 3490913"/>
              <a:gd name="connsiteX1" fmla="*/ 167523 w 1675229"/>
              <a:gd name="connsiteY1" fmla="*/ 0 h 3490913"/>
              <a:gd name="connsiteX2" fmla="*/ 1507706 w 1675229"/>
              <a:gd name="connsiteY2" fmla="*/ 0 h 3490913"/>
              <a:gd name="connsiteX3" fmla="*/ 1675229 w 1675229"/>
              <a:gd name="connsiteY3" fmla="*/ 167523 h 3490913"/>
              <a:gd name="connsiteX4" fmla="*/ 1675229 w 1675229"/>
              <a:gd name="connsiteY4" fmla="*/ 3323390 h 3490913"/>
              <a:gd name="connsiteX5" fmla="*/ 1507706 w 1675229"/>
              <a:gd name="connsiteY5" fmla="*/ 3490913 h 3490913"/>
              <a:gd name="connsiteX6" fmla="*/ 167523 w 1675229"/>
              <a:gd name="connsiteY6" fmla="*/ 3490913 h 3490913"/>
              <a:gd name="connsiteX7" fmla="*/ 0 w 1675229"/>
              <a:gd name="connsiteY7" fmla="*/ 3323390 h 3490913"/>
              <a:gd name="connsiteX8" fmla="*/ 0 w 1675229"/>
              <a:gd name="connsiteY8" fmla="*/ 167523 h 349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5229" h="3490913">
                <a:moveTo>
                  <a:pt x="0" y="167523"/>
                </a:moveTo>
                <a:cubicBezTo>
                  <a:pt x="0" y="75003"/>
                  <a:pt x="75003" y="0"/>
                  <a:pt x="167523" y="0"/>
                </a:cubicBezTo>
                <a:lnTo>
                  <a:pt x="1507706" y="0"/>
                </a:lnTo>
                <a:cubicBezTo>
                  <a:pt x="1600226" y="0"/>
                  <a:pt x="1675229" y="75003"/>
                  <a:pt x="1675229" y="167523"/>
                </a:cubicBezTo>
                <a:lnTo>
                  <a:pt x="1675229" y="3323390"/>
                </a:lnTo>
                <a:cubicBezTo>
                  <a:pt x="1675229" y="3415910"/>
                  <a:pt x="1600226" y="3490913"/>
                  <a:pt x="1507706" y="3490913"/>
                </a:cubicBezTo>
                <a:lnTo>
                  <a:pt x="167523" y="3490913"/>
                </a:lnTo>
                <a:cubicBezTo>
                  <a:pt x="75003" y="3490913"/>
                  <a:pt x="0" y="3415910"/>
                  <a:pt x="0" y="3323390"/>
                </a:cubicBezTo>
                <a:lnTo>
                  <a:pt x="0" y="16752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2649888" numCol="1" spcCol="1270" anchor="ctr" anchorCtr="0">
            <a:noAutofit/>
          </a:bodyPr>
          <a:lstStyle/>
          <a:p>
            <a:pPr lvl="0" algn="ctr" defTabSz="1289050">
              <a:lnSpc>
                <a:spcPct val="90000"/>
              </a:lnSpc>
              <a:spcBef>
                <a:spcPct val="0"/>
              </a:spcBef>
              <a:spcAft>
                <a:spcPct val="35000"/>
              </a:spcAft>
            </a:pPr>
            <a:endParaRPr lang="en-US" sz="2900" kern="1200" dirty="0"/>
          </a:p>
        </p:txBody>
      </p:sp>
      <p:sp>
        <p:nvSpPr>
          <p:cNvPr id="14" name="Freeform 13"/>
          <p:cNvSpPr/>
          <p:nvPr/>
        </p:nvSpPr>
        <p:spPr>
          <a:xfrm>
            <a:off x="4738183" y="2999618"/>
            <a:ext cx="1396024" cy="698012"/>
          </a:xfrm>
          <a:custGeom>
            <a:avLst/>
            <a:gdLst>
              <a:gd name="connsiteX0" fmla="*/ 0 w 1396024"/>
              <a:gd name="connsiteY0" fmla="*/ 69801 h 698012"/>
              <a:gd name="connsiteX1" fmla="*/ 69801 w 1396024"/>
              <a:gd name="connsiteY1" fmla="*/ 0 h 698012"/>
              <a:gd name="connsiteX2" fmla="*/ 1326223 w 1396024"/>
              <a:gd name="connsiteY2" fmla="*/ 0 h 698012"/>
              <a:gd name="connsiteX3" fmla="*/ 1396024 w 1396024"/>
              <a:gd name="connsiteY3" fmla="*/ 69801 h 698012"/>
              <a:gd name="connsiteX4" fmla="*/ 1396024 w 1396024"/>
              <a:gd name="connsiteY4" fmla="*/ 628211 h 698012"/>
              <a:gd name="connsiteX5" fmla="*/ 1326223 w 1396024"/>
              <a:gd name="connsiteY5" fmla="*/ 698012 h 698012"/>
              <a:gd name="connsiteX6" fmla="*/ 69801 w 1396024"/>
              <a:gd name="connsiteY6" fmla="*/ 698012 h 698012"/>
              <a:gd name="connsiteX7" fmla="*/ 0 w 1396024"/>
              <a:gd name="connsiteY7" fmla="*/ 628211 h 698012"/>
              <a:gd name="connsiteX8" fmla="*/ 0 w 1396024"/>
              <a:gd name="connsiteY8" fmla="*/ 69801 h 69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024" h="698012">
                <a:moveTo>
                  <a:pt x="0" y="69801"/>
                </a:moveTo>
                <a:cubicBezTo>
                  <a:pt x="0" y="31251"/>
                  <a:pt x="31251" y="0"/>
                  <a:pt x="69801" y="0"/>
                </a:cubicBezTo>
                <a:lnTo>
                  <a:pt x="1326223" y="0"/>
                </a:lnTo>
                <a:cubicBezTo>
                  <a:pt x="1364773" y="0"/>
                  <a:pt x="1396024" y="31251"/>
                  <a:pt x="1396024" y="69801"/>
                </a:cubicBezTo>
                <a:lnTo>
                  <a:pt x="1396024" y="628211"/>
                </a:lnTo>
                <a:cubicBezTo>
                  <a:pt x="1396024" y="666761"/>
                  <a:pt x="1364773" y="698012"/>
                  <a:pt x="1326223" y="698012"/>
                </a:cubicBezTo>
                <a:lnTo>
                  <a:pt x="69801" y="698012"/>
                </a:lnTo>
                <a:cubicBezTo>
                  <a:pt x="31251" y="698012"/>
                  <a:pt x="0" y="666761"/>
                  <a:pt x="0" y="628211"/>
                </a:cubicBezTo>
                <a:lnTo>
                  <a:pt x="0" y="69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414" tIns="34414" rIns="34414" bIns="34414" numCol="1" spcCol="1270" anchor="ctr" anchorCtr="0">
            <a:noAutofit/>
          </a:bodyPr>
          <a:lstStyle/>
          <a:p>
            <a:pPr lvl="0" algn="ctr" defTabSz="977900">
              <a:lnSpc>
                <a:spcPct val="90000"/>
              </a:lnSpc>
              <a:spcBef>
                <a:spcPct val="0"/>
              </a:spcBef>
              <a:spcAft>
                <a:spcPct val="35000"/>
              </a:spcAft>
            </a:pPr>
            <a:r>
              <a:rPr lang="en-US" sz="2200" kern="1200" dirty="0"/>
              <a:t>Incident handler</a:t>
            </a:r>
          </a:p>
        </p:txBody>
      </p:sp>
      <p:sp>
        <p:nvSpPr>
          <p:cNvPr id="7" name="Freeform 6"/>
          <p:cNvSpPr/>
          <p:nvPr/>
        </p:nvSpPr>
        <p:spPr>
          <a:xfrm>
            <a:off x="7101786" y="1955799"/>
            <a:ext cx="1675229" cy="2684463"/>
          </a:xfrm>
          <a:custGeom>
            <a:avLst/>
            <a:gdLst>
              <a:gd name="connsiteX0" fmla="*/ 0 w 1675229"/>
              <a:gd name="connsiteY0" fmla="*/ 167523 h 3490913"/>
              <a:gd name="connsiteX1" fmla="*/ 167523 w 1675229"/>
              <a:gd name="connsiteY1" fmla="*/ 0 h 3490913"/>
              <a:gd name="connsiteX2" fmla="*/ 1507706 w 1675229"/>
              <a:gd name="connsiteY2" fmla="*/ 0 h 3490913"/>
              <a:gd name="connsiteX3" fmla="*/ 1675229 w 1675229"/>
              <a:gd name="connsiteY3" fmla="*/ 167523 h 3490913"/>
              <a:gd name="connsiteX4" fmla="*/ 1675229 w 1675229"/>
              <a:gd name="connsiteY4" fmla="*/ 3323390 h 3490913"/>
              <a:gd name="connsiteX5" fmla="*/ 1507706 w 1675229"/>
              <a:gd name="connsiteY5" fmla="*/ 3490913 h 3490913"/>
              <a:gd name="connsiteX6" fmla="*/ 167523 w 1675229"/>
              <a:gd name="connsiteY6" fmla="*/ 3490913 h 3490913"/>
              <a:gd name="connsiteX7" fmla="*/ 0 w 1675229"/>
              <a:gd name="connsiteY7" fmla="*/ 3323390 h 3490913"/>
              <a:gd name="connsiteX8" fmla="*/ 0 w 1675229"/>
              <a:gd name="connsiteY8" fmla="*/ 167523 h 349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5229" h="3490913">
                <a:moveTo>
                  <a:pt x="0" y="167523"/>
                </a:moveTo>
                <a:cubicBezTo>
                  <a:pt x="0" y="75003"/>
                  <a:pt x="75003" y="0"/>
                  <a:pt x="167523" y="0"/>
                </a:cubicBezTo>
                <a:lnTo>
                  <a:pt x="1507706" y="0"/>
                </a:lnTo>
                <a:cubicBezTo>
                  <a:pt x="1600226" y="0"/>
                  <a:pt x="1675229" y="75003"/>
                  <a:pt x="1675229" y="167523"/>
                </a:cubicBezTo>
                <a:lnTo>
                  <a:pt x="1675229" y="3323390"/>
                </a:lnTo>
                <a:cubicBezTo>
                  <a:pt x="1675229" y="3415910"/>
                  <a:pt x="1600226" y="3490913"/>
                  <a:pt x="1507706" y="3490913"/>
                </a:cubicBezTo>
                <a:lnTo>
                  <a:pt x="167523" y="3490913"/>
                </a:lnTo>
                <a:cubicBezTo>
                  <a:pt x="75003" y="3490913"/>
                  <a:pt x="0" y="3415910"/>
                  <a:pt x="0" y="3323390"/>
                </a:cubicBezTo>
                <a:lnTo>
                  <a:pt x="0" y="16752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2649888" numCol="1" spcCol="1270" anchor="ctr" anchorCtr="0">
            <a:noAutofit/>
          </a:bodyPr>
          <a:lstStyle/>
          <a:p>
            <a:pPr lvl="0" algn="ctr" defTabSz="1289050">
              <a:lnSpc>
                <a:spcPct val="90000"/>
              </a:lnSpc>
              <a:spcBef>
                <a:spcPct val="0"/>
              </a:spcBef>
              <a:spcAft>
                <a:spcPct val="35000"/>
              </a:spcAft>
            </a:pPr>
            <a:endParaRPr lang="en-US" sz="2900" kern="1200" dirty="0"/>
          </a:p>
        </p:txBody>
      </p:sp>
      <p:sp>
        <p:nvSpPr>
          <p:cNvPr id="9" name="Freeform 8"/>
          <p:cNvSpPr/>
          <p:nvPr/>
        </p:nvSpPr>
        <p:spPr>
          <a:xfrm>
            <a:off x="1927998" y="1955800"/>
            <a:ext cx="1675229" cy="2684463"/>
          </a:xfrm>
          <a:custGeom>
            <a:avLst/>
            <a:gdLst>
              <a:gd name="connsiteX0" fmla="*/ 0 w 1675229"/>
              <a:gd name="connsiteY0" fmla="*/ 167523 h 3490913"/>
              <a:gd name="connsiteX1" fmla="*/ 167523 w 1675229"/>
              <a:gd name="connsiteY1" fmla="*/ 0 h 3490913"/>
              <a:gd name="connsiteX2" fmla="*/ 1507706 w 1675229"/>
              <a:gd name="connsiteY2" fmla="*/ 0 h 3490913"/>
              <a:gd name="connsiteX3" fmla="*/ 1675229 w 1675229"/>
              <a:gd name="connsiteY3" fmla="*/ 167523 h 3490913"/>
              <a:gd name="connsiteX4" fmla="*/ 1675229 w 1675229"/>
              <a:gd name="connsiteY4" fmla="*/ 3323390 h 3490913"/>
              <a:gd name="connsiteX5" fmla="*/ 1507706 w 1675229"/>
              <a:gd name="connsiteY5" fmla="*/ 3490913 h 3490913"/>
              <a:gd name="connsiteX6" fmla="*/ 167523 w 1675229"/>
              <a:gd name="connsiteY6" fmla="*/ 3490913 h 3490913"/>
              <a:gd name="connsiteX7" fmla="*/ 0 w 1675229"/>
              <a:gd name="connsiteY7" fmla="*/ 3323390 h 3490913"/>
              <a:gd name="connsiteX8" fmla="*/ 0 w 1675229"/>
              <a:gd name="connsiteY8" fmla="*/ 167523 h 349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5229" h="3490913">
                <a:moveTo>
                  <a:pt x="0" y="167523"/>
                </a:moveTo>
                <a:cubicBezTo>
                  <a:pt x="0" y="75003"/>
                  <a:pt x="75003" y="0"/>
                  <a:pt x="167523" y="0"/>
                </a:cubicBezTo>
                <a:lnTo>
                  <a:pt x="1507706" y="0"/>
                </a:lnTo>
                <a:cubicBezTo>
                  <a:pt x="1600226" y="0"/>
                  <a:pt x="1675229" y="75003"/>
                  <a:pt x="1675229" y="167523"/>
                </a:cubicBezTo>
                <a:lnTo>
                  <a:pt x="1675229" y="3323390"/>
                </a:lnTo>
                <a:cubicBezTo>
                  <a:pt x="1675229" y="3415910"/>
                  <a:pt x="1600226" y="3490913"/>
                  <a:pt x="1507706" y="3490913"/>
                </a:cubicBezTo>
                <a:lnTo>
                  <a:pt x="167523" y="3490913"/>
                </a:lnTo>
                <a:cubicBezTo>
                  <a:pt x="75003" y="3490913"/>
                  <a:pt x="0" y="3415910"/>
                  <a:pt x="0" y="3323390"/>
                </a:cubicBezTo>
                <a:lnTo>
                  <a:pt x="0" y="16752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2649888" numCol="1" spcCol="1270" anchor="ctr" anchorCtr="0">
            <a:noAutofit/>
          </a:bodyPr>
          <a:lstStyle/>
          <a:p>
            <a:pPr lvl="0" algn="ctr" defTabSz="1289050">
              <a:lnSpc>
                <a:spcPct val="90000"/>
              </a:lnSpc>
              <a:spcBef>
                <a:spcPct val="0"/>
              </a:spcBef>
              <a:spcAft>
                <a:spcPct val="35000"/>
              </a:spcAft>
            </a:pPr>
            <a:endParaRPr lang="en-US" sz="2900" kern="1200" dirty="0"/>
          </a:p>
        </p:txBody>
      </p:sp>
      <p:sp>
        <p:nvSpPr>
          <p:cNvPr id="10" name="Freeform 9"/>
          <p:cNvSpPr/>
          <p:nvPr/>
        </p:nvSpPr>
        <p:spPr>
          <a:xfrm>
            <a:off x="2067600" y="2999619"/>
            <a:ext cx="1396024" cy="698012"/>
          </a:xfrm>
          <a:custGeom>
            <a:avLst/>
            <a:gdLst>
              <a:gd name="connsiteX0" fmla="*/ 0 w 1396024"/>
              <a:gd name="connsiteY0" fmla="*/ 69801 h 698012"/>
              <a:gd name="connsiteX1" fmla="*/ 69801 w 1396024"/>
              <a:gd name="connsiteY1" fmla="*/ 0 h 698012"/>
              <a:gd name="connsiteX2" fmla="*/ 1326223 w 1396024"/>
              <a:gd name="connsiteY2" fmla="*/ 0 h 698012"/>
              <a:gd name="connsiteX3" fmla="*/ 1396024 w 1396024"/>
              <a:gd name="connsiteY3" fmla="*/ 69801 h 698012"/>
              <a:gd name="connsiteX4" fmla="*/ 1396024 w 1396024"/>
              <a:gd name="connsiteY4" fmla="*/ 628211 h 698012"/>
              <a:gd name="connsiteX5" fmla="*/ 1326223 w 1396024"/>
              <a:gd name="connsiteY5" fmla="*/ 698012 h 698012"/>
              <a:gd name="connsiteX6" fmla="*/ 69801 w 1396024"/>
              <a:gd name="connsiteY6" fmla="*/ 698012 h 698012"/>
              <a:gd name="connsiteX7" fmla="*/ 0 w 1396024"/>
              <a:gd name="connsiteY7" fmla="*/ 628211 h 698012"/>
              <a:gd name="connsiteX8" fmla="*/ 0 w 1396024"/>
              <a:gd name="connsiteY8" fmla="*/ 69801 h 69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024" h="698012">
                <a:moveTo>
                  <a:pt x="0" y="69801"/>
                </a:moveTo>
                <a:cubicBezTo>
                  <a:pt x="0" y="31251"/>
                  <a:pt x="31251" y="0"/>
                  <a:pt x="69801" y="0"/>
                </a:cubicBezTo>
                <a:lnTo>
                  <a:pt x="1326223" y="0"/>
                </a:lnTo>
                <a:cubicBezTo>
                  <a:pt x="1364773" y="0"/>
                  <a:pt x="1396024" y="31251"/>
                  <a:pt x="1396024" y="69801"/>
                </a:cubicBezTo>
                <a:lnTo>
                  <a:pt x="1396024" y="628211"/>
                </a:lnTo>
                <a:cubicBezTo>
                  <a:pt x="1396024" y="666761"/>
                  <a:pt x="1364773" y="698012"/>
                  <a:pt x="1326223" y="698012"/>
                </a:cubicBezTo>
                <a:lnTo>
                  <a:pt x="69801" y="698012"/>
                </a:lnTo>
                <a:cubicBezTo>
                  <a:pt x="31251" y="698012"/>
                  <a:pt x="0" y="666761"/>
                  <a:pt x="0" y="628211"/>
                </a:cubicBezTo>
                <a:lnTo>
                  <a:pt x="0" y="69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414" tIns="34414" rIns="34414" bIns="34414" numCol="1" spcCol="1270" anchor="ctr" anchorCtr="0">
            <a:noAutofit/>
          </a:bodyPr>
          <a:lstStyle/>
          <a:p>
            <a:pPr lvl="0" algn="ctr" defTabSz="977900">
              <a:lnSpc>
                <a:spcPct val="90000"/>
              </a:lnSpc>
              <a:spcBef>
                <a:spcPct val="0"/>
              </a:spcBef>
              <a:spcAft>
                <a:spcPct val="35000"/>
              </a:spcAft>
            </a:pPr>
            <a:r>
              <a:rPr lang="en-US" sz="2200" kern="1200" dirty="0"/>
              <a:t>Duty officer</a:t>
            </a:r>
          </a:p>
        </p:txBody>
      </p:sp>
      <p:sp>
        <p:nvSpPr>
          <p:cNvPr id="12" name="Freeform 11"/>
          <p:cNvSpPr/>
          <p:nvPr/>
        </p:nvSpPr>
        <p:spPr>
          <a:xfrm>
            <a:off x="1927998" y="1166116"/>
            <a:ext cx="6849017" cy="698012"/>
          </a:xfrm>
          <a:custGeom>
            <a:avLst/>
            <a:gdLst>
              <a:gd name="connsiteX0" fmla="*/ 0 w 1396024"/>
              <a:gd name="connsiteY0" fmla="*/ 69801 h 698012"/>
              <a:gd name="connsiteX1" fmla="*/ 69801 w 1396024"/>
              <a:gd name="connsiteY1" fmla="*/ 0 h 698012"/>
              <a:gd name="connsiteX2" fmla="*/ 1326223 w 1396024"/>
              <a:gd name="connsiteY2" fmla="*/ 0 h 698012"/>
              <a:gd name="connsiteX3" fmla="*/ 1396024 w 1396024"/>
              <a:gd name="connsiteY3" fmla="*/ 69801 h 698012"/>
              <a:gd name="connsiteX4" fmla="*/ 1396024 w 1396024"/>
              <a:gd name="connsiteY4" fmla="*/ 628211 h 698012"/>
              <a:gd name="connsiteX5" fmla="*/ 1326223 w 1396024"/>
              <a:gd name="connsiteY5" fmla="*/ 698012 h 698012"/>
              <a:gd name="connsiteX6" fmla="*/ 69801 w 1396024"/>
              <a:gd name="connsiteY6" fmla="*/ 698012 h 698012"/>
              <a:gd name="connsiteX7" fmla="*/ 0 w 1396024"/>
              <a:gd name="connsiteY7" fmla="*/ 628211 h 698012"/>
              <a:gd name="connsiteX8" fmla="*/ 0 w 1396024"/>
              <a:gd name="connsiteY8" fmla="*/ 69801 h 69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024" h="698012">
                <a:moveTo>
                  <a:pt x="0" y="69801"/>
                </a:moveTo>
                <a:cubicBezTo>
                  <a:pt x="0" y="31251"/>
                  <a:pt x="31251" y="0"/>
                  <a:pt x="69801" y="0"/>
                </a:cubicBezTo>
                <a:lnTo>
                  <a:pt x="1326223" y="0"/>
                </a:lnTo>
                <a:cubicBezTo>
                  <a:pt x="1364773" y="0"/>
                  <a:pt x="1396024" y="31251"/>
                  <a:pt x="1396024" y="69801"/>
                </a:cubicBezTo>
                <a:lnTo>
                  <a:pt x="1396024" y="628211"/>
                </a:lnTo>
                <a:cubicBezTo>
                  <a:pt x="1396024" y="666761"/>
                  <a:pt x="1364773" y="698012"/>
                  <a:pt x="1326223" y="698012"/>
                </a:cubicBezTo>
                <a:lnTo>
                  <a:pt x="69801" y="698012"/>
                </a:lnTo>
                <a:cubicBezTo>
                  <a:pt x="31251" y="698012"/>
                  <a:pt x="0" y="666761"/>
                  <a:pt x="0" y="628211"/>
                </a:cubicBezTo>
                <a:lnTo>
                  <a:pt x="0" y="69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414" tIns="34414" rIns="34414" bIns="34414" numCol="1" spcCol="1270" anchor="ctr" anchorCtr="0">
            <a:noAutofit/>
          </a:bodyPr>
          <a:lstStyle/>
          <a:p>
            <a:pPr lvl="0" algn="ctr" defTabSz="977900">
              <a:lnSpc>
                <a:spcPct val="90000"/>
              </a:lnSpc>
              <a:spcBef>
                <a:spcPct val="0"/>
              </a:spcBef>
              <a:spcAft>
                <a:spcPct val="35000"/>
              </a:spcAft>
            </a:pPr>
            <a:r>
              <a:rPr lang="en-US" sz="2200" kern="1200" dirty="0"/>
              <a:t>Incident manager</a:t>
            </a:r>
          </a:p>
        </p:txBody>
      </p:sp>
      <p:sp>
        <p:nvSpPr>
          <p:cNvPr id="16" name="Freeform 15"/>
          <p:cNvSpPr/>
          <p:nvPr/>
        </p:nvSpPr>
        <p:spPr>
          <a:xfrm>
            <a:off x="7241388" y="2999618"/>
            <a:ext cx="1396024" cy="698012"/>
          </a:xfrm>
          <a:custGeom>
            <a:avLst/>
            <a:gdLst>
              <a:gd name="connsiteX0" fmla="*/ 0 w 1396024"/>
              <a:gd name="connsiteY0" fmla="*/ 69801 h 698012"/>
              <a:gd name="connsiteX1" fmla="*/ 69801 w 1396024"/>
              <a:gd name="connsiteY1" fmla="*/ 0 h 698012"/>
              <a:gd name="connsiteX2" fmla="*/ 1326223 w 1396024"/>
              <a:gd name="connsiteY2" fmla="*/ 0 h 698012"/>
              <a:gd name="connsiteX3" fmla="*/ 1396024 w 1396024"/>
              <a:gd name="connsiteY3" fmla="*/ 69801 h 698012"/>
              <a:gd name="connsiteX4" fmla="*/ 1396024 w 1396024"/>
              <a:gd name="connsiteY4" fmla="*/ 628211 h 698012"/>
              <a:gd name="connsiteX5" fmla="*/ 1326223 w 1396024"/>
              <a:gd name="connsiteY5" fmla="*/ 698012 h 698012"/>
              <a:gd name="connsiteX6" fmla="*/ 69801 w 1396024"/>
              <a:gd name="connsiteY6" fmla="*/ 698012 h 698012"/>
              <a:gd name="connsiteX7" fmla="*/ 0 w 1396024"/>
              <a:gd name="connsiteY7" fmla="*/ 628211 h 698012"/>
              <a:gd name="connsiteX8" fmla="*/ 0 w 1396024"/>
              <a:gd name="connsiteY8" fmla="*/ 69801 h 69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024" h="698012">
                <a:moveTo>
                  <a:pt x="0" y="69801"/>
                </a:moveTo>
                <a:cubicBezTo>
                  <a:pt x="0" y="31251"/>
                  <a:pt x="31251" y="0"/>
                  <a:pt x="69801" y="0"/>
                </a:cubicBezTo>
                <a:lnTo>
                  <a:pt x="1326223" y="0"/>
                </a:lnTo>
                <a:cubicBezTo>
                  <a:pt x="1364773" y="0"/>
                  <a:pt x="1396024" y="31251"/>
                  <a:pt x="1396024" y="69801"/>
                </a:cubicBezTo>
                <a:lnTo>
                  <a:pt x="1396024" y="628211"/>
                </a:lnTo>
                <a:cubicBezTo>
                  <a:pt x="1396024" y="666761"/>
                  <a:pt x="1364773" y="698012"/>
                  <a:pt x="1326223" y="698012"/>
                </a:cubicBezTo>
                <a:lnTo>
                  <a:pt x="69801" y="698012"/>
                </a:lnTo>
                <a:cubicBezTo>
                  <a:pt x="31251" y="698012"/>
                  <a:pt x="0" y="666761"/>
                  <a:pt x="0" y="628211"/>
                </a:cubicBezTo>
                <a:lnTo>
                  <a:pt x="0" y="69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414" tIns="34414" rIns="34414" bIns="34414" numCol="1" spcCol="1270" anchor="ctr" anchorCtr="0">
            <a:noAutofit/>
          </a:bodyPr>
          <a:lstStyle/>
          <a:p>
            <a:pPr lvl="0" algn="ctr" defTabSz="977900">
              <a:lnSpc>
                <a:spcPct val="90000"/>
              </a:lnSpc>
              <a:spcBef>
                <a:spcPct val="0"/>
              </a:spcBef>
              <a:spcAft>
                <a:spcPct val="35000"/>
              </a:spcAft>
            </a:pPr>
            <a:r>
              <a:rPr lang="en-US" sz="2200" kern="1200" dirty="0"/>
              <a:t>Analyst</a:t>
            </a:r>
          </a:p>
        </p:txBody>
      </p:sp>
      <p:sp>
        <p:nvSpPr>
          <p:cNvPr id="18" name="Freeform 17"/>
          <p:cNvSpPr/>
          <p:nvPr/>
        </p:nvSpPr>
        <p:spPr>
          <a:xfrm>
            <a:off x="4738183" y="3836579"/>
            <a:ext cx="1396024" cy="698012"/>
          </a:xfrm>
          <a:custGeom>
            <a:avLst/>
            <a:gdLst>
              <a:gd name="connsiteX0" fmla="*/ 0 w 1396024"/>
              <a:gd name="connsiteY0" fmla="*/ 69801 h 698012"/>
              <a:gd name="connsiteX1" fmla="*/ 69801 w 1396024"/>
              <a:gd name="connsiteY1" fmla="*/ 0 h 698012"/>
              <a:gd name="connsiteX2" fmla="*/ 1326223 w 1396024"/>
              <a:gd name="connsiteY2" fmla="*/ 0 h 698012"/>
              <a:gd name="connsiteX3" fmla="*/ 1396024 w 1396024"/>
              <a:gd name="connsiteY3" fmla="*/ 69801 h 698012"/>
              <a:gd name="connsiteX4" fmla="*/ 1396024 w 1396024"/>
              <a:gd name="connsiteY4" fmla="*/ 628211 h 698012"/>
              <a:gd name="connsiteX5" fmla="*/ 1326223 w 1396024"/>
              <a:gd name="connsiteY5" fmla="*/ 698012 h 698012"/>
              <a:gd name="connsiteX6" fmla="*/ 69801 w 1396024"/>
              <a:gd name="connsiteY6" fmla="*/ 698012 h 698012"/>
              <a:gd name="connsiteX7" fmla="*/ 0 w 1396024"/>
              <a:gd name="connsiteY7" fmla="*/ 628211 h 698012"/>
              <a:gd name="connsiteX8" fmla="*/ 0 w 1396024"/>
              <a:gd name="connsiteY8" fmla="*/ 69801 h 69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024" h="698012">
                <a:moveTo>
                  <a:pt x="0" y="69801"/>
                </a:moveTo>
                <a:cubicBezTo>
                  <a:pt x="0" y="31251"/>
                  <a:pt x="31251" y="0"/>
                  <a:pt x="69801" y="0"/>
                </a:cubicBezTo>
                <a:lnTo>
                  <a:pt x="1326223" y="0"/>
                </a:lnTo>
                <a:cubicBezTo>
                  <a:pt x="1364773" y="0"/>
                  <a:pt x="1396024" y="31251"/>
                  <a:pt x="1396024" y="69801"/>
                </a:cubicBezTo>
                <a:lnTo>
                  <a:pt x="1396024" y="628211"/>
                </a:lnTo>
                <a:cubicBezTo>
                  <a:pt x="1396024" y="666761"/>
                  <a:pt x="1364773" y="698012"/>
                  <a:pt x="1326223" y="698012"/>
                </a:cubicBezTo>
                <a:lnTo>
                  <a:pt x="69801" y="698012"/>
                </a:lnTo>
                <a:cubicBezTo>
                  <a:pt x="31251" y="698012"/>
                  <a:pt x="0" y="666761"/>
                  <a:pt x="0" y="628211"/>
                </a:cubicBezTo>
                <a:lnTo>
                  <a:pt x="0" y="69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414" tIns="34414" rIns="34414" bIns="34414" numCol="1" spcCol="1270" anchor="ctr" anchorCtr="0">
            <a:noAutofit/>
          </a:bodyPr>
          <a:lstStyle/>
          <a:p>
            <a:pPr lvl="0" algn="ctr" defTabSz="977900">
              <a:lnSpc>
                <a:spcPct val="90000"/>
              </a:lnSpc>
              <a:spcBef>
                <a:spcPct val="0"/>
              </a:spcBef>
              <a:spcAft>
                <a:spcPct val="35000"/>
              </a:spcAft>
            </a:pPr>
            <a:r>
              <a:rPr lang="en-US" sz="2200" kern="1200" dirty="0"/>
              <a:t>Incident handler</a:t>
            </a:r>
          </a:p>
        </p:txBody>
      </p:sp>
      <p:sp>
        <p:nvSpPr>
          <p:cNvPr id="20" name="Freeform 19"/>
          <p:cNvSpPr/>
          <p:nvPr/>
        </p:nvSpPr>
        <p:spPr>
          <a:xfrm>
            <a:off x="7241388" y="3802332"/>
            <a:ext cx="1396024" cy="698012"/>
          </a:xfrm>
          <a:custGeom>
            <a:avLst/>
            <a:gdLst>
              <a:gd name="connsiteX0" fmla="*/ 0 w 1396024"/>
              <a:gd name="connsiteY0" fmla="*/ 69801 h 698012"/>
              <a:gd name="connsiteX1" fmla="*/ 69801 w 1396024"/>
              <a:gd name="connsiteY1" fmla="*/ 0 h 698012"/>
              <a:gd name="connsiteX2" fmla="*/ 1326223 w 1396024"/>
              <a:gd name="connsiteY2" fmla="*/ 0 h 698012"/>
              <a:gd name="connsiteX3" fmla="*/ 1396024 w 1396024"/>
              <a:gd name="connsiteY3" fmla="*/ 69801 h 698012"/>
              <a:gd name="connsiteX4" fmla="*/ 1396024 w 1396024"/>
              <a:gd name="connsiteY4" fmla="*/ 628211 h 698012"/>
              <a:gd name="connsiteX5" fmla="*/ 1326223 w 1396024"/>
              <a:gd name="connsiteY5" fmla="*/ 698012 h 698012"/>
              <a:gd name="connsiteX6" fmla="*/ 69801 w 1396024"/>
              <a:gd name="connsiteY6" fmla="*/ 698012 h 698012"/>
              <a:gd name="connsiteX7" fmla="*/ 0 w 1396024"/>
              <a:gd name="connsiteY7" fmla="*/ 628211 h 698012"/>
              <a:gd name="connsiteX8" fmla="*/ 0 w 1396024"/>
              <a:gd name="connsiteY8" fmla="*/ 69801 h 69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024" h="698012">
                <a:moveTo>
                  <a:pt x="0" y="69801"/>
                </a:moveTo>
                <a:cubicBezTo>
                  <a:pt x="0" y="31251"/>
                  <a:pt x="31251" y="0"/>
                  <a:pt x="69801" y="0"/>
                </a:cubicBezTo>
                <a:lnTo>
                  <a:pt x="1326223" y="0"/>
                </a:lnTo>
                <a:cubicBezTo>
                  <a:pt x="1364773" y="0"/>
                  <a:pt x="1396024" y="31251"/>
                  <a:pt x="1396024" y="69801"/>
                </a:cubicBezTo>
                <a:lnTo>
                  <a:pt x="1396024" y="628211"/>
                </a:lnTo>
                <a:cubicBezTo>
                  <a:pt x="1396024" y="666761"/>
                  <a:pt x="1364773" y="698012"/>
                  <a:pt x="1326223" y="698012"/>
                </a:cubicBezTo>
                <a:lnTo>
                  <a:pt x="69801" y="698012"/>
                </a:lnTo>
                <a:cubicBezTo>
                  <a:pt x="31251" y="698012"/>
                  <a:pt x="0" y="666761"/>
                  <a:pt x="0" y="628211"/>
                </a:cubicBezTo>
                <a:lnTo>
                  <a:pt x="0" y="69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414" tIns="34414" rIns="34414" bIns="34414" numCol="1" spcCol="1270" anchor="ctr" anchorCtr="0">
            <a:noAutofit/>
          </a:bodyPr>
          <a:lstStyle/>
          <a:p>
            <a:pPr lvl="0" algn="ctr" defTabSz="977900">
              <a:lnSpc>
                <a:spcPct val="90000"/>
              </a:lnSpc>
              <a:spcBef>
                <a:spcPct val="0"/>
              </a:spcBef>
              <a:spcAft>
                <a:spcPct val="35000"/>
              </a:spcAft>
            </a:pPr>
            <a:r>
              <a:rPr lang="en-US" sz="2200" kern="1200" dirty="0"/>
              <a:t>Analyst</a:t>
            </a:r>
          </a:p>
        </p:txBody>
      </p:sp>
      <p:sp>
        <p:nvSpPr>
          <p:cNvPr id="3" name="Slide Number Placeholder 2"/>
          <p:cNvSpPr>
            <a:spLocks noGrp="1"/>
          </p:cNvSpPr>
          <p:nvPr>
            <p:ph type="sldNum" sz="quarter" idx="4"/>
          </p:nvPr>
        </p:nvSpPr>
        <p:spPr/>
        <p:txBody>
          <a:bodyPr/>
          <a:lstStyle/>
          <a:p>
            <a:fld id="{9E7CA0F2-EE66-4F60-8C00-E0BE38E7AEC5}" type="slidenum">
              <a:rPr lang="en-GB" smtClean="0"/>
              <a:pPr/>
              <a:t>66</a:t>
            </a:fld>
            <a:endParaRPr lang="en-GB" dirty="0"/>
          </a:p>
        </p:txBody>
      </p:sp>
      <p:sp>
        <p:nvSpPr>
          <p:cNvPr id="4" name="Title 3"/>
          <p:cNvSpPr>
            <a:spLocks noGrp="1"/>
          </p:cNvSpPr>
          <p:nvPr>
            <p:ph type="title"/>
          </p:nvPr>
        </p:nvSpPr>
        <p:spPr/>
        <p:txBody>
          <a:bodyPr/>
          <a:lstStyle/>
          <a:p>
            <a:r>
              <a:rPr lang="en-GB" dirty="0"/>
              <a:t>Section 3: </a:t>
            </a:r>
            <a:r>
              <a:rPr lang="en-US" dirty="0"/>
              <a:t>Real world challenges</a:t>
            </a:r>
            <a:br>
              <a:rPr lang="en-GB" dirty="0"/>
            </a:br>
            <a:r>
              <a:rPr lang="en-GB" dirty="0"/>
              <a:t>Roles</a:t>
            </a:r>
            <a:endParaRPr lang="en-US" dirty="0"/>
          </a:p>
        </p:txBody>
      </p:sp>
      <p:sp>
        <p:nvSpPr>
          <p:cNvPr id="23" name="Rectangle 22"/>
          <p:cNvSpPr/>
          <p:nvPr/>
        </p:nvSpPr>
        <p:spPr>
          <a:xfrm>
            <a:off x="271554" y="2595625"/>
            <a:ext cx="13639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Incident Reports</a:t>
            </a:r>
          </a:p>
        </p:txBody>
      </p:sp>
      <p:sp>
        <p:nvSpPr>
          <p:cNvPr id="24" name="Rectangle 23"/>
          <p:cNvSpPr/>
          <p:nvPr/>
        </p:nvSpPr>
        <p:spPr>
          <a:xfrm>
            <a:off x="284813" y="3079722"/>
            <a:ext cx="1363980" cy="47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Threat intelligence</a:t>
            </a:r>
          </a:p>
        </p:txBody>
      </p:sp>
      <p:sp>
        <p:nvSpPr>
          <p:cNvPr id="25" name="Rectangle 24"/>
          <p:cNvSpPr/>
          <p:nvPr/>
        </p:nvSpPr>
        <p:spPr>
          <a:xfrm>
            <a:off x="284813" y="3697631"/>
            <a:ext cx="13639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News</a:t>
            </a:r>
          </a:p>
        </p:txBody>
      </p:sp>
      <p:sp>
        <p:nvSpPr>
          <p:cNvPr id="26" name="TextBox 25"/>
          <p:cNvSpPr txBox="1"/>
          <p:nvPr/>
        </p:nvSpPr>
        <p:spPr>
          <a:xfrm rot="17768815">
            <a:off x="3152881" y="2020076"/>
            <a:ext cx="1600909" cy="430887"/>
          </a:xfrm>
          <a:prstGeom prst="rect">
            <a:avLst/>
          </a:prstGeom>
          <a:noFill/>
        </p:spPr>
        <p:txBody>
          <a:bodyPr wrap="square" rtlCol="0">
            <a:spAutoFit/>
          </a:bodyPr>
          <a:lstStyle/>
          <a:p>
            <a:r>
              <a:rPr lang="en-US" sz="1100" dirty="0"/>
              <a:t>Situational</a:t>
            </a:r>
          </a:p>
          <a:p>
            <a:r>
              <a:rPr lang="en-US" sz="1100" dirty="0"/>
              <a:t>awareness</a:t>
            </a:r>
          </a:p>
        </p:txBody>
      </p:sp>
      <p:cxnSp>
        <p:nvCxnSpPr>
          <p:cNvPr id="33" name="Straight Arrow Connector 32"/>
          <p:cNvCxnSpPr>
            <a:stCxn id="23" idx="3"/>
            <a:endCxn id="10" idx="0"/>
          </p:cNvCxnSpPr>
          <p:nvPr/>
        </p:nvCxnSpPr>
        <p:spPr>
          <a:xfrm>
            <a:off x="1635534" y="2767075"/>
            <a:ext cx="432066" cy="302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4" idx="3"/>
          </p:cNvCxnSpPr>
          <p:nvPr/>
        </p:nvCxnSpPr>
        <p:spPr>
          <a:xfrm>
            <a:off x="1648793" y="3318078"/>
            <a:ext cx="418807" cy="1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5" idx="3"/>
            <a:endCxn id="10" idx="7"/>
          </p:cNvCxnSpPr>
          <p:nvPr/>
        </p:nvCxnSpPr>
        <p:spPr>
          <a:xfrm flipV="1">
            <a:off x="1648793" y="3627830"/>
            <a:ext cx="418807" cy="24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456734" y="1854104"/>
            <a:ext cx="685850" cy="14639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463624" y="3298030"/>
            <a:ext cx="12913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463624" y="3330629"/>
            <a:ext cx="1291322" cy="820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29388" y="3235578"/>
            <a:ext cx="1112000" cy="8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20" idx="0"/>
          </p:cNvCxnSpPr>
          <p:nvPr/>
        </p:nvCxnSpPr>
        <p:spPr>
          <a:xfrm>
            <a:off x="6054768" y="3244576"/>
            <a:ext cx="1186620" cy="6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6" idx="7"/>
          </p:cNvCxnSpPr>
          <p:nvPr/>
        </p:nvCxnSpPr>
        <p:spPr>
          <a:xfrm flipV="1">
            <a:off x="6054768" y="3627829"/>
            <a:ext cx="1186620" cy="52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134207" y="4151338"/>
            <a:ext cx="1107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686862" y="3298030"/>
            <a:ext cx="888850" cy="300082"/>
          </a:xfrm>
          <a:prstGeom prst="rect">
            <a:avLst/>
          </a:prstGeom>
          <a:noFill/>
        </p:spPr>
        <p:txBody>
          <a:bodyPr wrap="square" rtlCol="0">
            <a:spAutoFit/>
          </a:bodyPr>
          <a:lstStyle/>
          <a:p>
            <a:r>
              <a:rPr lang="en-US" dirty="0"/>
              <a:t>Incident</a:t>
            </a:r>
          </a:p>
        </p:txBody>
      </p:sp>
      <p:sp>
        <p:nvSpPr>
          <p:cNvPr id="64" name="TextBox 63"/>
          <p:cNvSpPr txBox="1"/>
          <p:nvPr/>
        </p:nvSpPr>
        <p:spPr>
          <a:xfrm>
            <a:off x="6282737" y="2997519"/>
            <a:ext cx="888850" cy="507831"/>
          </a:xfrm>
          <a:prstGeom prst="rect">
            <a:avLst/>
          </a:prstGeom>
          <a:noFill/>
        </p:spPr>
        <p:txBody>
          <a:bodyPr wrap="square" rtlCol="0">
            <a:spAutoFit/>
          </a:bodyPr>
          <a:lstStyle/>
          <a:p>
            <a:pPr algn="ctr"/>
            <a:r>
              <a:rPr lang="en-US" dirty="0"/>
              <a:t>Technical task</a:t>
            </a:r>
          </a:p>
        </p:txBody>
      </p:sp>
      <p:sp>
        <p:nvSpPr>
          <p:cNvPr id="65" name="Rectangle 64"/>
          <p:cNvSpPr/>
          <p:nvPr/>
        </p:nvSpPr>
        <p:spPr>
          <a:xfrm>
            <a:off x="7559071" y="1968830"/>
            <a:ext cx="760657" cy="286232"/>
          </a:xfrm>
          <a:prstGeom prst="rect">
            <a:avLst/>
          </a:prstGeom>
        </p:spPr>
        <p:txBody>
          <a:bodyPr wrap="none">
            <a:spAutoFit/>
          </a:bodyPr>
          <a:lstStyle/>
          <a:p>
            <a:pPr lvl="0" algn="ctr" defTabSz="1289050">
              <a:lnSpc>
                <a:spcPct val="90000"/>
              </a:lnSpc>
              <a:spcBef>
                <a:spcPct val="0"/>
              </a:spcBef>
              <a:spcAft>
                <a:spcPct val="35000"/>
              </a:spcAft>
            </a:pPr>
            <a:r>
              <a:rPr lang="en-US" sz="1400" dirty="0"/>
              <a:t>3</a:t>
            </a:r>
            <a:r>
              <a:rPr lang="en-US" sz="1400" baseline="30000" dirty="0"/>
              <a:t>rd</a:t>
            </a:r>
            <a:r>
              <a:rPr lang="en-US" sz="1400" dirty="0"/>
              <a:t> level</a:t>
            </a:r>
          </a:p>
        </p:txBody>
      </p:sp>
      <p:sp>
        <p:nvSpPr>
          <p:cNvPr id="67" name="Rectangle 66"/>
          <p:cNvSpPr/>
          <p:nvPr/>
        </p:nvSpPr>
        <p:spPr>
          <a:xfrm>
            <a:off x="2344304" y="1968830"/>
            <a:ext cx="743344" cy="286232"/>
          </a:xfrm>
          <a:prstGeom prst="rect">
            <a:avLst/>
          </a:prstGeom>
        </p:spPr>
        <p:txBody>
          <a:bodyPr wrap="none">
            <a:spAutoFit/>
          </a:bodyPr>
          <a:lstStyle/>
          <a:p>
            <a:pPr lvl="0" algn="ctr" defTabSz="1289050">
              <a:lnSpc>
                <a:spcPct val="90000"/>
              </a:lnSpc>
              <a:spcBef>
                <a:spcPct val="0"/>
              </a:spcBef>
              <a:spcAft>
                <a:spcPct val="35000"/>
              </a:spcAft>
            </a:pPr>
            <a:r>
              <a:rPr lang="en-US" sz="1400" dirty="0"/>
              <a:t>1</a:t>
            </a:r>
            <a:r>
              <a:rPr lang="en-US" sz="1400" baseline="30000" dirty="0"/>
              <a:t>st</a:t>
            </a:r>
            <a:r>
              <a:rPr lang="en-US" sz="1400" dirty="0"/>
              <a:t> level</a:t>
            </a:r>
          </a:p>
        </p:txBody>
      </p:sp>
      <p:cxnSp>
        <p:nvCxnSpPr>
          <p:cNvPr id="36" name="Straight Arrow Connector 35">
            <a:extLst>
              <a:ext uri="{FF2B5EF4-FFF2-40B4-BE49-F238E27FC236}">
                <a16:creationId xmlns:a16="http://schemas.microsoft.com/office/drawing/2014/main" id="{EC8F6566-B0FE-B647-9D71-136B5DFC4C22}"/>
              </a:ext>
            </a:extLst>
          </p:cNvPr>
          <p:cNvCxnSpPr>
            <a:cxnSpLocks/>
          </p:cNvCxnSpPr>
          <p:nvPr/>
        </p:nvCxnSpPr>
        <p:spPr>
          <a:xfrm flipV="1">
            <a:off x="5300686" y="1864129"/>
            <a:ext cx="0" cy="113339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09F139-5A26-B549-BAFF-56A84393FB36}"/>
              </a:ext>
            </a:extLst>
          </p:cNvPr>
          <p:cNvSpPr txBox="1"/>
          <p:nvPr/>
        </p:nvSpPr>
        <p:spPr>
          <a:xfrm rot="16200000">
            <a:off x="4690687" y="2159843"/>
            <a:ext cx="1204368" cy="430887"/>
          </a:xfrm>
          <a:prstGeom prst="rect">
            <a:avLst/>
          </a:prstGeom>
          <a:noFill/>
        </p:spPr>
        <p:txBody>
          <a:bodyPr wrap="square" rtlCol="0">
            <a:spAutoFit/>
          </a:bodyPr>
          <a:lstStyle/>
          <a:p>
            <a:r>
              <a:rPr lang="en-US" sz="1100" dirty="0"/>
              <a:t>Reporting &amp; Supervision</a:t>
            </a:r>
          </a:p>
        </p:txBody>
      </p:sp>
      <p:sp>
        <p:nvSpPr>
          <p:cNvPr id="66" name="Rectangle 65"/>
          <p:cNvSpPr/>
          <p:nvPr/>
        </p:nvSpPr>
        <p:spPr>
          <a:xfrm>
            <a:off x="5103529" y="1968830"/>
            <a:ext cx="783163" cy="286232"/>
          </a:xfrm>
          <a:prstGeom prst="rect">
            <a:avLst/>
          </a:prstGeom>
        </p:spPr>
        <p:txBody>
          <a:bodyPr wrap="none">
            <a:spAutoFit/>
          </a:bodyPr>
          <a:lstStyle/>
          <a:p>
            <a:pPr lvl="0" algn="ctr" defTabSz="1289050">
              <a:lnSpc>
                <a:spcPct val="90000"/>
              </a:lnSpc>
              <a:spcBef>
                <a:spcPct val="0"/>
              </a:spcBef>
              <a:spcAft>
                <a:spcPct val="35000"/>
              </a:spcAft>
            </a:pPr>
            <a:r>
              <a:rPr lang="en-US" sz="1400" dirty="0"/>
              <a:t>2</a:t>
            </a:r>
            <a:r>
              <a:rPr lang="en-US" sz="1400" baseline="30000" dirty="0"/>
              <a:t>nd</a:t>
            </a:r>
            <a:r>
              <a:rPr lang="en-US" sz="1400" dirty="0"/>
              <a:t> level</a:t>
            </a:r>
          </a:p>
        </p:txBody>
      </p:sp>
    </p:spTree>
    <p:extLst>
      <p:ext uri="{BB962C8B-B14F-4D97-AF65-F5344CB8AC3E}">
        <p14:creationId xmlns:p14="http://schemas.microsoft.com/office/powerpoint/2010/main" val="319141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88088851-019C-4D74-8233-5A141675BD46}"/>
              </a:ext>
            </a:extLst>
          </p:cNvPr>
          <p:cNvSpPr>
            <a:spLocks noGrp="1"/>
          </p:cNvSpPr>
          <p:nvPr>
            <p:ph idx="1"/>
          </p:nvPr>
        </p:nvSpPr>
        <p:spPr>
          <a:xfrm>
            <a:off x="350201" y="1073599"/>
            <a:ext cx="8439238" cy="3489722"/>
          </a:xfrm>
        </p:spPr>
        <p:txBody>
          <a:bodyPr>
            <a:normAutofit/>
          </a:bodyPr>
          <a:lstStyle/>
          <a:p>
            <a:pPr>
              <a:lnSpc>
                <a:spcPct val="150000"/>
              </a:lnSpc>
            </a:pPr>
            <a:r>
              <a:rPr lang="en-US" sz="2000" dirty="0"/>
              <a:t>Triage officer</a:t>
            </a:r>
          </a:p>
          <a:p>
            <a:pPr>
              <a:lnSpc>
                <a:spcPct val="150000"/>
              </a:lnSpc>
            </a:pPr>
            <a:r>
              <a:rPr lang="en-US" sz="2000" dirty="0"/>
              <a:t>Communication officer</a:t>
            </a:r>
          </a:p>
          <a:p>
            <a:pPr>
              <a:lnSpc>
                <a:spcPct val="150000"/>
              </a:lnSpc>
            </a:pPr>
            <a:r>
              <a:rPr lang="en-US" sz="2000" dirty="0"/>
              <a:t>PR officer</a:t>
            </a:r>
          </a:p>
          <a:p>
            <a:pPr>
              <a:lnSpc>
                <a:spcPct val="150000"/>
              </a:lnSpc>
            </a:pPr>
            <a:r>
              <a:rPr lang="en-US" sz="2000" dirty="0"/>
              <a:t>Legal officer</a:t>
            </a:r>
          </a:p>
          <a:p>
            <a:pPr>
              <a:lnSpc>
                <a:spcPct val="150000"/>
              </a:lnSpc>
            </a:pPr>
            <a:r>
              <a:rPr lang="en-US" sz="2000" dirty="0"/>
              <a:t>Team Manager</a:t>
            </a:r>
          </a:p>
          <a:p>
            <a:pPr>
              <a:lnSpc>
                <a:spcPct val="150000"/>
              </a:lnSpc>
            </a:pPr>
            <a:r>
              <a:rPr lang="en-US" sz="2000" dirty="0"/>
              <a:t>Any others?</a:t>
            </a:r>
          </a:p>
        </p:txBody>
      </p:sp>
      <p:sp>
        <p:nvSpPr>
          <p:cNvPr id="3" name="Symbol zastępczy numeru slajdu 2">
            <a:extLst>
              <a:ext uri="{FF2B5EF4-FFF2-40B4-BE49-F238E27FC236}">
                <a16:creationId xmlns:a16="http://schemas.microsoft.com/office/drawing/2014/main" id="{442845A5-8FAD-4BE8-B178-6437A0FF888C}"/>
              </a:ext>
            </a:extLst>
          </p:cNvPr>
          <p:cNvSpPr>
            <a:spLocks noGrp="1"/>
          </p:cNvSpPr>
          <p:nvPr>
            <p:ph type="sldNum" sz="quarter" idx="4"/>
          </p:nvPr>
        </p:nvSpPr>
        <p:spPr/>
        <p:txBody>
          <a:bodyPr/>
          <a:lstStyle/>
          <a:p>
            <a:fld id="{9E7CA0F2-EE66-4F60-8C00-E0BE38E7AEC5}" type="slidenum">
              <a:rPr lang="en-US" smtClean="0"/>
              <a:pPr/>
              <a:t>67</a:t>
            </a:fld>
            <a:endParaRPr lang="en-US" dirty="0"/>
          </a:p>
        </p:txBody>
      </p:sp>
      <p:sp>
        <p:nvSpPr>
          <p:cNvPr id="4" name="Tytuł 3">
            <a:extLst>
              <a:ext uri="{FF2B5EF4-FFF2-40B4-BE49-F238E27FC236}">
                <a16:creationId xmlns:a16="http://schemas.microsoft.com/office/drawing/2014/main" id="{EDBEEE6F-9EDB-4DBA-A2F2-A5E6F4A80FD5}"/>
              </a:ext>
            </a:extLst>
          </p:cNvPr>
          <p:cNvSpPr>
            <a:spLocks noGrp="1"/>
          </p:cNvSpPr>
          <p:nvPr>
            <p:ph type="title"/>
          </p:nvPr>
        </p:nvSpPr>
        <p:spPr/>
        <p:txBody>
          <a:bodyPr>
            <a:normAutofit/>
          </a:bodyPr>
          <a:lstStyle/>
          <a:p>
            <a:r>
              <a:rPr lang="en-US" dirty="0"/>
              <a:t>Section 3: Real world challenges</a:t>
            </a:r>
            <a:br>
              <a:rPr lang="en-US" dirty="0"/>
            </a:br>
            <a:r>
              <a:rPr lang="en-US" dirty="0"/>
              <a:t>Possible additional roles</a:t>
            </a:r>
          </a:p>
        </p:txBody>
      </p:sp>
    </p:spTree>
    <p:extLst>
      <p:ext uri="{BB962C8B-B14F-4D97-AF65-F5344CB8AC3E}">
        <p14:creationId xmlns:p14="http://schemas.microsoft.com/office/powerpoint/2010/main" val="3217017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88088851-019C-4D74-8233-5A141675BD46}"/>
              </a:ext>
            </a:extLst>
          </p:cNvPr>
          <p:cNvSpPr>
            <a:spLocks noGrp="1"/>
          </p:cNvSpPr>
          <p:nvPr>
            <p:ph idx="1"/>
          </p:nvPr>
        </p:nvSpPr>
        <p:spPr/>
        <p:txBody>
          <a:bodyPr anchor="t">
            <a:normAutofit/>
          </a:bodyPr>
          <a:lstStyle/>
          <a:p>
            <a:pPr>
              <a:lnSpc>
                <a:spcPct val="200000"/>
              </a:lnSpc>
            </a:pPr>
            <a:r>
              <a:rPr lang="en-US" sz="2000" dirty="0"/>
              <a:t>Not all roles require strong technical skills – communication is essential, too!</a:t>
            </a:r>
          </a:p>
          <a:p>
            <a:pPr>
              <a:lnSpc>
                <a:spcPct val="200000"/>
              </a:lnSpc>
            </a:pPr>
            <a:r>
              <a:rPr lang="en-US" sz="2000" dirty="0"/>
              <a:t>Split roles as the number of tasks and the size of the team grow.</a:t>
            </a:r>
          </a:p>
          <a:p>
            <a:pPr>
              <a:lnSpc>
                <a:spcPct val="200000"/>
              </a:lnSpc>
            </a:pPr>
            <a:r>
              <a:rPr lang="en-US" sz="2000" dirty="0"/>
              <a:t>People are more motivated and efficient when they do what they are best at.</a:t>
            </a:r>
          </a:p>
          <a:p>
            <a:endParaRPr lang="en-US" sz="2000" dirty="0"/>
          </a:p>
          <a:p>
            <a:pPr marL="0" indent="0">
              <a:buNone/>
            </a:pPr>
            <a:endParaRPr lang="en-US" sz="2000" dirty="0"/>
          </a:p>
        </p:txBody>
      </p:sp>
      <p:sp>
        <p:nvSpPr>
          <p:cNvPr id="3" name="Symbol zastępczy numeru slajdu 2">
            <a:extLst>
              <a:ext uri="{FF2B5EF4-FFF2-40B4-BE49-F238E27FC236}">
                <a16:creationId xmlns:a16="http://schemas.microsoft.com/office/drawing/2014/main" id="{442845A5-8FAD-4BE8-B178-6437A0FF888C}"/>
              </a:ext>
            </a:extLst>
          </p:cNvPr>
          <p:cNvSpPr>
            <a:spLocks noGrp="1"/>
          </p:cNvSpPr>
          <p:nvPr>
            <p:ph type="sldNum" sz="quarter" idx="4"/>
          </p:nvPr>
        </p:nvSpPr>
        <p:spPr/>
        <p:txBody>
          <a:bodyPr/>
          <a:lstStyle/>
          <a:p>
            <a:fld id="{9E7CA0F2-EE66-4F60-8C00-E0BE38E7AEC5}" type="slidenum">
              <a:rPr lang="en-US" smtClean="0"/>
              <a:pPr/>
              <a:t>68</a:t>
            </a:fld>
            <a:endParaRPr lang="en-US" dirty="0"/>
          </a:p>
        </p:txBody>
      </p:sp>
      <p:sp>
        <p:nvSpPr>
          <p:cNvPr id="4" name="Tytuł 3">
            <a:extLst>
              <a:ext uri="{FF2B5EF4-FFF2-40B4-BE49-F238E27FC236}">
                <a16:creationId xmlns:a16="http://schemas.microsoft.com/office/drawing/2014/main" id="{EDBEEE6F-9EDB-4DBA-A2F2-A5E6F4A80FD5}"/>
              </a:ext>
            </a:extLst>
          </p:cNvPr>
          <p:cNvSpPr>
            <a:spLocks noGrp="1"/>
          </p:cNvSpPr>
          <p:nvPr>
            <p:ph type="title"/>
          </p:nvPr>
        </p:nvSpPr>
        <p:spPr/>
        <p:txBody>
          <a:bodyPr>
            <a:normAutofit/>
          </a:bodyPr>
          <a:lstStyle/>
          <a:p>
            <a:r>
              <a:rPr lang="en-US" dirty="0"/>
              <a:t>Section 3: Real world challenges</a:t>
            </a:r>
            <a:br>
              <a:rPr lang="en-US" dirty="0"/>
            </a:br>
            <a:r>
              <a:rPr lang="en-US" dirty="0"/>
              <a:t>Roles – key takeaways</a:t>
            </a:r>
          </a:p>
        </p:txBody>
      </p:sp>
    </p:spTree>
    <p:extLst>
      <p:ext uri="{BB962C8B-B14F-4D97-AF65-F5344CB8AC3E}">
        <p14:creationId xmlns:p14="http://schemas.microsoft.com/office/powerpoint/2010/main" val="2210774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1330019" y="2022839"/>
            <a:ext cx="6470311" cy="1119862"/>
          </a:xfrm>
          <a:prstGeom prst="rect">
            <a:avLst/>
          </a:prstGeom>
          <a:solidFill>
            <a:srgbClr val="E6E6E6"/>
          </a:solidFill>
          <a:ln>
            <a:solidFill>
              <a:srgbClr val="3465A4"/>
            </a:solidFill>
          </a:ln>
        </p:spPr>
      </p:sp>
      <p:sp>
        <p:nvSpPr>
          <p:cNvPr id="292" name="CustomShape 3"/>
          <p:cNvSpPr/>
          <p:nvPr/>
        </p:nvSpPr>
        <p:spPr>
          <a:xfrm>
            <a:off x="315884" y="1200202"/>
            <a:ext cx="8462356" cy="3393141"/>
          </a:xfrm>
          <a:prstGeom prst="rect">
            <a:avLst/>
          </a:prstGeom>
          <a:noFill/>
          <a:ln>
            <a:noFill/>
          </a:ln>
        </p:spPr>
        <p:txBody>
          <a:bodyPr lIns="61235" tIns="30617" rIns="61235" bIns="30617"/>
          <a:lstStyle/>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Governance  issue  #1:</a:t>
            </a:r>
          </a:p>
          <a:p>
            <a:pPr lvl="2">
              <a:lnSpc>
                <a:spcPct val="100000"/>
              </a:lnSpc>
              <a:buSzPct val="45000"/>
            </a:pPr>
            <a:r>
              <a:rPr lang="en-US" sz="2000" dirty="0">
                <a:solidFill>
                  <a:srgbClr val="153D6E"/>
                </a:solidFill>
                <a:ea typeface="Verdana" panose="020B0604030504040204" pitchFamily="34" charset="0"/>
                <a:cs typeface="Arial" panose="020B0604020202020204" pitchFamily="34" charset="0"/>
              </a:rPr>
              <a:t>You want to handle the incident, but what does the victim want?</a:t>
            </a:r>
          </a:p>
          <a:p>
            <a:pPr lvl="2">
              <a:lnSpc>
                <a:spcPct val="100000"/>
              </a:lnSpc>
              <a:buSzPct val="45000"/>
            </a:pPr>
            <a:endParaRPr lang="en-US" sz="919" dirty="0"/>
          </a:p>
          <a:p>
            <a:pPr>
              <a:lnSpc>
                <a:spcPct val="100000"/>
              </a:lnSpc>
              <a:buSzPct val="45000"/>
              <a:buFont typeface="StarSymbol"/>
              <a:buChar char=""/>
            </a:pPr>
            <a:endParaRPr lang="en-US" sz="919" dirty="0"/>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Incident handling may not be key to the victims</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Victims may rather wish to restart operation ASAP...</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...with the risk of deleting or spoiling artifacts</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Business driven criteria &amp; decisions – Management's enforcement</a:t>
            </a:r>
          </a:p>
        </p:txBody>
      </p:sp>
      <p:sp>
        <p:nvSpPr>
          <p:cNvPr id="7" name="Tytuł 3">
            <a:extLst>
              <a:ext uri="{FF2B5EF4-FFF2-40B4-BE49-F238E27FC236}">
                <a16:creationId xmlns:a16="http://schemas.microsoft.com/office/drawing/2014/main" id="{5C6AEE4F-3139-1F4B-A54E-D0F4366315D0}"/>
              </a:ext>
            </a:extLst>
          </p:cNvPr>
          <p:cNvSpPr txBox="1">
            <a:spLocks/>
          </p:cNvSpPr>
          <p:nvPr/>
        </p:nvSpPr>
        <p:spPr>
          <a:xfrm>
            <a:off x="350201" y="131562"/>
            <a:ext cx="6437461" cy="695826"/>
          </a:xfrm>
          <a:prstGeom prst="rect">
            <a:avLst/>
          </a:prstGeom>
        </p:spPr>
        <p:txBody>
          <a:bodyPr>
            <a:normAutofit/>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Section 3: Real world challenges</a:t>
            </a:r>
            <a:br>
              <a:rPr lang="en-US" dirty="0"/>
            </a:br>
            <a:r>
              <a:rPr lang="en-US" dirty="0"/>
              <a:t>Governance issues</a:t>
            </a:r>
          </a:p>
        </p:txBody>
      </p:sp>
    </p:spTree>
    <p:extLst>
      <p:ext uri="{BB962C8B-B14F-4D97-AF65-F5344CB8AC3E}">
        <p14:creationId xmlns:p14="http://schemas.microsoft.com/office/powerpoint/2010/main" val="12006418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B01FE3-1988-5541-A5B3-5A4C5F51553B}"/>
              </a:ext>
            </a:extLst>
          </p:cNvPr>
          <p:cNvPicPr/>
          <p:nvPr/>
        </p:nvPicPr>
        <p:blipFill>
          <a:blip r:embed="rId3" cstate="print"/>
          <a:stretch>
            <a:fillRect/>
          </a:stretch>
        </p:blipFill>
        <p:spPr>
          <a:xfrm>
            <a:off x="6626485" y="3292160"/>
            <a:ext cx="2162954" cy="1510913"/>
          </a:xfrm>
          <a:prstGeom prst="rect">
            <a:avLst/>
          </a:prstGeom>
          <a:ln>
            <a:noFill/>
          </a:ln>
        </p:spPr>
      </p:pic>
      <p:sp>
        <p:nvSpPr>
          <p:cNvPr id="135" name="CustomShape 2"/>
          <p:cNvSpPr/>
          <p:nvPr/>
        </p:nvSpPr>
        <p:spPr>
          <a:xfrm>
            <a:off x="1485555" y="1200202"/>
            <a:ext cx="6170996" cy="3393141"/>
          </a:xfrm>
          <a:prstGeom prst="rect">
            <a:avLst/>
          </a:prstGeom>
          <a:noFill/>
          <a:ln>
            <a:noFill/>
          </a:ln>
        </p:spPr>
        <p:txBody>
          <a:bodyPr lIns="61235" tIns="30617" rIns="61235" bIns="30617"/>
          <a:lstStyle/>
          <a:p>
            <a:pPr>
              <a:lnSpc>
                <a:spcPct val="100000"/>
              </a:lnSpc>
              <a:buSzPct val="45000"/>
            </a:pPr>
            <a:endParaRPr sz="1500" dirty="0">
              <a:solidFill>
                <a:srgbClr val="153D6E"/>
              </a:solidFill>
              <a:ea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9E53D453-60DD-DD46-BDC3-043129435AEC}"/>
              </a:ext>
            </a:extLst>
          </p:cNvPr>
          <p:cNvSpPr txBox="1">
            <a:spLocks/>
          </p:cNvSpPr>
          <p:nvPr/>
        </p:nvSpPr>
        <p:spPr>
          <a:xfrm>
            <a:off x="350201" y="131562"/>
            <a:ext cx="6437461" cy="695826"/>
          </a:xfrm>
          <a:prstGeom prst="rect">
            <a:avLst/>
          </a:prstGeom>
        </p:spPr>
        <p:txBody>
          <a:bodyPr anchor="ct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GB" dirty="0"/>
              <a:t>Exercise #1 – Short Debrief</a:t>
            </a:r>
            <a:endParaRPr lang="en-US" dirty="0"/>
          </a:p>
        </p:txBody>
      </p:sp>
      <p:sp>
        <p:nvSpPr>
          <p:cNvPr id="5" name="Content Placeholder 1">
            <a:extLst>
              <a:ext uri="{FF2B5EF4-FFF2-40B4-BE49-F238E27FC236}">
                <a16:creationId xmlns:a16="http://schemas.microsoft.com/office/drawing/2014/main" id="{D81C88D5-C6E4-984B-BC0E-B269224EF351}"/>
              </a:ext>
            </a:extLst>
          </p:cNvPr>
          <p:cNvSpPr txBox="1">
            <a:spLocks/>
          </p:cNvSpPr>
          <p:nvPr/>
        </p:nvSpPr>
        <p:spPr>
          <a:xfrm>
            <a:off x="350201" y="1149765"/>
            <a:ext cx="8439238" cy="34897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mn-lt"/>
              </a:rPr>
              <a:t>Fireman are NOT mighty lonesome gurus who can solve ANY fire, no matter its size, location and “combustible”</a:t>
            </a:r>
          </a:p>
          <a:p>
            <a:r>
              <a:rPr lang="en-US" dirty="0">
                <a:latin typeface="+mn-lt"/>
              </a:rPr>
              <a:t>Understand that it's a </a:t>
            </a:r>
            <a:r>
              <a:rPr lang="en-US" b="1" dirty="0">
                <a:latin typeface="+mn-lt"/>
              </a:rPr>
              <a:t>TEAM</a:t>
            </a:r>
            <a:r>
              <a:rPr lang="en-US" dirty="0">
                <a:latin typeface="+mn-lt"/>
              </a:rPr>
              <a:t> effort, each and everyone cooperating in reaching ”a” solution</a:t>
            </a:r>
            <a:br>
              <a:rPr lang="en-US" dirty="0">
                <a:latin typeface="+mn-lt"/>
              </a:rPr>
            </a:br>
            <a:r>
              <a:rPr lang="en-US" dirty="0">
                <a:latin typeface="+mn-lt"/>
              </a:rPr>
              <a:t>→ </a:t>
            </a:r>
            <a:r>
              <a:rPr lang="en-US" b="1" dirty="0">
                <a:latin typeface="+mn-lt"/>
              </a:rPr>
              <a:t>1 + 1 &gt; 2</a:t>
            </a:r>
          </a:p>
          <a:p>
            <a:r>
              <a:rPr lang="en-US" dirty="0">
                <a:latin typeface="+mn-lt"/>
              </a:rPr>
              <a:t>Follow the process rather than creating new ways to solve bleeding edge issues → preparation is key</a:t>
            </a:r>
          </a:p>
          <a:p>
            <a:endParaRPr lang="en-US" dirty="0">
              <a:latin typeface="+mn-lt"/>
            </a:endParaRPr>
          </a:p>
          <a:p>
            <a:r>
              <a:rPr lang="en-US" dirty="0">
                <a:latin typeface="+mn-lt"/>
              </a:rPr>
              <a:t>Message of the day:</a:t>
            </a:r>
          </a:p>
          <a:p>
            <a:pPr lvl="1"/>
            <a:r>
              <a:rPr lang="en-US" sz="1800" b="1" dirty="0">
                <a:latin typeface="+mn-lt"/>
              </a:rPr>
              <a:t>Don't reinvent the wheel</a:t>
            </a:r>
          </a:p>
          <a:p>
            <a:pPr lvl="1"/>
            <a:r>
              <a:rPr lang="en-US" sz="1800" b="1" dirty="0">
                <a:latin typeface="+mn-lt"/>
              </a:rPr>
              <a:t>Follow the rules and operations will run smoother and far better</a:t>
            </a:r>
          </a:p>
        </p:txBody>
      </p:sp>
    </p:spTree>
    <p:extLst>
      <p:ext uri="{BB962C8B-B14F-4D97-AF65-F5344CB8AC3E}">
        <p14:creationId xmlns:p14="http://schemas.microsoft.com/office/powerpoint/2010/main" val="13165354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1330019" y="1971626"/>
            <a:ext cx="6470311" cy="1119862"/>
          </a:xfrm>
          <a:prstGeom prst="rect">
            <a:avLst/>
          </a:prstGeom>
          <a:solidFill>
            <a:srgbClr val="E6E6E6"/>
          </a:solidFill>
          <a:ln>
            <a:solidFill>
              <a:srgbClr val="3465A4"/>
            </a:solidFill>
          </a:ln>
        </p:spPr>
      </p:sp>
      <p:sp>
        <p:nvSpPr>
          <p:cNvPr id="297" name="CustomShape 3"/>
          <p:cNvSpPr/>
          <p:nvPr/>
        </p:nvSpPr>
        <p:spPr>
          <a:xfrm>
            <a:off x="320700" y="1197714"/>
            <a:ext cx="8699239" cy="3672639"/>
          </a:xfrm>
          <a:prstGeom prst="rect">
            <a:avLst/>
          </a:prstGeom>
          <a:noFill/>
          <a:ln>
            <a:noFill/>
          </a:ln>
        </p:spPr>
        <p:txBody>
          <a:bodyPr lIns="61235" tIns="30617" rIns="61235" bIns="30617"/>
          <a:lstStyle/>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Governance  issue  #2:</a:t>
            </a:r>
          </a:p>
          <a:p>
            <a:pPr lvl="2">
              <a:lnSpc>
                <a:spcPct val="100000"/>
              </a:lnSpc>
              <a:buSzPct val="45000"/>
            </a:pPr>
            <a:r>
              <a:rPr lang="en-US" sz="2000" dirty="0">
                <a:solidFill>
                  <a:srgbClr val="153D6E"/>
                </a:solidFill>
                <a:ea typeface="Verdana" panose="020B0604030504040204" pitchFamily="34" charset="0"/>
                <a:cs typeface="Arial" panose="020B0604020202020204" pitchFamily="34" charset="0"/>
              </a:rPr>
              <a:t>What drives incident handling?</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Recovering from the incident and going back to business?</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Preventing the incident from spreading any further?</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Determining the origin of the incident?</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Business driven criteria &amp; decisions – Management's enforcement</a:t>
            </a:r>
          </a:p>
        </p:txBody>
      </p:sp>
      <p:sp>
        <p:nvSpPr>
          <p:cNvPr id="7" name="Tytuł 3">
            <a:extLst>
              <a:ext uri="{FF2B5EF4-FFF2-40B4-BE49-F238E27FC236}">
                <a16:creationId xmlns:a16="http://schemas.microsoft.com/office/drawing/2014/main" id="{2411FCFA-B4DF-E440-A7E9-151279DF52A5}"/>
              </a:ext>
            </a:extLst>
          </p:cNvPr>
          <p:cNvSpPr txBox="1">
            <a:spLocks/>
          </p:cNvSpPr>
          <p:nvPr/>
        </p:nvSpPr>
        <p:spPr>
          <a:xfrm>
            <a:off x="350201" y="131562"/>
            <a:ext cx="6437461" cy="695826"/>
          </a:xfrm>
          <a:prstGeom prst="rect">
            <a:avLst/>
          </a:prstGeom>
        </p:spPr>
        <p:txBody>
          <a:bodyPr>
            <a:normAutofit/>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Section 3: Real world challenges</a:t>
            </a:r>
            <a:br>
              <a:rPr lang="en-US" dirty="0"/>
            </a:br>
            <a:r>
              <a:rPr lang="en-US" dirty="0"/>
              <a:t>Governance issues</a:t>
            </a:r>
          </a:p>
        </p:txBody>
      </p:sp>
    </p:spTree>
    <p:extLst>
      <p:ext uri="{BB962C8B-B14F-4D97-AF65-F5344CB8AC3E}">
        <p14:creationId xmlns:p14="http://schemas.microsoft.com/office/powerpoint/2010/main" val="27708014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1396276" y="2011818"/>
            <a:ext cx="7099331" cy="1504465"/>
          </a:xfrm>
          <a:prstGeom prst="rect">
            <a:avLst/>
          </a:prstGeom>
          <a:solidFill>
            <a:srgbClr val="E6E6E6"/>
          </a:solidFill>
          <a:ln>
            <a:solidFill>
              <a:srgbClr val="3465A4"/>
            </a:solidFill>
          </a:ln>
        </p:spPr>
      </p:sp>
      <p:sp>
        <p:nvSpPr>
          <p:cNvPr id="302" name="CustomShape 3"/>
          <p:cNvSpPr/>
          <p:nvPr/>
        </p:nvSpPr>
        <p:spPr>
          <a:xfrm>
            <a:off x="318922" y="1200202"/>
            <a:ext cx="8470669" cy="3393141"/>
          </a:xfrm>
          <a:prstGeom prst="rect">
            <a:avLst/>
          </a:prstGeom>
          <a:noFill/>
          <a:ln>
            <a:noFill/>
          </a:ln>
        </p:spPr>
        <p:txBody>
          <a:bodyPr lIns="61235" tIns="30617" rIns="61235" bIns="30617"/>
          <a:lstStyle/>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Governance  issue  #3:</a:t>
            </a:r>
          </a:p>
          <a:p>
            <a:pPr lvl="2">
              <a:lnSpc>
                <a:spcPct val="100000"/>
              </a:lnSpc>
              <a:buSzPct val="45000"/>
            </a:pPr>
            <a:r>
              <a:rPr lang="en-US" sz="2000" dirty="0">
                <a:solidFill>
                  <a:srgbClr val="153D6E"/>
                </a:solidFill>
                <a:ea typeface="Verdana" panose="020B0604030504040204" pitchFamily="34" charset="0"/>
                <a:cs typeface="Arial" panose="020B0604020202020204" pitchFamily="34" charset="0"/>
              </a:rPr>
              <a:t>What can be said about the incident?</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Keep it under the carpet</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(Possibly limited) Notification is compulsory by law or regulation</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Share with peers</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General public communication</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Business driven criteria &amp; decisions – Management's enforcement</a:t>
            </a:r>
          </a:p>
        </p:txBody>
      </p:sp>
      <p:sp>
        <p:nvSpPr>
          <p:cNvPr id="7" name="Tytuł 3">
            <a:extLst>
              <a:ext uri="{FF2B5EF4-FFF2-40B4-BE49-F238E27FC236}">
                <a16:creationId xmlns:a16="http://schemas.microsoft.com/office/drawing/2014/main" id="{3713A2AC-FC5F-F648-8856-0455C7DA2AAA}"/>
              </a:ext>
            </a:extLst>
          </p:cNvPr>
          <p:cNvSpPr txBox="1">
            <a:spLocks/>
          </p:cNvSpPr>
          <p:nvPr/>
        </p:nvSpPr>
        <p:spPr>
          <a:xfrm>
            <a:off x="350201" y="131562"/>
            <a:ext cx="6437461" cy="695826"/>
          </a:xfrm>
          <a:prstGeom prst="rect">
            <a:avLst/>
          </a:prstGeom>
        </p:spPr>
        <p:txBody>
          <a:bodyPr>
            <a:normAutofit/>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Section 3: Real world challenges</a:t>
            </a:r>
            <a:br>
              <a:rPr lang="en-US" dirty="0"/>
            </a:br>
            <a:r>
              <a:rPr lang="en-US" dirty="0"/>
              <a:t>Governance issues</a:t>
            </a:r>
          </a:p>
        </p:txBody>
      </p:sp>
    </p:spTree>
    <p:extLst>
      <p:ext uri="{BB962C8B-B14F-4D97-AF65-F5344CB8AC3E}">
        <p14:creationId xmlns:p14="http://schemas.microsoft.com/office/powerpoint/2010/main" val="28624069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1336844" y="2011819"/>
            <a:ext cx="6470311" cy="559931"/>
          </a:xfrm>
          <a:prstGeom prst="rect">
            <a:avLst/>
          </a:prstGeom>
          <a:solidFill>
            <a:srgbClr val="E6E6E6"/>
          </a:solidFill>
          <a:ln>
            <a:solidFill>
              <a:srgbClr val="3465A4"/>
            </a:solidFill>
          </a:ln>
        </p:spPr>
      </p:sp>
      <p:sp>
        <p:nvSpPr>
          <p:cNvPr id="302" name="CustomShape 3"/>
          <p:cNvSpPr/>
          <p:nvPr/>
        </p:nvSpPr>
        <p:spPr>
          <a:xfrm>
            <a:off x="315885" y="1200202"/>
            <a:ext cx="7132320" cy="3393141"/>
          </a:xfrm>
          <a:prstGeom prst="rect">
            <a:avLst/>
          </a:prstGeom>
          <a:noFill/>
          <a:ln>
            <a:noFill/>
          </a:ln>
        </p:spPr>
        <p:txBody>
          <a:bodyPr lIns="61235" tIns="30617" rIns="61235" bIns="30617"/>
          <a:lstStyle/>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Governance  issue  #4:</a:t>
            </a:r>
          </a:p>
          <a:p>
            <a:pPr lvl="2">
              <a:lnSpc>
                <a:spcPct val="100000"/>
              </a:lnSpc>
              <a:buSzPct val="45000"/>
            </a:pPr>
            <a:r>
              <a:rPr lang="en-US" sz="2000" dirty="0">
                <a:solidFill>
                  <a:srgbClr val="153D6E"/>
                </a:solidFill>
                <a:ea typeface="Verdana" panose="020B0604030504040204" pitchFamily="34" charset="0"/>
                <a:cs typeface="Arial" panose="020B0604020202020204" pitchFamily="34" charset="0"/>
              </a:rPr>
              <a:t>Crisis Management</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What if there is a crisis, what is the role of the CSIRT</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Business driven criteria &amp; decisions – Management's enforcement</a:t>
            </a:r>
          </a:p>
        </p:txBody>
      </p:sp>
      <p:sp>
        <p:nvSpPr>
          <p:cNvPr id="5" name="Tytuł 3">
            <a:extLst>
              <a:ext uri="{FF2B5EF4-FFF2-40B4-BE49-F238E27FC236}">
                <a16:creationId xmlns:a16="http://schemas.microsoft.com/office/drawing/2014/main" id="{3914618E-20B8-4B40-81C7-0966068A542B}"/>
              </a:ext>
            </a:extLst>
          </p:cNvPr>
          <p:cNvSpPr txBox="1">
            <a:spLocks/>
          </p:cNvSpPr>
          <p:nvPr/>
        </p:nvSpPr>
        <p:spPr>
          <a:xfrm>
            <a:off x="350201" y="131562"/>
            <a:ext cx="6437461" cy="695826"/>
          </a:xfrm>
          <a:prstGeom prst="rect">
            <a:avLst/>
          </a:prstGeom>
        </p:spPr>
        <p:txBody>
          <a:bodyPr>
            <a:normAutofit/>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Section 3: Real world challenges</a:t>
            </a:r>
            <a:br>
              <a:rPr lang="en-US" dirty="0"/>
            </a:br>
            <a:r>
              <a:rPr lang="en-US" dirty="0"/>
              <a:t>Governance issues</a:t>
            </a:r>
          </a:p>
        </p:txBody>
      </p:sp>
    </p:spTree>
    <p:extLst>
      <p:ext uri="{BB962C8B-B14F-4D97-AF65-F5344CB8AC3E}">
        <p14:creationId xmlns:p14="http://schemas.microsoft.com/office/powerpoint/2010/main" val="17145440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1336844" y="2011819"/>
            <a:ext cx="6470311" cy="1243445"/>
          </a:xfrm>
          <a:prstGeom prst="rect">
            <a:avLst/>
          </a:prstGeom>
          <a:solidFill>
            <a:srgbClr val="E6E6E6"/>
          </a:solidFill>
          <a:ln>
            <a:solidFill>
              <a:srgbClr val="3465A4"/>
            </a:solidFill>
          </a:ln>
        </p:spPr>
      </p:sp>
      <p:sp>
        <p:nvSpPr>
          <p:cNvPr id="302" name="CustomShape 3"/>
          <p:cNvSpPr/>
          <p:nvPr/>
        </p:nvSpPr>
        <p:spPr>
          <a:xfrm>
            <a:off x="315885" y="1200202"/>
            <a:ext cx="7132320" cy="3393141"/>
          </a:xfrm>
          <a:prstGeom prst="rect">
            <a:avLst/>
          </a:prstGeom>
          <a:noFill/>
          <a:ln>
            <a:noFill/>
          </a:ln>
        </p:spPr>
        <p:txBody>
          <a:bodyPr lIns="61235" tIns="30617" rIns="61235" bIns="30617"/>
          <a:lstStyle/>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Governance  issue  #5:</a:t>
            </a:r>
          </a:p>
          <a:p>
            <a:pPr lvl="2">
              <a:lnSpc>
                <a:spcPct val="100000"/>
              </a:lnSpc>
              <a:buSzPct val="45000"/>
            </a:pPr>
            <a:r>
              <a:rPr lang="en-US" sz="2000" dirty="0">
                <a:solidFill>
                  <a:srgbClr val="153D6E"/>
                </a:solidFill>
                <a:ea typeface="Verdana" panose="020B0604030504040204" pitchFamily="34" charset="0"/>
                <a:cs typeface="Arial" panose="020B0604020202020204" pitchFamily="34" charset="0"/>
              </a:rPr>
              <a:t>Information leakage</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What if some press agency announces a public report</a:t>
            </a: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		right now – or in the coming days – but					you still want to investigate / monitor the attacker(s)?</a:t>
            </a: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endParaRPr lang="en-US" sz="2000" dirty="0">
              <a:solidFill>
                <a:srgbClr val="153D6E"/>
              </a:solidFill>
              <a:ea typeface="Verdana" panose="020B0604030504040204" pitchFamily="34" charset="0"/>
              <a:cs typeface="Arial" panose="020B0604020202020204" pitchFamily="34" charset="0"/>
            </a:endParaRPr>
          </a:p>
          <a:p>
            <a:pPr>
              <a:lnSpc>
                <a:spcPct val="100000"/>
              </a:lnSpc>
              <a:buSzPct val="45000"/>
            </a:pPr>
            <a:r>
              <a:rPr lang="en-US" sz="2000" dirty="0">
                <a:solidFill>
                  <a:srgbClr val="153D6E"/>
                </a:solidFill>
                <a:ea typeface="Verdana" panose="020B0604030504040204" pitchFamily="34" charset="0"/>
                <a:cs typeface="Arial" panose="020B0604020202020204" pitchFamily="34" charset="0"/>
              </a:rPr>
              <a:t>Business driven criteria &amp; decisions – Management's enforcement</a:t>
            </a:r>
          </a:p>
        </p:txBody>
      </p:sp>
      <p:sp>
        <p:nvSpPr>
          <p:cNvPr id="5" name="Tytuł 3">
            <a:extLst>
              <a:ext uri="{FF2B5EF4-FFF2-40B4-BE49-F238E27FC236}">
                <a16:creationId xmlns:a16="http://schemas.microsoft.com/office/drawing/2014/main" id="{3914618E-20B8-4B40-81C7-0966068A542B}"/>
              </a:ext>
            </a:extLst>
          </p:cNvPr>
          <p:cNvSpPr txBox="1">
            <a:spLocks/>
          </p:cNvSpPr>
          <p:nvPr/>
        </p:nvSpPr>
        <p:spPr>
          <a:xfrm>
            <a:off x="350201" y="131562"/>
            <a:ext cx="6437461" cy="695826"/>
          </a:xfrm>
          <a:prstGeom prst="rect">
            <a:avLst/>
          </a:prstGeom>
        </p:spPr>
        <p:txBody>
          <a:bodyPr>
            <a:normAutofit/>
          </a:bodyPr>
          <a:lst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Section 3: Real world challenges</a:t>
            </a:r>
            <a:br>
              <a:rPr lang="en-US" dirty="0"/>
            </a:br>
            <a:r>
              <a:rPr lang="en-US" dirty="0"/>
              <a:t>Governance issues</a:t>
            </a:r>
          </a:p>
        </p:txBody>
      </p:sp>
    </p:spTree>
    <p:extLst>
      <p:ext uri="{BB962C8B-B14F-4D97-AF65-F5344CB8AC3E}">
        <p14:creationId xmlns:p14="http://schemas.microsoft.com/office/powerpoint/2010/main" val="3455854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63A44-84DA-B347-B7D7-8DF0D4012F57}"/>
              </a:ext>
            </a:extLst>
          </p:cNvPr>
          <p:cNvSpPr>
            <a:spLocks noGrp="1"/>
          </p:cNvSpPr>
          <p:nvPr>
            <p:ph idx="1"/>
          </p:nvPr>
        </p:nvSpPr>
        <p:spPr/>
        <p:txBody>
          <a:bodyPr/>
          <a:lstStyle/>
          <a:p>
            <a:r>
              <a:rPr lang="en-US" dirty="0"/>
              <a:t>IRM – CERT Generale</a:t>
            </a:r>
          </a:p>
          <a:p>
            <a:r>
              <a:rPr lang="en-US" dirty="0"/>
              <a:t>SANS – Security Incident Checklists</a:t>
            </a:r>
          </a:p>
        </p:txBody>
      </p:sp>
      <p:sp>
        <p:nvSpPr>
          <p:cNvPr id="3" name="Slide Number Placeholder 2">
            <a:extLst>
              <a:ext uri="{FF2B5EF4-FFF2-40B4-BE49-F238E27FC236}">
                <a16:creationId xmlns:a16="http://schemas.microsoft.com/office/drawing/2014/main" id="{9BC25030-4CA1-2449-B4FF-C57703FCF905}"/>
              </a:ext>
            </a:extLst>
          </p:cNvPr>
          <p:cNvSpPr>
            <a:spLocks noGrp="1"/>
          </p:cNvSpPr>
          <p:nvPr>
            <p:ph type="sldNum" sz="quarter" idx="4"/>
          </p:nvPr>
        </p:nvSpPr>
        <p:spPr/>
        <p:txBody>
          <a:bodyPr/>
          <a:lstStyle/>
          <a:p>
            <a:fld id="{9E7CA0F2-EE66-4F60-8C00-E0BE38E7AEC5}" type="slidenum">
              <a:rPr lang="en-US" smtClean="0"/>
              <a:pPr/>
              <a:t>74</a:t>
            </a:fld>
            <a:endParaRPr lang="en-US" dirty="0"/>
          </a:p>
        </p:txBody>
      </p:sp>
      <p:sp>
        <p:nvSpPr>
          <p:cNvPr id="4" name="Title 3">
            <a:extLst>
              <a:ext uri="{FF2B5EF4-FFF2-40B4-BE49-F238E27FC236}">
                <a16:creationId xmlns:a16="http://schemas.microsoft.com/office/drawing/2014/main" id="{FF92FFEE-2093-0D4A-8A52-171829A23909}"/>
              </a:ext>
            </a:extLst>
          </p:cNvPr>
          <p:cNvSpPr>
            <a:spLocks noGrp="1"/>
          </p:cNvSpPr>
          <p:nvPr>
            <p:ph type="title"/>
          </p:nvPr>
        </p:nvSpPr>
        <p:spPr/>
        <p:txBody>
          <a:bodyPr>
            <a:normAutofit/>
          </a:bodyPr>
          <a:lstStyle/>
          <a:p>
            <a:r>
              <a:rPr lang="en-US" dirty="0"/>
              <a:t>Section 3: Real world challenges</a:t>
            </a:r>
            <a:br>
              <a:rPr lang="en-US" dirty="0"/>
            </a:br>
            <a:r>
              <a:rPr lang="en-US" dirty="0"/>
              <a:t>Preparation</a:t>
            </a:r>
          </a:p>
        </p:txBody>
      </p:sp>
    </p:spTree>
    <p:extLst>
      <p:ext uri="{BB962C8B-B14F-4D97-AF65-F5344CB8AC3E}">
        <p14:creationId xmlns:p14="http://schemas.microsoft.com/office/powerpoint/2010/main" val="3683877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824648" y="1353953"/>
          <a:ext cx="7018265" cy="2374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75</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lstStyle/>
          <a:p>
            <a:r>
              <a:rPr lang="en-GB" dirty="0"/>
              <a:t>Section 3: </a:t>
            </a:r>
            <a:r>
              <a:rPr lang="en-US" dirty="0"/>
              <a:t>Real world challenges</a:t>
            </a:r>
            <a:br>
              <a:rPr lang="en-US" dirty="0"/>
            </a:br>
            <a:r>
              <a:rPr lang="en-US" dirty="0"/>
              <a:t>Preparation: NIST approach</a:t>
            </a:r>
          </a:p>
        </p:txBody>
      </p:sp>
      <p:grpSp>
        <p:nvGrpSpPr>
          <p:cNvPr id="9" name="Group 8"/>
          <p:cNvGrpSpPr/>
          <p:nvPr/>
        </p:nvGrpSpPr>
        <p:grpSpPr>
          <a:xfrm>
            <a:off x="5171749" y="3927773"/>
            <a:ext cx="2671164" cy="820800"/>
            <a:chOff x="3111" y="4455"/>
            <a:chExt cx="2671164" cy="820800"/>
          </a:xfrm>
        </p:grpSpPr>
        <p:sp>
          <p:nvSpPr>
            <p:cNvPr id="10" name="Rounded Rectangle 9"/>
            <p:cNvSpPr/>
            <p:nvPr/>
          </p:nvSpPr>
          <p:spPr>
            <a:xfrm>
              <a:off x="3111" y="4455"/>
              <a:ext cx="2671164" cy="8208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txBox="1"/>
            <p:nvPr/>
          </p:nvSpPr>
          <p:spPr>
            <a:xfrm>
              <a:off x="3111" y="4455"/>
              <a:ext cx="2671164" cy="547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72390" numCol="1" spcCol="1270" anchor="t" anchorCtr="0">
              <a:noAutofit/>
            </a:bodyPr>
            <a:lstStyle/>
            <a:p>
              <a:pPr lvl="0" algn="l" defTabSz="844550" rtl="0">
                <a:lnSpc>
                  <a:spcPct val="90000"/>
                </a:lnSpc>
                <a:spcBef>
                  <a:spcPct val="0"/>
                </a:spcBef>
                <a:spcAft>
                  <a:spcPct val="35000"/>
                </a:spcAft>
              </a:pPr>
              <a:r>
                <a:rPr lang="en-US" sz="1900" kern="1200" dirty="0"/>
                <a:t>Post incident activity</a:t>
              </a:r>
            </a:p>
          </p:txBody>
        </p:sp>
      </p:grpSp>
      <p:sp>
        <p:nvSpPr>
          <p:cNvPr id="12" name="Bent-Up Arrow 11"/>
          <p:cNvSpPr/>
          <p:nvPr/>
        </p:nvSpPr>
        <p:spPr>
          <a:xfrm flipH="1">
            <a:off x="896645" y="3728621"/>
            <a:ext cx="4101482" cy="807312"/>
          </a:xfrm>
          <a:prstGeom prst="bentUpArrow">
            <a:avLst>
              <a:gd name="adj1" fmla="val 37179"/>
              <a:gd name="adj2" fmla="val 43694"/>
              <a:gd name="adj3"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609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Section 3: </a:t>
            </a:r>
            <a:r>
              <a:rPr lang="en-US" dirty="0"/>
              <a:t>Real world challenges</a:t>
            </a:r>
            <a:br>
              <a:rPr lang="en-US" dirty="0"/>
            </a:br>
            <a:r>
              <a:rPr lang="en-US" dirty="0"/>
              <a:t>Crisis management</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842175869"/>
              </p:ext>
            </p:extLst>
          </p:nvPr>
        </p:nvGraphicFramePr>
        <p:xfrm>
          <a:off x="628650" y="2363933"/>
          <a:ext cx="7886700" cy="237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p:cNvSpPr>
            <a:spLocks noGrp="1"/>
          </p:cNvSpPr>
          <p:nvPr>
            <p:ph sz="half" idx="2"/>
          </p:nvPr>
        </p:nvSpPr>
        <p:spPr>
          <a:xfrm>
            <a:off x="628650" y="1369219"/>
            <a:ext cx="7886700" cy="1085223"/>
          </a:xfrm>
        </p:spPr>
        <p:txBody>
          <a:bodyPr>
            <a:normAutofit/>
          </a:bodyPr>
          <a:lstStyle/>
          <a:p>
            <a:r>
              <a:rPr lang="en-US" sz="2000" dirty="0">
                <a:latin typeface="+mn-lt"/>
              </a:rPr>
              <a:t>Security incident can grow into major incident or crisis, a situation which poses a threat to the organization's existence</a:t>
            </a:r>
          </a:p>
          <a:p>
            <a:r>
              <a:rPr lang="en-US" sz="2000" dirty="0">
                <a:latin typeface="+mn-lt"/>
              </a:rPr>
              <a:t>Differences between Incident and Crisis management:</a:t>
            </a:r>
          </a:p>
        </p:txBody>
      </p:sp>
    </p:spTree>
    <p:extLst>
      <p:ext uri="{BB962C8B-B14F-4D97-AF65-F5344CB8AC3E}">
        <p14:creationId xmlns:p14="http://schemas.microsoft.com/office/powerpoint/2010/main" val="1838403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Section 3: </a:t>
            </a:r>
            <a:r>
              <a:rPr lang="en-US" dirty="0"/>
              <a:t>Real world challenges</a:t>
            </a:r>
            <a:br>
              <a:rPr lang="en-US" dirty="0"/>
            </a:br>
            <a:r>
              <a:rPr lang="en-US" dirty="0"/>
              <a:t>CSIRT role in crisis management</a:t>
            </a:r>
          </a:p>
        </p:txBody>
      </p:sp>
      <p:sp>
        <p:nvSpPr>
          <p:cNvPr id="3" name="Content Placeholder 2"/>
          <p:cNvSpPr>
            <a:spLocks noGrp="1"/>
          </p:cNvSpPr>
          <p:nvPr>
            <p:ph idx="1"/>
          </p:nvPr>
        </p:nvSpPr>
        <p:spPr>
          <a:xfrm>
            <a:off x="628650" y="1369219"/>
            <a:ext cx="7886700" cy="531771"/>
          </a:xfrm>
        </p:spPr>
        <p:txBody>
          <a:bodyPr>
            <a:normAutofit/>
          </a:bodyPr>
          <a:lstStyle/>
          <a:p>
            <a:r>
              <a:rPr lang="en-US" sz="2000" dirty="0"/>
              <a:t>FIRST.org CSIRT Services Framework</a:t>
            </a:r>
          </a:p>
        </p:txBody>
      </p:sp>
      <p:graphicFrame>
        <p:nvGraphicFramePr>
          <p:cNvPr id="6" name="Diagram 5"/>
          <p:cNvGraphicFramePr/>
          <p:nvPr/>
        </p:nvGraphicFramePr>
        <p:xfrm>
          <a:off x="628650" y="1900990"/>
          <a:ext cx="7886700" cy="2165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0852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0B547D-0506-0844-B31D-77E53BF6BCC0}"/>
              </a:ext>
            </a:extLst>
          </p:cNvPr>
          <p:cNvSpPr>
            <a:spLocks noGrp="1"/>
          </p:cNvSpPr>
          <p:nvPr>
            <p:ph idx="1"/>
          </p:nvPr>
        </p:nvSpPr>
        <p:spPr/>
        <p:txBody>
          <a:bodyPr>
            <a:normAutofit/>
          </a:bodyPr>
          <a:lstStyle/>
          <a:p>
            <a:r>
              <a:rPr lang="en-US" sz="2000" dirty="0"/>
              <a:t>Establish ground rules</a:t>
            </a:r>
          </a:p>
          <a:p>
            <a:r>
              <a:rPr lang="en-US" sz="2000" dirty="0"/>
              <a:t>Never pay for ransomware attack</a:t>
            </a:r>
          </a:p>
          <a:p>
            <a:r>
              <a:rPr lang="en-US" sz="2000" dirty="0"/>
              <a:t>Always capture the DDOS Guy</a:t>
            </a:r>
          </a:p>
          <a:p>
            <a:r>
              <a:rPr lang="en-US" sz="2000" dirty="0"/>
              <a:t>Always report to the police</a:t>
            </a:r>
          </a:p>
        </p:txBody>
      </p:sp>
      <p:sp>
        <p:nvSpPr>
          <p:cNvPr id="3" name="Slide Number Placeholder 2">
            <a:extLst>
              <a:ext uri="{FF2B5EF4-FFF2-40B4-BE49-F238E27FC236}">
                <a16:creationId xmlns:a16="http://schemas.microsoft.com/office/drawing/2014/main" id="{2FCFA72E-230C-F944-AC40-AE8B6ABB6697}"/>
              </a:ext>
            </a:extLst>
          </p:cNvPr>
          <p:cNvSpPr>
            <a:spLocks noGrp="1"/>
          </p:cNvSpPr>
          <p:nvPr>
            <p:ph type="sldNum" sz="quarter" idx="4"/>
          </p:nvPr>
        </p:nvSpPr>
        <p:spPr/>
        <p:txBody>
          <a:bodyPr/>
          <a:lstStyle/>
          <a:p>
            <a:fld id="{9E7CA0F2-EE66-4F60-8C00-E0BE38E7AEC5}" type="slidenum">
              <a:rPr lang="en-GB" smtClean="0"/>
              <a:pPr/>
              <a:t>78</a:t>
            </a:fld>
            <a:endParaRPr lang="en-GB" dirty="0"/>
          </a:p>
        </p:txBody>
      </p:sp>
      <p:sp>
        <p:nvSpPr>
          <p:cNvPr id="4" name="Title 3">
            <a:extLst>
              <a:ext uri="{FF2B5EF4-FFF2-40B4-BE49-F238E27FC236}">
                <a16:creationId xmlns:a16="http://schemas.microsoft.com/office/drawing/2014/main" id="{67E957D8-ECFD-BD49-9C93-057C7D9B6308}"/>
              </a:ext>
            </a:extLst>
          </p:cNvPr>
          <p:cNvSpPr>
            <a:spLocks noGrp="1"/>
          </p:cNvSpPr>
          <p:nvPr>
            <p:ph type="title"/>
          </p:nvPr>
        </p:nvSpPr>
        <p:spPr/>
        <p:txBody>
          <a:bodyPr/>
          <a:lstStyle/>
          <a:p>
            <a:r>
              <a:rPr lang="en-GB" dirty="0"/>
              <a:t>Section 3: </a:t>
            </a:r>
            <a:r>
              <a:rPr lang="en-US" dirty="0"/>
              <a:t>Real world challenges</a:t>
            </a:r>
            <a:br>
              <a:rPr lang="en-US" dirty="0"/>
            </a:br>
            <a:r>
              <a:rPr lang="en-US" dirty="0"/>
              <a:t>Preparation: Set some default rules</a:t>
            </a:r>
          </a:p>
        </p:txBody>
      </p:sp>
      <p:sp>
        <p:nvSpPr>
          <p:cNvPr id="7" name="TextBox 6">
            <a:extLst>
              <a:ext uri="{FF2B5EF4-FFF2-40B4-BE49-F238E27FC236}">
                <a16:creationId xmlns:a16="http://schemas.microsoft.com/office/drawing/2014/main" id="{61E20FA0-C233-7943-8C95-4E1E5739B9D4}"/>
              </a:ext>
            </a:extLst>
          </p:cNvPr>
          <p:cNvSpPr txBox="1"/>
          <p:nvPr/>
        </p:nvSpPr>
        <p:spPr>
          <a:xfrm>
            <a:off x="3165842" y="4840769"/>
            <a:ext cx="2669385" cy="276999"/>
          </a:xfrm>
          <a:prstGeom prst="rect">
            <a:avLst/>
          </a:prstGeom>
          <a:noFill/>
        </p:spPr>
        <p:txBody>
          <a:bodyPr wrap="none" rtlCol="0">
            <a:spAutoFit/>
          </a:bodyPr>
          <a:lstStyle/>
          <a:p>
            <a:pPr algn="ctr"/>
            <a:r>
              <a:rPr lang="en-IE" sz="1200" dirty="0"/>
              <a:t>Photo by Joshua Rodriguez on Unsplash</a:t>
            </a:r>
            <a:endParaRPr lang="en-GB" sz="1200" dirty="0"/>
          </a:p>
        </p:txBody>
      </p:sp>
      <p:pic>
        <p:nvPicPr>
          <p:cNvPr id="8" name="Picture 7">
            <a:extLst>
              <a:ext uri="{FF2B5EF4-FFF2-40B4-BE49-F238E27FC236}">
                <a16:creationId xmlns:a16="http://schemas.microsoft.com/office/drawing/2014/main" id="{F62F0D53-C6BD-8543-92E2-87668DDB0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5086" y="1149765"/>
            <a:ext cx="2424353" cy="3650183"/>
          </a:xfrm>
          <a:prstGeom prst="rect">
            <a:avLst/>
          </a:prstGeom>
        </p:spPr>
      </p:pic>
    </p:spTree>
    <p:extLst>
      <p:ext uri="{BB962C8B-B14F-4D97-AF65-F5344CB8AC3E}">
        <p14:creationId xmlns:p14="http://schemas.microsoft.com/office/powerpoint/2010/main" val="34007554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FD102-029E-3844-94BC-F85D2A39DB56}"/>
              </a:ext>
            </a:extLst>
          </p:cNvPr>
          <p:cNvSpPr>
            <a:spLocks noGrp="1"/>
          </p:cNvSpPr>
          <p:nvPr>
            <p:ph idx="1"/>
          </p:nvPr>
        </p:nvSpPr>
        <p:spPr/>
        <p:txBody>
          <a:bodyPr>
            <a:normAutofit/>
          </a:bodyPr>
          <a:lstStyle/>
          <a:p>
            <a:pPr lvl="0"/>
            <a:r>
              <a:rPr lang="en-US" sz="2000" dirty="0"/>
              <a:t>How to keep working when everything falls apart</a:t>
            </a:r>
          </a:p>
          <a:p>
            <a:pPr lvl="0"/>
            <a:r>
              <a:rPr lang="en-US" sz="2000" dirty="0"/>
              <a:t>When not to keep working</a:t>
            </a:r>
          </a:p>
        </p:txBody>
      </p:sp>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79</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normAutofit/>
          </a:bodyPr>
          <a:lstStyle/>
          <a:p>
            <a:r>
              <a:rPr lang="en-GB" dirty="0"/>
              <a:t>Section 3: </a:t>
            </a:r>
            <a:r>
              <a:rPr lang="en-US" dirty="0"/>
              <a:t>Real world challenges</a:t>
            </a:r>
            <a:br>
              <a:rPr lang="en-US" dirty="0"/>
            </a:br>
            <a:r>
              <a:rPr lang="en-US" dirty="0"/>
              <a:t>Resilience</a:t>
            </a:r>
          </a:p>
        </p:txBody>
      </p:sp>
      <p:pic>
        <p:nvPicPr>
          <p:cNvPr id="6" name="Picture 5">
            <a:extLst>
              <a:ext uri="{FF2B5EF4-FFF2-40B4-BE49-F238E27FC236}">
                <a16:creationId xmlns:a16="http://schemas.microsoft.com/office/drawing/2014/main" id="{D47A47D2-3952-1C45-9D1C-7E2BF2756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214" y="2339383"/>
            <a:ext cx="3705225" cy="2470150"/>
          </a:xfrm>
          <a:prstGeom prst="rect">
            <a:avLst/>
          </a:prstGeom>
        </p:spPr>
      </p:pic>
      <p:sp>
        <p:nvSpPr>
          <p:cNvPr id="7" name="TextBox 6">
            <a:extLst>
              <a:ext uri="{FF2B5EF4-FFF2-40B4-BE49-F238E27FC236}">
                <a16:creationId xmlns:a16="http://schemas.microsoft.com/office/drawing/2014/main" id="{D7BD6AFF-7B1A-784A-B794-BC1A00F635E7}"/>
              </a:ext>
            </a:extLst>
          </p:cNvPr>
          <p:cNvSpPr txBox="1"/>
          <p:nvPr/>
        </p:nvSpPr>
        <p:spPr>
          <a:xfrm>
            <a:off x="3166995" y="4840769"/>
            <a:ext cx="2667077" cy="276999"/>
          </a:xfrm>
          <a:prstGeom prst="rect">
            <a:avLst/>
          </a:prstGeom>
          <a:noFill/>
        </p:spPr>
        <p:txBody>
          <a:bodyPr wrap="none" rtlCol="0">
            <a:spAutoFit/>
          </a:bodyPr>
          <a:lstStyle/>
          <a:p>
            <a:pPr algn="ctr"/>
            <a:r>
              <a:rPr lang="en-IE" sz="1200" dirty="0"/>
              <a:t>Photo by Nadine Shaabana on Unsplash</a:t>
            </a:r>
            <a:endParaRPr lang="en-GB" sz="1200" dirty="0"/>
          </a:p>
        </p:txBody>
      </p:sp>
    </p:spTree>
    <p:extLst>
      <p:ext uri="{BB962C8B-B14F-4D97-AF65-F5344CB8AC3E}">
        <p14:creationId xmlns:p14="http://schemas.microsoft.com/office/powerpoint/2010/main" val="274625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97644" y="1992850"/>
            <a:ext cx="7569278" cy="426979"/>
          </a:xfrm>
        </p:spPr>
        <p:txBody>
          <a:bodyPr/>
          <a:lstStyle/>
          <a:p>
            <a:r>
              <a:rPr lang="en-GB" dirty="0"/>
              <a:t>Section 1: Introduction to Incident Management</a:t>
            </a:r>
          </a:p>
        </p:txBody>
      </p:sp>
      <p:sp>
        <p:nvSpPr>
          <p:cNvPr id="5" name="Text Placeholder 4"/>
          <p:cNvSpPr>
            <a:spLocks noGrp="1"/>
          </p:cNvSpPr>
          <p:nvPr>
            <p:ph type="body" sz="quarter" idx="12"/>
          </p:nvPr>
        </p:nvSpPr>
        <p:spPr/>
        <p:txBody>
          <a:bodyPr/>
          <a:lstStyle/>
          <a:p>
            <a:r>
              <a:rPr lang="en-GB" dirty="0"/>
              <a:t>_	</a:t>
            </a:r>
          </a:p>
        </p:txBody>
      </p:sp>
      <p:sp>
        <p:nvSpPr>
          <p:cNvPr id="6" name="Text Placeholder 5"/>
          <p:cNvSpPr>
            <a:spLocks noGrp="1"/>
          </p:cNvSpPr>
          <p:nvPr>
            <p:ph type="body" sz="quarter" idx="18"/>
          </p:nvPr>
        </p:nvSpPr>
        <p:spPr/>
        <p:txBody>
          <a:bodyPr/>
          <a:lstStyle/>
          <a:p>
            <a:r>
              <a:rPr lang="en-GB" dirty="0"/>
              <a:t>_</a:t>
            </a:r>
          </a:p>
        </p:txBody>
      </p:sp>
      <p:sp>
        <p:nvSpPr>
          <p:cNvPr id="9" name="Text Placeholder 7">
            <a:extLst>
              <a:ext uri="{FF2B5EF4-FFF2-40B4-BE49-F238E27FC236}">
                <a16:creationId xmlns:a16="http://schemas.microsoft.com/office/drawing/2014/main" id="{993028DF-CFF2-1A4D-B18C-C6E7C642474B}"/>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12693829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FD102-029E-3844-94BC-F85D2A39DB56}"/>
              </a:ext>
            </a:extLst>
          </p:cNvPr>
          <p:cNvSpPr>
            <a:spLocks noGrp="1"/>
          </p:cNvSpPr>
          <p:nvPr>
            <p:ph idx="1"/>
          </p:nvPr>
        </p:nvSpPr>
        <p:spPr/>
        <p:txBody>
          <a:bodyPr>
            <a:normAutofit/>
          </a:bodyPr>
          <a:lstStyle/>
          <a:p>
            <a:pPr lvl="0"/>
            <a:r>
              <a:rPr lang="en-US" sz="2000" dirty="0"/>
              <a:t>If you are under attack you might not …</a:t>
            </a:r>
          </a:p>
          <a:p>
            <a:pPr lvl="1"/>
            <a:r>
              <a:rPr lang="en-US" sz="1800" dirty="0"/>
              <a:t>be able to use e-mail</a:t>
            </a:r>
          </a:p>
          <a:p>
            <a:pPr lvl="1"/>
            <a:r>
              <a:rPr lang="en-US" sz="1800" dirty="0"/>
              <a:t>be able to use your phone system</a:t>
            </a:r>
          </a:p>
          <a:p>
            <a:r>
              <a:rPr lang="en-US" sz="2000" dirty="0"/>
              <a:t>How do you communicate?</a:t>
            </a:r>
          </a:p>
          <a:p>
            <a:pPr lvl="1"/>
            <a:r>
              <a:rPr lang="en-US" sz="1800" dirty="0"/>
              <a:t>Think about address books and contacts</a:t>
            </a:r>
          </a:p>
          <a:p>
            <a:pPr lvl="1"/>
            <a:r>
              <a:rPr lang="en-US" sz="1800" dirty="0"/>
              <a:t>PGP keyrings</a:t>
            </a:r>
          </a:p>
          <a:p>
            <a:pPr lvl="1"/>
            <a:r>
              <a:rPr lang="en-US" sz="1800" dirty="0"/>
              <a:t>Access to your tools</a:t>
            </a:r>
          </a:p>
          <a:p>
            <a:endParaRPr lang="en-US" sz="2000" dirty="0"/>
          </a:p>
          <a:p>
            <a:r>
              <a:rPr lang="en-US" sz="2000" dirty="0"/>
              <a:t>If your own tooling is the target?</a:t>
            </a:r>
          </a:p>
        </p:txBody>
      </p:sp>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80</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normAutofit/>
          </a:bodyPr>
          <a:lstStyle/>
          <a:p>
            <a:r>
              <a:rPr lang="en-GB" dirty="0"/>
              <a:t>Section 3: </a:t>
            </a:r>
            <a:r>
              <a:rPr lang="en-US" dirty="0"/>
              <a:t>Real world challenges</a:t>
            </a:r>
            <a:br>
              <a:rPr lang="en-US" dirty="0"/>
            </a:br>
            <a:r>
              <a:rPr lang="en-US" dirty="0"/>
              <a:t>Resilience - How to keep working when everything falls apart</a:t>
            </a:r>
          </a:p>
        </p:txBody>
      </p:sp>
    </p:spTree>
    <p:extLst>
      <p:ext uri="{BB962C8B-B14F-4D97-AF65-F5344CB8AC3E}">
        <p14:creationId xmlns:p14="http://schemas.microsoft.com/office/powerpoint/2010/main" val="679367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FD102-029E-3844-94BC-F85D2A39DB56}"/>
              </a:ext>
            </a:extLst>
          </p:cNvPr>
          <p:cNvSpPr>
            <a:spLocks noGrp="1"/>
          </p:cNvSpPr>
          <p:nvPr>
            <p:ph idx="1"/>
          </p:nvPr>
        </p:nvSpPr>
        <p:spPr/>
        <p:txBody>
          <a:bodyPr>
            <a:normAutofit/>
          </a:bodyPr>
          <a:lstStyle/>
          <a:p>
            <a:pPr lvl="0"/>
            <a:r>
              <a:rPr lang="en-US" sz="1800" dirty="0"/>
              <a:t>RFC 1149: A standard for the transmission of IP datagrams on avian carriers</a:t>
            </a:r>
          </a:p>
          <a:p>
            <a:pPr lvl="0"/>
            <a:r>
              <a:rPr lang="en-US" sz="1800" dirty="0"/>
              <a:t>RFC 2549: RFC 1149 with Quality of Service</a:t>
            </a:r>
          </a:p>
          <a:p>
            <a:pPr lvl="0"/>
            <a:r>
              <a:rPr lang="en-US" sz="1800" dirty="0"/>
              <a:t>RFC 6214: RFC 1149 adapted for IPv6</a:t>
            </a:r>
          </a:p>
        </p:txBody>
      </p:sp>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81</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normAutofit/>
          </a:bodyPr>
          <a:lstStyle/>
          <a:p>
            <a:r>
              <a:rPr lang="en-GB" dirty="0"/>
              <a:t>Section 3: </a:t>
            </a:r>
            <a:r>
              <a:rPr lang="en-US" dirty="0"/>
              <a:t>Real world challenges</a:t>
            </a:r>
            <a:br>
              <a:rPr lang="en-US" dirty="0"/>
            </a:br>
            <a:r>
              <a:rPr lang="en-US" dirty="0"/>
              <a:t>Resilience - How to keep working when everything falls apart</a:t>
            </a:r>
          </a:p>
        </p:txBody>
      </p:sp>
      <p:sp>
        <p:nvSpPr>
          <p:cNvPr id="7" name="TextBox 6">
            <a:extLst>
              <a:ext uri="{FF2B5EF4-FFF2-40B4-BE49-F238E27FC236}">
                <a16:creationId xmlns:a16="http://schemas.microsoft.com/office/drawing/2014/main" id="{0EF973E5-AD96-E548-A12A-A97C3562EB3C}"/>
              </a:ext>
            </a:extLst>
          </p:cNvPr>
          <p:cNvSpPr txBox="1"/>
          <p:nvPr/>
        </p:nvSpPr>
        <p:spPr>
          <a:xfrm>
            <a:off x="3294916" y="4840769"/>
            <a:ext cx="2411238" cy="276999"/>
          </a:xfrm>
          <a:prstGeom prst="rect">
            <a:avLst/>
          </a:prstGeom>
          <a:noFill/>
        </p:spPr>
        <p:txBody>
          <a:bodyPr wrap="none" rtlCol="0">
            <a:spAutoFit/>
          </a:bodyPr>
          <a:lstStyle/>
          <a:p>
            <a:pPr algn="ctr"/>
            <a:r>
              <a:rPr lang="en-IE" sz="1200" dirty="0"/>
              <a:t>Photo by Kalpesh Patel on Unsplash</a:t>
            </a:r>
            <a:endParaRPr lang="en-GB" sz="1200" dirty="0"/>
          </a:p>
        </p:txBody>
      </p:sp>
      <p:pic>
        <p:nvPicPr>
          <p:cNvPr id="8" name="Picture 7">
            <a:extLst>
              <a:ext uri="{FF2B5EF4-FFF2-40B4-BE49-F238E27FC236}">
                <a16:creationId xmlns:a16="http://schemas.microsoft.com/office/drawing/2014/main" id="{98C8FD8B-6D15-AB4F-8F8C-91A756F5C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662" y="1806867"/>
            <a:ext cx="2001777" cy="3002666"/>
          </a:xfrm>
          <a:prstGeom prst="rect">
            <a:avLst/>
          </a:prstGeom>
        </p:spPr>
      </p:pic>
    </p:spTree>
    <p:extLst>
      <p:ext uri="{BB962C8B-B14F-4D97-AF65-F5344CB8AC3E}">
        <p14:creationId xmlns:p14="http://schemas.microsoft.com/office/powerpoint/2010/main" val="21423920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FD102-029E-3844-94BC-F85D2A39DB56}"/>
              </a:ext>
            </a:extLst>
          </p:cNvPr>
          <p:cNvSpPr>
            <a:spLocks noGrp="1"/>
          </p:cNvSpPr>
          <p:nvPr>
            <p:ph idx="1"/>
          </p:nvPr>
        </p:nvSpPr>
        <p:spPr/>
        <p:txBody>
          <a:bodyPr>
            <a:normAutofit/>
          </a:bodyPr>
          <a:lstStyle/>
          <a:p>
            <a:pPr lvl="0"/>
            <a:r>
              <a:rPr lang="en-US" sz="1800" dirty="0"/>
              <a:t>Or, how to continue working if the people can't anymore?</a:t>
            </a:r>
          </a:p>
          <a:p>
            <a:pPr lvl="1"/>
            <a:r>
              <a:rPr lang="en-US" sz="1600" dirty="0"/>
              <a:t>Look for signs of burned-out members</a:t>
            </a:r>
          </a:p>
          <a:p>
            <a:pPr lvl="1"/>
            <a:r>
              <a:rPr lang="en-US" sz="1600" dirty="0"/>
              <a:t>Plan for replacements</a:t>
            </a:r>
          </a:p>
          <a:p>
            <a:pPr lvl="1"/>
            <a:r>
              <a:rPr lang="en-US" sz="1600" dirty="0"/>
              <a:t>Prepare a hand-over process</a:t>
            </a:r>
          </a:p>
          <a:p>
            <a:pPr lvl="0"/>
            <a:endParaRPr lang="en-US" sz="1800" dirty="0"/>
          </a:p>
          <a:p>
            <a:pPr lvl="0"/>
            <a:r>
              <a:rPr lang="en-US" sz="1800" dirty="0"/>
              <a:t>Sometimes resolving incidents takes time; hours, days, weeks.</a:t>
            </a:r>
          </a:p>
          <a:p>
            <a:pPr lvl="1"/>
            <a:r>
              <a:rPr lang="en-US" sz="1600" dirty="0"/>
              <a:t>Hours: Make sure to include breaks and provide food and drinks</a:t>
            </a:r>
          </a:p>
          <a:p>
            <a:pPr lvl="1"/>
            <a:r>
              <a:rPr lang="en-US" sz="1600" dirty="0"/>
              <a:t>Days: Think about replacing members; have replacement ready and up-to-date</a:t>
            </a:r>
          </a:p>
          <a:p>
            <a:pPr lvl="1"/>
            <a:r>
              <a:rPr lang="en-US" sz="1600" dirty="0"/>
              <a:t>Weeks: Set up a rotation schedule</a:t>
            </a:r>
          </a:p>
          <a:p>
            <a:pPr lvl="1"/>
            <a:endParaRPr lang="en-US" sz="1600" dirty="0"/>
          </a:p>
          <a:p>
            <a:r>
              <a:rPr lang="en-US" sz="1800" dirty="0"/>
              <a:t>Be prepared you have to force members to stop working.</a:t>
            </a:r>
          </a:p>
        </p:txBody>
      </p:sp>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82</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normAutofit/>
          </a:bodyPr>
          <a:lstStyle/>
          <a:p>
            <a:r>
              <a:rPr lang="en-GB" dirty="0"/>
              <a:t>Section 3: </a:t>
            </a:r>
            <a:r>
              <a:rPr lang="en-US" dirty="0"/>
              <a:t>Real world challenges</a:t>
            </a:r>
            <a:br>
              <a:rPr lang="en-US" dirty="0"/>
            </a:br>
            <a:r>
              <a:rPr lang="en-US" dirty="0"/>
              <a:t>Resilience - When not to keep working</a:t>
            </a:r>
          </a:p>
        </p:txBody>
      </p:sp>
    </p:spTree>
    <p:extLst>
      <p:ext uri="{BB962C8B-B14F-4D97-AF65-F5344CB8AC3E}">
        <p14:creationId xmlns:p14="http://schemas.microsoft.com/office/powerpoint/2010/main" val="4007713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E8DA1-F1D5-4E46-8FA0-ED7C55A93448}"/>
              </a:ext>
            </a:extLst>
          </p:cNvPr>
          <p:cNvSpPr>
            <a:spLocks noGrp="1"/>
          </p:cNvSpPr>
          <p:nvPr>
            <p:ph idx="1"/>
          </p:nvPr>
        </p:nvSpPr>
        <p:spPr/>
        <p:txBody>
          <a:bodyPr>
            <a:normAutofit/>
          </a:bodyPr>
          <a:lstStyle/>
          <a:p>
            <a:pPr lvl="0"/>
            <a:r>
              <a:rPr lang="en-US" sz="1800" dirty="0"/>
              <a:t>On-site</a:t>
            </a:r>
          </a:p>
          <a:p>
            <a:pPr lvl="1"/>
            <a:r>
              <a:rPr lang="en-US" sz="1600" dirty="0"/>
              <a:t>Local environment with full access to internet resources</a:t>
            </a:r>
          </a:p>
          <a:p>
            <a:pPr lvl="1"/>
            <a:r>
              <a:rPr lang="en-US" sz="1600" dirty="0"/>
              <a:t>If the incident is local or the teams are local</a:t>
            </a:r>
          </a:p>
          <a:p>
            <a:pPr lvl="1"/>
            <a:endParaRPr lang="en-US" sz="1600" dirty="0"/>
          </a:p>
          <a:p>
            <a:r>
              <a:rPr lang="en-US" sz="1800" dirty="0"/>
              <a:t>Off-site</a:t>
            </a:r>
          </a:p>
          <a:p>
            <a:pPr lvl="1"/>
            <a:r>
              <a:rPr lang="en-US" sz="1600" dirty="0"/>
              <a:t>When handling incidents on call, working from home</a:t>
            </a:r>
          </a:p>
          <a:p>
            <a:pPr lvl="1"/>
            <a:r>
              <a:rPr lang="en-US" sz="1600" dirty="0"/>
              <a:t>Sometimes, staff must be sent to a remote site</a:t>
            </a:r>
          </a:p>
          <a:p>
            <a:pPr lvl="1"/>
            <a:r>
              <a:rPr lang="en-US" sz="1600" dirty="0"/>
              <a:t>Can be geographically far away, with different time-zones</a:t>
            </a:r>
          </a:p>
          <a:p>
            <a:pPr lvl="2"/>
            <a:r>
              <a:rPr lang="en-US" sz="1600" b="1" dirty="0"/>
              <a:t>Need a logistical support</a:t>
            </a:r>
          </a:p>
          <a:p>
            <a:pPr lvl="1"/>
            <a:r>
              <a:rPr lang="en-US" sz="1600" dirty="0"/>
              <a:t>Need standalone components</a:t>
            </a:r>
          </a:p>
          <a:p>
            <a:pPr lvl="1"/>
            <a:r>
              <a:rPr lang="en-US" sz="1600" dirty="0"/>
              <a:t>Need secured communications with the headquarters</a:t>
            </a:r>
          </a:p>
          <a:p>
            <a:endParaRPr lang="en-US" sz="1800" dirty="0"/>
          </a:p>
        </p:txBody>
      </p:sp>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GB" smtClean="0"/>
              <a:pPr/>
              <a:t>83</a:t>
            </a:fld>
            <a:endParaRPr lang="en-GB"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GB" dirty="0"/>
              <a:t>Section 3: </a:t>
            </a:r>
            <a:r>
              <a:rPr lang="en-US" dirty="0"/>
              <a:t>Real world challenges</a:t>
            </a:r>
            <a:br>
              <a:rPr lang="en-US" dirty="0"/>
            </a:br>
            <a:r>
              <a:rPr lang="en-US" dirty="0"/>
              <a:t>On-site and off-site Incident Handling</a:t>
            </a:r>
          </a:p>
        </p:txBody>
      </p:sp>
      <p:sp>
        <p:nvSpPr>
          <p:cNvPr id="7" name="TextBox 6">
            <a:extLst>
              <a:ext uri="{FF2B5EF4-FFF2-40B4-BE49-F238E27FC236}">
                <a16:creationId xmlns:a16="http://schemas.microsoft.com/office/drawing/2014/main" id="{CF58EDF0-E91C-9F41-8756-1824B8B32741}"/>
              </a:ext>
            </a:extLst>
          </p:cNvPr>
          <p:cNvSpPr txBox="1"/>
          <p:nvPr/>
        </p:nvSpPr>
        <p:spPr>
          <a:xfrm>
            <a:off x="2712550" y="4840769"/>
            <a:ext cx="3575980" cy="276999"/>
          </a:xfrm>
          <a:prstGeom prst="rect">
            <a:avLst/>
          </a:prstGeom>
          <a:noFill/>
        </p:spPr>
        <p:txBody>
          <a:bodyPr wrap="none" rtlCol="0">
            <a:spAutoFit/>
          </a:bodyPr>
          <a:lstStyle/>
          <a:p>
            <a:pPr algn="ctr"/>
            <a:r>
              <a:rPr lang="en-IE" sz="1200" dirty="0"/>
              <a:t>Photo by Outside Co and  Loic Mermilliod on Unsplash</a:t>
            </a:r>
            <a:endParaRPr lang="en-GB" sz="1200" dirty="0"/>
          </a:p>
        </p:txBody>
      </p:sp>
      <p:pic>
        <p:nvPicPr>
          <p:cNvPr id="11" name="Picture 10">
            <a:extLst>
              <a:ext uri="{FF2B5EF4-FFF2-40B4-BE49-F238E27FC236}">
                <a16:creationId xmlns:a16="http://schemas.microsoft.com/office/drawing/2014/main" id="{5BDA335F-2F83-FB45-A00C-BA28038D44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1315" y="1149765"/>
            <a:ext cx="2488124" cy="1658749"/>
          </a:xfrm>
          <a:prstGeom prst="rect">
            <a:avLst/>
          </a:prstGeom>
        </p:spPr>
      </p:pic>
      <p:pic>
        <p:nvPicPr>
          <p:cNvPr id="13" name="Picture 12">
            <a:extLst>
              <a:ext uri="{FF2B5EF4-FFF2-40B4-BE49-F238E27FC236}">
                <a16:creationId xmlns:a16="http://schemas.microsoft.com/office/drawing/2014/main" id="{BF5983A1-0F83-4C45-B180-9641218618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1313" y="3262330"/>
            <a:ext cx="2488125" cy="1531053"/>
          </a:xfrm>
          <a:prstGeom prst="rect">
            <a:avLst/>
          </a:prstGeom>
        </p:spPr>
      </p:pic>
    </p:spTree>
    <p:extLst>
      <p:ext uri="{BB962C8B-B14F-4D97-AF65-F5344CB8AC3E}">
        <p14:creationId xmlns:p14="http://schemas.microsoft.com/office/powerpoint/2010/main" val="2929162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E8DA1-F1D5-4E46-8FA0-ED7C55A93448}"/>
              </a:ext>
            </a:extLst>
          </p:cNvPr>
          <p:cNvSpPr>
            <a:spLocks noGrp="1"/>
          </p:cNvSpPr>
          <p:nvPr>
            <p:ph idx="1"/>
          </p:nvPr>
        </p:nvSpPr>
        <p:spPr/>
        <p:txBody>
          <a:bodyPr>
            <a:normAutofit/>
          </a:bodyPr>
          <a:lstStyle/>
          <a:p>
            <a:pPr lvl="0"/>
            <a:r>
              <a:rPr lang="en-US" sz="2000" dirty="0"/>
              <a:t>Being able to communicate between team members</a:t>
            </a:r>
          </a:p>
          <a:p>
            <a:pPr lvl="1"/>
            <a:r>
              <a:rPr lang="en-US" sz="1800" dirty="0"/>
              <a:t>Standard case: set-up some VPNs to enter the CSIRT infrastructure</a:t>
            </a:r>
          </a:p>
          <a:p>
            <a:pPr lvl="1"/>
            <a:r>
              <a:rPr lang="en-US" sz="1800" dirty="0"/>
              <a:t>Crisis case: use a dedicated shadow environment</a:t>
            </a:r>
          </a:p>
          <a:p>
            <a:pPr lvl="2"/>
            <a:r>
              <a:rPr lang="en-US" sz="1800" dirty="0"/>
              <a:t>Handle with great care! Not a word about that environment</a:t>
            </a:r>
          </a:p>
          <a:p>
            <a:pPr lvl="2"/>
            <a:endParaRPr lang="en-US" sz="1800" dirty="0"/>
          </a:p>
          <a:p>
            <a:r>
              <a:rPr lang="en-US" sz="2000" dirty="0"/>
              <a:t>Preparation</a:t>
            </a:r>
          </a:p>
          <a:p>
            <a:pPr lvl="1"/>
            <a:r>
              <a:rPr lang="en-US" sz="1800" dirty="0"/>
              <a:t>Stand-by environment</a:t>
            </a:r>
          </a:p>
          <a:p>
            <a:pPr lvl="1"/>
            <a:r>
              <a:rPr lang="en-US" sz="1800" dirty="0"/>
              <a:t>Strict rules of usage</a:t>
            </a:r>
          </a:p>
          <a:p>
            <a:pPr lvl="1"/>
            <a:r>
              <a:rPr lang="en-US" sz="1800" dirty="0"/>
              <a:t>Dedicated means of communication</a:t>
            </a:r>
          </a:p>
          <a:p>
            <a:pPr lvl="1"/>
            <a:r>
              <a:rPr lang="en-US" sz="1800" dirty="0"/>
              <a:t>Personal belongings</a:t>
            </a:r>
          </a:p>
          <a:p>
            <a:endParaRPr lang="en-US" sz="2000" dirty="0"/>
          </a:p>
        </p:txBody>
      </p:sp>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GB" smtClean="0"/>
              <a:pPr/>
              <a:t>84</a:t>
            </a:fld>
            <a:endParaRPr lang="en-GB"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GB" dirty="0"/>
              <a:t>Section 3: </a:t>
            </a:r>
            <a:r>
              <a:rPr lang="en-US" dirty="0"/>
              <a:t>Real world challenges</a:t>
            </a:r>
            <a:br>
              <a:rPr lang="en-US" dirty="0"/>
            </a:br>
            <a:r>
              <a:rPr lang="en-US" dirty="0"/>
              <a:t>On-site and off-site Incident Handling</a:t>
            </a:r>
          </a:p>
        </p:txBody>
      </p:sp>
      <p:sp>
        <p:nvSpPr>
          <p:cNvPr id="7" name="TextBox 6">
            <a:extLst>
              <a:ext uri="{FF2B5EF4-FFF2-40B4-BE49-F238E27FC236}">
                <a16:creationId xmlns:a16="http://schemas.microsoft.com/office/drawing/2014/main" id="{B59A26C5-56B5-AF45-B075-9AB23E8C0861}"/>
              </a:ext>
            </a:extLst>
          </p:cNvPr>
          <p:cNvSpPr txBox="1"/>
          <p:nvPr/>
        </p:nvSpPr>
        <p:spPr>
          <a:xfrm>
            <a:off x="3288665" y="4840769"/>
            <a:ext cx="2423741" cy="276999"/>
          </a:xfrm>
          <a:prstGeom prst="rect">
            <a:avLst/>
          </a:prstGeom>
          <a:noFill/>
        </p:spPr>
        <p:txBody>
          <a:bodyPr wrap="none" rtlCol="0">
            <a:spAutoFit/>
          </a:bodyPr>
          <a:lstStyle/>
          <a:p>
            <a:pPr algn="ctr"/>
            <a:r>
              <a:rPr lang="en-IE" sz="1200" dirty="0"/>
              <a:t>Photo by Oscar Nilsson on Unsplash</a:t>
            </a:r>
            <a:endParaRPr lang="en-GB" sz="1200" dirty="0"/>
          </a:p>
        </p:txBody>
      </p:sp>
      <p:pic>
        <p:nvPicPr>
          <p:cNvPr id="8" name="Picture 7">
            <a:extLst>
              <a:ext uri="{FF2B5EF4-FFF2-40B4-BE49-F238E27FC236}">
                <a16:creationId xmlns:a16="http://schemas.microsoft.com/office/drawing/2014/main" id="{A4B6688A-54BB-2A4A-8CA9-62D194D455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5894" y="2549978"/>
            <a:ext cx="3368102" cy="2237783"/>
          </a:xfrm>
          <a:prstGeom prst="rect">
            <a:avLst/>
          </a:prstGeom>
        </p:spPr>
      </p:pic>
    </p:spTree>
    <p:extLst>
      <p:ext uri="{BB962C8B-B14F-4D97-AF65-F5344CB8AC3E}">
        <p14:creationId xmlns:p14="http://schemas.microsoft.com/office/powerpoint/2010/main" val="34631545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E8DA1-F1D5-4E46-8FA0-ED7C55A93448}"/>
              </a:ext>
            </a:extLst>
          </p:cNvPr>
          <p:cNvSpPr>
            <a:spLocks noGrp="1"/>
          </p:cNvSpPr>
          <p:nvPr>
            <p:ph idx="1"/>
          </p:nvPr>
        </p:nvSpPr>
        <p:spPr/>
        <p:txBody>
          <a:bodyPr>
            <a:normAutofit fontScale="92500" lnSpcReduction="20000"/>
          </a:bodyPr>
          <a:lstStyle/>
          <a:p>
            <a:pPr lvl="0"/>
            <a:r>
              <a:rPr lang="en-US" sz="1800" dirty="0"/>
              <a:t>Use of standalone resources</a:t>
            </a:r>
          </a:p>
          <a:p>
            <a:pPr lvl="1"/>
            <a:r>
              <a:rPr lang="en-US" sz="1700" dirty="0"/>
              <a:t>Internet may not be easily accessible</a:t>
            </a:r>
          </a:p>
          <a:p>
            <a:pPr lvl="1"/>
            <a:r>
              <a:rPr lang="en-US" sz="1700" dirty="0"/>
              <a:t>Local databases and local documentation</a:t>
            </a:r>
          </a:p>
          <a:p>
            <a:pPr lvl="1"/>
            <a:r>
              <a:rPr lang="en-US" sz="1700" dirty="0"/>
              <a:t>Spare disk drives, USB keys, …</a:t>
            </a:r>
          </a:p>
          <a:p>
            <a:pPr lvl="1"/>
            <a:r>
              <a:rPr lang="en-US" sz="1700" dirty="0"/>
              <a:t>Protection of all resources</a:t>
            </a:r>
          </a:p>
          <a:p>
            <a:pPr lvl="1"/>
            <a:endParaRPr lang="en-US" sz="1600" dirty="0"/>
          </a:p>
          <a:p>
            <a:r>
              <a:rPr lang="en-US" sz="1800" dirty="0"/>
              <a:t>Time zone issues</a:t>
            </a:r>
          </a:p>
          <a:p>
            <a:pPr lvl="1"/>
            <a:r>
              <a:rPr lang="en-US" sz="1700" dirty="0"/>
              <a:t>Local CSIRT team members must adapt to business hours of the remote team</a:t>
            </a:r>
          </a:p>
          <a:p>
            <a:pPr lvl="1"/>
            <a:r>
              <a:rPr lang="en-US" sz="1700" dirty="0"/>
              <a:t>Reporting to the management must be addressed and adapted</a:t>
            </a:r>
          </a:p>
          <a:p>
            <a:pPr lvl="1"/>
            <a:endParaRPr lang="en-US" sz="1600" dirty="0"/>
          </a:p>
          <a:p>
            <a:r>
              <a:rPr lang="en-US" sz="1800" dirty="0"/>
              <a:t>Preparation</a:t>
            </a:r>
          </a:p>
          <a:p>
            <a:pPr lvl="1"/>
            <a:r>
              <a:rPr lang="en-US" sz="1700" dirty="0"/>
              <a:t>Pre-loaded toolkits must be ready</a:t>
            </a:r>
          </a:p>
          <a:p>
            <a:pPr lvl="1"/>
            <a:r>
              <a:rPr lang="en-US" sz="1700" dirty="0"/>
              <a:t>Reusable components</a:t>
            </a:r>
          </a:p>
          <a:p>
            <a:pPr lvl="1"/>
            <a:r>
              <a:rPr lang="en-US" sz="1700" dirty="0"/>
              <a:t>Portable or virtualized environments</a:t>
            </a:r>
          </a:p>
        </p:txBody>
      </p:sp>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GB" smtClean="0"/>
              <a:pPr/>
              <a:t>85</a:t>
            </a:fld>
            <a:endParaRPr lang="en-GB"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GB" dirty="0"/>
              <a:t>Section 3: </a:t>
            </a:r>
            <a:r>
              <a:rPr lang="en-US" dirty="0"/>
              <a:t>Real world challenges</a:t>
            </a:r>
            <a:br>
              <a:rPr lang="en-US" dirty="0"/>
            </a:br>
            <a:r>
              <a:rPr lang="en-US" dirty="0"/>
              <a:t>On-site and off-site Incident Handling</a:t>
            </a:r>
          </a:p>
        </p:txBody>
      </p:sp>
    </p:spTree>
    <p:extLst>
      <p:ext uri="{BB962C8B-B14F-4D97-AF65-F5344CB8AC3E}">
        <p14:creationId xmlns:p14="http://schemas.microsoft.com/office/powerpoint/2010/main" val="24514776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E8DA1-F1D5-4E46-8FA0-ED7C55A93448}"/>
              </a:ext>
            </a:extLst>
          </p:cNvPr>
          <p:cNvSpPr>
            <a:spLocks noGrp="1"/>
          </p:cNvSpPr>
          <p:nvPr>
            <p:ph idx="1"/>
          </p:nvPr>
        </p:nvSpPr>
        <p:spPr/>
        <p:txBody>
          <a:bodyPr>
            <a:normAutofit/>
          </a:bodyPr>
          <a:lstStyle/>
          <a:p>
            <a:pPr lvl="0"/>
            <a:r>
              <a:rPr lang="en-US" sz="1800" dirty="0"/>
              <a:t>Short-cut and by-pass</a:t>
            </a:r>
          </a:p>
          <a:p>
            <a:pPr lvl="1"/>
            <a:r>
              <a:rPr lang="en-US" sz="1600" dirty="0"/>
              <a:t>Money solve many </a:t>
            </a:r>
            <a:r>
              <a:rPr lang="en-US" sz="1800" dirty="0"/>
              <a:t>logistical</a:t>
            </a:r>
            <a:r>
              <a:rPr lang="en-US" sz="1600" dirty="0"/>
              <a:t> issues</a:t>
            </a:r>
          </a:p>
          <a:p>
            <a:pPr lvl="1"/>
            <a:r>
              <a:rPr lang="en-US" sz="1600" dirty="0"/>
              <a:t>Power plugs, HW/SW, Internet access</a:t>
            </a:r>
          </a:p>
          <a:p>
            <a:pPr lvl="1"/>
            <a:endParaRPr lang="en-US" sz="1600" dirty="0"/>
          </a:p>
          <a:p>
            <a:r>
              <a:rPr lang="en-US" sz="1800" dirty="0"/>
              <a:t>Neither jet-lag nor exhaustion can be solved by money</a:t>
            </a:r>
          </a:p>
          <a:p>
            <a:pPr lvl="1"/>
            <a:r>
              <a:rPr lang="en-US" sz="1600" dirty="0"/>
              <a:t>Second team must be ready to support</a:t>
            </a:r>
          </a:p>
          <a:p>
            <a:pPr lvl="1"/>
            <a:r>
              <a:rPr lang="en-US" sz="1600" dirty="0"/>
              <a:t>Organize work shifts as soon as possible</a:t>
            </a:r>
          </a:p>
          <a:p>
            <a:pPr lvl="1"/>
            <a:r>
              <a:rPr lang="en-US" sz="1600" dirty="0"/>
              <a:t>Spare some time for the staff members' personal life</a:t>
            </a:r>
          </a:p>
          <a:p>
            <a:pPr lvl="1"/>
            <a:endParaRPr lang="en-US" sz="1600" dirty="0"/>
          </a:p>
          <a:p>
            <a:r>
              <a:rPr lang="en-US" sz="1800" dirty="0"/>
              <a:t>Prevent from having additional issues</a:t>
            </a:r>
          </a:p>
          <a:p>
            <a:pPr lvl="1"/>
            <a:r>
              <a:rPr lang="en-US" sz="1600" dirty="0"/>
              <a:t>Protect the team and its resources while at rest</a:t>
            </a:r>
          </a:p>
          <a:p>
            <a:endParaRPr lang="en-US" sz="1800" dirty="0"/>
          </a:p>
        </p:txBody>
      </p:sp>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GB" smtClean="0"/>
              <a:pPr/>
              <a:t>86</a:t>
            </a:fld>
            <a:endParaRPr lang="en-GB"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GB" dirty="0"/>
              <a:t>Section 3: </a:t>
            </a:r>
            <a:r>
              <a:rPr lang="en-US" dirty="0"/>
              <a:t>Real world challenges</a:t>
            </a:r>
            <a:br>
              <a:rPr lang="en-US" dirty="0"/>
            </a:br>
            <a:r>
              <a:rPr lang="en-US" dirty="0"/>
              <a:t>On-site and off-site Incident Handling</a:t>
            </a:r>
          </a:p>
        </p:txBody>
      </p:sp>
      <p:sp>
        <p:nvSpPr>
          <p:cNvPr id="7" name="TextBox 6">
            <a:extLst>
              <a:ext uri="{FF2B5EF4-FFF2-40B4-BE49-F238E27FC236}">
                <a16:creationId xmlns:a16="http://schemas.microsoft.com/office/drawing/2014/main" id="{F4DEEB2C-176C-E846-AB47-03C8F9BA78DA}"/>
              </a:ext>
            </a:extLst>
          </p:cNvPr>
          <p:cNvSpPr txBox="1"/>
          <p:nvPr/>
        </p:nvSpPr>
        <p:spPr>
          <a:xfrm>
            <a:off x="3327680" y="4840769"/>
            <a:ext cx="2345707" cy="276999"/>
          </a:xfrm>
          <a:prstGeom prst="rect">
            <a:avLst/>
          </a:prstGeom>
          <a:noFill/>
        </p:spPr>
        <p:txBody>
          <a:bodyPr wrap="none" rtlCol="0">
            <a:spAutoFit/>
          </a:bodyPr>
          <a:lstStyle/>
          <a:p>
            <a:pPr algn="ctr"/>
            <a:r>
              <a:rPr lang="en-IE" sz="1200" dirty="0"/>
              <a:t>Photo by Katie Moum on Unsplash</a:t>
            </a:r>
            <a:endParaRPr lang="en-GB" sz="1200" dirty="0"/>
          </a:p>
        </p:txBody>
      </p:sp>
      <p:pic>
        <p:nvPicPr>
          <p:cNvPr id="8" name="Picture 7">
            <a:extLst>
              <a:ext uri="{FF2B5EF4-FFF2-40B4-BE49-F238E27FC236}">
                <a16:creationId xmlns:a16="http://schemas.microsoft.com/office/drawing/2014/main" id="{6747BB99-ABA5-EA42-BA5A-E08588B0B6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9724" y="1124718"/>
            <a:ext cx="2442029" cy="3663043"/>
          </a:xfrm>
          <a:prstGeom prst="rect">
            <a:avLst/>
          </a:prstGeom>
        </p:spPr>
      </p:pic>
    </p:spTree>
    <p:extLst>
      <p:ext uri="{BB962C8B-B14F-4D97-AF65-F5344CB8AC3E}">
        <p14:creationId xmlns:p14="http://schemas.microsoft.com/office/powerpoint/2010/main" val="9591741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E8DA1-F1D5-4E46-8FA0-ED7C55A93448}"/>
              </a:ext>
            </a:extLst>
          </p:cNvPr>
          <p:cNvSpPr>
            <a:spLocks noGrp="1"/>
          </p:cNvSpPr>
          <p:nvPr>
            <p:ph idx="1"/>
          </p:nvPr>
        </p:nvSpPr>
        <p:spPr/>
        <p:txBody>
          <a:bodyPr>
            <a:normAutofit/>
          </a:bodyPr>
          <a:lstStyle/>
          <a:p>
            <a:pPr lvl="0"/>
            <a:r>
              <a:rPr lang="en-US" sz="2000" dirty="0"/>
              <a:t>Purpose: to pass on knowledge </a:t>
            </a:r>
          </a:p>
          <a:p>
            <a:pPr lvl="1"/>
            <a:r>
              <a:rPr lang="en-US" sz="1800" dirty="0"/>
              <a:t>Important: to conclude and provide a clear summary of learning points </a:t>
            </a:r>
          </a:p>
          <a:p>
            <a:endParaRPr lang="en-US" sz="2000" dirty="0"/>
          </a:p>
        </p:txBody>
      </p:sp>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GB" smtClean="0"/>
              <a:pPr/>
              <a:t>87</a:t>
            </a:fld>
            <a:endParaRPr lang="en-GB"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GB" dirty="0"/>
              <a:t>Section 3: </a:t>
            </a:r>
            <a:r>
              <a:rPr lang="en-US" dirty="0"/>
              <a:t>Real world challenges</a:t>
            </a:r>
            <a:br>
              <a:rPr lang="en-US" dirty="0"/>
            </a:br>
            <a:r>
              <a:rPr lang="en-US" dirty="0"/>
              <a:t>Summary</a:t>
            </a:r>
          </a:p>
        </p:txBody>
      </p:sp>
    </p:spTree>
    <p:extLst>
      <p:ext uri="{BB962C8B-B14F-4D97-AF65-F5344CB8AC3E}">
        <p14:creationId xmlns:p14="http://schemas.microsoft.com/office/powerpoint/2010/main" val="8154755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97643" y="1992850"/>
            <a:ext cx="7464223" cy="426979"/>
          </a:xfrm>
        </p:spPr>
        <p:txBody>
          <a:bodyPr/>
          <a:lstStyle/>
          <a:p>
            <a:r>
              <a:rPr lang="en-GB" dirty="0"/>
              <a:t>Section 4: Data Acquisition &amp; Threat Intelligence</a:t>
            </a:r>
          </a:p>
        </p:txBody>
      </p:sp>
      <p:sp>
        <p:nvSpPr>
          <p:cNvPr id="5" name="Text Placeholder 4"/>
          <p:cNvSpPr>
            <a:spLocks noGrp="1"/>
          </p:cNvSpPr>
          <p:nvPr>
            <p:ph type="body" sz="quarter" idx="12"/>
          </p:nvPr>
        </p:nvSpPr>
        <p:spPr/>
        <p:txBody>
          <a:bodyPr/>
          <a:lstStyle/>
          <a:p>
            <a:r>
              <a:rPr lang="en-GB" dirty="0"/>
              <a:t>_</a:t>
            </a:r>
          </a:p>
        </p:txBody>
      </p:sp>
      <p:sp>
        <p:nvSpPr>
          <p:cNvPr id="6" name="Text Placeholder 5"/>
          <p:cNvSpPr>
            <a:spLocks noGrp="1"/>
          </p:cNvSpPr>
          <p:nvPr>
            <p:ph type="body" sz="quarter" idx="18"/>
          </p:nvPr>
        </p:nvSpPr>
        <p:spPr/>
        <p:txBody>
          <a:bodyPr/>
          <a:lstStyle/>
          <a:p>
            <a:r>
              <a:rPr lang="en-GB" dirty="0"/>
              <a:t>_</a:t>
            </a:r>
          </a:p>
        </p:txBody>
      </p:sp>
      <p:sp>
        <p:nvSpPr>
          <p:cNvPr id="8" name="Text Placeholder 7">
            <a:extLst>
              <a:ext uri="{FF2B5EF4-FFF2-40B4-BE49-F238E27FC236}">
                <a16:creationId xmlns:a16="http://schemas.microsoft.com/office/drawing/2014/main" id="{5835F20D-5D39-034F-8FB2-795DC1630B89}"/>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1976302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E41E4-9157-8748-BB37-A28AACD683D3}"/>
              </a:ext>
            </a:extLst>
          </p:cNvPr>
          <p:cNvSpPr>
            <a:spLocks noGrp="1"/>
          </p:cNvSpPr>
          <p:nvPr>
            <p:ph idx="1"/>
          </p:nvPr>
        </p:nvSpPr>
        <p:spPr/>
        <p:txBody>
          <a:bodyPr/>
          <a:lstStyle/>
          <a:p>
            <a:pPr lvl="0"/>
            <a:r>
              <a:rPr lang="en-US" dirty="0"/>
              <a:t>Purpose: to pass on knowledge </a:t>
            </a:r>
          </a:p>
          <a:p>
            <a:pPr lvl="1"/>
            <a:r>
              <a:rPr lang="en-US" dirty="0"/>
              <a:t>Important: checking understanding </a:t>
            </a:r>
          </a:p>
          <a:p>
            <a:pPr lvl="1">
              <a:defRPr/>
            </a:pPr>
            <a:r>
              <a:rPr lang="en-US" dirty="0"/>
              <a:t>Important: pace</a:t>
            </a:r>
          </a:p>
          <a:p>
            <a:pPr lvl="1"/>
            <a:r>
              <a:rPr lang="en-US" dirty="0"/>
              <a:t>Important: examples </a:t>
            </a:r>
          </a:p>
          <a:p>
            <a:pPr lvl="1">
              <a:defRPr/>
            </a:pPr>
            <a:r>
              <a:rPr lang="en-US" dirty="0"/>
              <a:t>Important: time for questions </a:t>
            </a:r>
          </a:p>
          <a:p>
            <a:endParaRPr lang="en-US" dirty="0"/>
          </a:p>
        </p:txBody>
      </p:sp>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89</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p:nvPr>
        </p:nvSpPr>
        <p:spPr/>
        <p:txBody>
          <a:bodyPr/>
          <a:lstStyle/>
          <a:p>
            <a:r>
              <a:rPr lang="en-US" dirty="0"/>
              <a:t>Section 4 – Data Acquisition &amp; Threat Intelligence</a:t>
            </a:r>
            <a:br>
              <a:rPr lang="en-US" dirty="0"/>
            </a:br>
            <a:endParaRPr lang="en-US" dirty="0"/>
          </a:p>
        </p:txBody>
      </p:sp>
    </p:spTree>
    <p:extLst>
      <p:ext uri="{BB962C8B-B14F-4D97-AF65-F5344CB8AC3E}">
        <p14:creationId xmlns:p14="http://schemas.microsoft.com/office/powerpoint/2010/main" val="271441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FD102-029E-3844-94BC-F85D2A39DB56}"/>
              </a:ext>
            </a:extLst>
          </p:cNvPr>
          <p:cNvSpPr>
            <a:spLocks noGrp="1"/>
          </p:cNvSpPr>
          <p:nvPr>
            <p:ph idx="1"/>
          </p:nvPr>
        </p:nvSpPr>
        <p:spPr/>
        <p:txBody>
          <a:bodyPr>
            <a:normAutofit/>
          </a:bodyPr>
          <a:lstStyle/>
          <a:p>
            <a:pPr lvl="0"/>
            <a:r>
              <a:rPr lang="en-US" sz="2000" dirty="0"/>
              <a:t>What are your top 5 issues when it comes to handling incidents?</a:t>
            </a:r>
          </a:p>
          <a:p>
            <a:endParaRPr lang="en-US" sz="2000" dirty="0"/>
          </a:p>
        </p:txBody>
      </p:sp>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9</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lstStyle/>
          <a:p>
            <a:r>
              <a:rPr lang="en-GB" dirty="0"/>
              <a:t>Section 1: Group Discussion</a:t>
            </a:r>
          </a:p>
        </p:txBody>
      </p:sp>
      <p:pic>
        <p:nvPicPr>
          <p:cNvPr id="5" name="Picture 6">
            <a:extLst>
              <a:ext uri="{FF2B5EF4-FFF2-40B4-BE49-F238E27FC236}">
                <a16:creationId xmlns:a16="http://schemas.microsoft.com/office/drawing/2014/main" id="{F728D082-F4A1-294F-B09D-ACB736DFE280}"/>
              </a:ext>
            </a:extLst>
          </p:cNvPr>
          <p:cNvPicPr/>
          <p:nvPr/>
        </p:nvPicPr>
        <p:blipFill>
          <a:blip r:embed="rId3" cstate="print"/>
          <a:stretch>
            <a:fillRect/>
          </a:stretch>
        </p:blipFill>
        <p:spPr>
          <a:xfrm>
            <a:off x="7363119" y="3449453"/>
            <a:ext cx="1426320" cy="1360080"/>
          </a:xfrm>
          <a:prstGeom prst="rect">
            <a:avLst/>
          </a:prstGeom>
          <a:ln>
            <a:noFill/>
          </a:ln>
        </p:spPr>
      </p:pic>
      <p:sp>
        <p:nvSpPr>
          <p:cNvPr id="8" name="TextBox 7">
            <a:extLst>
              <a:ext uri="{FF2B5EF4-FFF2-40B4-BE49-F238E27FC236}">
                <a16:creationId xmlns:a16="http://schemas.microsoft.com/office/drawing/2014/main" id="{47F70370-9714-4E4B-9224-91FB86E785EC}"/>
              </a:ext>
            </a:extLst>
          </p:cNvPr>
          <p:cNvSpPr txBox="1"/>
          <p:nvPr/>
        </p:nvSpPr>
        <p:spPr>
          <a:xfrm>
            <a:off x="3357753" y="4840769"/>
            <a:ext cx="2285562" cy="276999"/>
          </a:xfrm>
          <a:prstGeom prst="rect">
            <a:avLst/>
          </a:prstGeom>
          <a:noFill/>
        </p:spPr>
        <p:txBody>
          <a:bodyPr wrap="none" rtlCol="0">
            <a:spAutoFit/>
          </a:bodyPr>
          <a:lstStyle/>
          <a:p>
            <a:pPr algn="ctr"/>
            <a:r>
              <a:rPr lang="en-IE" sz="1200" dirty="0"/>
              <a:t>Photo by Mimi Thian on Unsplash</a:t>
            </a:r>
            <a:endParaRPr lang="en-GB" sz="1200" dirty="0"/>
          </a:p>
        </p:txBody>
      </p:sp>
      <p:pic>
        <p:nvPicPr>
          <p:cNvPr id="9" name="Picture 8">
            <a:extLst>
              <a:ext uri="{FF2B5EF4-FFF2-40B4-BE49-F238E27FC236}">
                <a16:creationId xmlns:a16="http://schemas.microsoft.com/office/drawing/2014/main" id="{33E36FC4-7876-0E44-A4F0-67238E344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838" y="1680155"/>
            <a:ext cx="4079963" cy="3059973"/>
          </a:xfrm>
          <a:prstGeom prst="rect">
            <a:avLst/>
          </a:prstGeom>
        </p:spPr>
      </p:pic>
    </p:spTree>
    <p:extLst>
      <p:ext uri="{BB962C8B-B14F-4D97-AF65-F5344CB8AC3E}">
        <p14:creationId xmlns:p14="http://schemas.microsoft.com/office/powerpoint/2010/main" val="18897662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4FE486C-C080-4E54-B6D8-B1D476B1AF60}"/>
              </a:ext>
            </a:extLst>
          </p:cNvPr>
          <p:cNvSpPr>
            <a:spLocks noGrp="1"/>
          </p:cNvSpPr>
          <p:nvPr>
            <p:ph idx="1"/>
          </p:nvPr>
        </p:nvSpPr>
        <p:spPr/>
        <p:txBody>
          <a:bodyPr>
            <a:normAutofit/>
          </a:bodyPr>
          <a:lstStyle/>
          <a:p>
            <a:r>
              <a:rPr lang="en-US" sz="2000" b="1" dirty="0"/>
              <a:t>Threat intelligence</a:t>
            </a:r>
            <a:r>
              <a:rPr lang="en-US" sz="2000" dirty="0"/>
              <a:t> is evidence-based knowledge, including context, mechanisms, indicators, implications and actionable advice, about an existing or emerging menace or hazard to assets that can be used to inform decisions regarding the subject's response to that menace or hazard. (Gartner)</a:t>
            </a:r>
          </a:p>
          <a:p>
            <a:r>
              <a:rPr lang="en-US" sz="2000" dirty="0"/>
              <a:t>Examples:</a:t>
            </a:r>
          </a:p>
          <a:p>
            <a:pPr lvl="1"/>
            <a:r>
              <a:rPr lang="en-US" sz="1800" dirty="0"/>
              <a:t>Feed of malicious URLs from a popular vendor</a:t>
            </a:r>
          </a:p>
          <a:p>
            <a:pPr lvl="1"/>
            <a:r>
              <a:rPr lang="en-US" sz="1800" dirty="0"/>
              <a:t>Analysis </a:t>
            </a:r>
            <a:r>
              <a:rPr lang="en-US" sz="1800" i="1" dirty="0"/>
              <a:t>EvilStalker </a:t>
            </a:r>
            <a:r>
              <a:rPr lang="en-US" sz="1800" dirty="0"/>
              <a:t>malware</a:t>
            </a:r>
          </a:p>
          <a:p>
            <a:pPr lvl="1"/>
            <a:r>
              <a:rPr lang="en-US" sz="1800" dirty="0"/>
              <a:t>Report on </a:t>
            </a:r>
            <a:r>
              <a:rPr lang="en-US" sz="1800" i="1" dirty="0"/>
              <a:t>APT-1337 </a:t>
            </a:r>
            <a:r>
              <a:rPr lang="en-US" sz="1800" dirty="0"/>
              <a:t>actor's TTPs (tactics, techniques, procedures)</a:t>
            </a:r>
          </a:p>
          <a:p>
            <a:pPr lvl="1"/>
            <a:endParaRPr lang="en-US" sz="1800" dirty="0"/>
          </a:p>
        </p:txBody>
      </p:sp>
      <p:sp>
        <p:nvSpPr>
          <p:cNvPr id="3" name="Symbol zastępczy numeru slajdu 2">
            <a:extLst>
              <a:ext uri="{FF2B5EF4-FFF2-40B4-BE49-F238E27FC236}">
                <a16:creationId xmlns:a16="http://schemas.microsoft.com/office/drawing/2014/main" id="{AFE195A8-7ED3-412A-86A4-B8A244A6413B}"/>
              </a:ext>
            </a:extLst>
          </p:cNvPr>
          <p:cNvSpPr>
            <a:spLocks noGrp="1"/>
          </p:cNvSpPr>
          <p:nvPr>
            <p:ph type="sldNum" sz="quarter" idx="4"/>
          </p:nvPr>
        </p:nvSpPr>
        <p:spPr/>
        <p:txBody>
          <a:bodyPr/>
          <a:lstStyle/>
          <a:p>
            <a:fld id="{9E7CA0F2-EE66-4F60-8C00-E0BE38E7AEC5}" type="slidenum">
              <a:rPr lang="en-US" smtClean="0"/>
              <a:pPr/>
              <a:t>90</a:t>
            </a:fld>
            <a:endParaRPr lang="en-US" dirty="0"/>
          </a:p>
        </p:txBody>
      </p:sp>
      <p:sp>
        <p:nvSpPr>
          <p:cNvPr id="4" name="Tytuł 3">
            <a:extLst>
              <a:ext uri="{FF2B5EF4-FFF2-40B4-BE49-F238E27FC236}">
                <a16:creationId xmlns:a16="http://schemas.microsoft.com/office/drawing/2014/main" id="{85315729-1C15-448E-B2D2-E73790D38B23}"/>
              </a:ext>
            </a:extLst>
          </p:cNvPr>
          <p:cNvSpPr>
            <a:spLocks noGrp="1"/>
          </p:cNvSpPr>
          <p:nvPr>
            <p:ph type="title"/>
          </p:nvPr>
        </p:nvSpPr>
        <p:spPr/>
        <p:txBody>
          <a:bodyPr/>
          <a:lstStyle/>
          <a:p>
            <a:r>
              <a:rPr lang="en-US" dirty="0"/>
              <a:t>Section 4 – Data Acquisition &amp; Threat Intelligence</a:t>
            </a:r>
            <a:br>
              <a:rPr lang="en-US" dirty="0"/>
            </a:br>
            <a:r>
              <a:rPr lang="en-US" dirty="0"/>
              <a:t>Threat Intelligence</a:t>
            </a:r>
          </a:p>
        </p:txBody>
      </p:sp>
    </p:spTree>
    <p:extLst>
      <p:ext uri="{BB962C8B-B14F-4D97-AF65-F5344CB8AC3E}">
        <p14:creationId xmlns:p14="http://schemas.microsoft.com/office/powerpoint/2010/main" val="1703171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4FE486C-C080-4E54-B6D8-B1D476B1AF60}"/>
              </a:ext>
            </a:extLst>
          </p:cNvPr>
          <p:cNvSpPr>
            <a:spLocks noGrp="1"/>
          </p:cNvSpPr>
          <p:nvPr>
            <p:ph idx="1"/>
          </p:nvPr>
        </p:nvSpPr>
        <p:spPr/>
        <p:txBody>
          <a:bodyPr>
            <a:normAutofit/>
          </a:bodyPr>
          <a:lstStyle/>
          <a:p>
            <a:r>
              <a:rPr lang="en-US" sz="2000" b="1" dirty="0"/>
              <a:t>Actionable Information</a:t>
            </a:r>
            <a:r>
              <a:rPr lang="en-US" sz="2000" dirty="0"/>
              <a:t> is information that can be examined, expanded, and compared, leading to solid observations and conclusions. It should be </a:t>
            </a:r>
            <a:r>
              <a:rPr lang="en-US" sz="2000" b="1" i="1" dirty="0"/>
              <a:t>relevant, timely, accurate, complete </a:t>
            </a:r>
            <a:r>
              <a:rPr lang="en-US" sz="2000" dirty="0"/>
              <a:t>and</a:t>
            </a:r>
            <a:r>
              <a:rPr lang="en-US" sz="2000" b="1" i="1" dirty="0"/>
              <a:t> ingestible</a:t>
            </a:r>
            <a:r>
              <a:rPr lang="en-US" sz="2000" dirty="0"/>
              <a:t>. (ENISA)</a:t>
            </a:r>
          </a:p>
          <a:p>
            <a:r>
              <a:rPr lang="en-US" sz="2000" dirty="0"/>
              <a:t>Examples:</a:t>
            </a:r>
          </a:p>
          <a:p>
            <a:pPr lvl="1"/>
            <a:r>
              <a:rPr lang="en-US" sz="1800" dirty="0"/>
              <a:t>Vulnerability advisory for a product you are using</a:t>
            </a:r>
          </a:p>
          <a:p>
            <a:pPr lvl="1"/>
            <a:r>
              <a:rPr lang="en-US" sz="1800" dirty="0"/>
              <a:t>Anomaly in network traffic</a:t>
            </a:r>
          </a:p>
          <a:p>
            <a:pPr lvl="1"/>
            <a:r>
              <a:rPr lang="en-US" sz="1800" dirty="0"/>
              <a:t>List of IP addresses in your network that looked up a known malicious domain name</a:t>
            </a:r>
          </a:p>
          <a:p>
            <a:pPr lvl="1"/>
            <a:endParaRPr lang="en-US" sz="1800" dirty="0"/>
          </a:p>
        </p:txBody>
      </p:sp>
      <p:sp>
        <p:nvSpPr>
          <p:cNvPr id="3" name="Symbol zastępczy numeru slajdu 2">
            <a:extLst>
              <a:ext uri="{FF2B5EF4-FFF2-40B4-BE49-F238E27FC236}">
                <a16:creationId xmlns:a16="http://schemas.microsoft.com/office/drawing/2014/main" id="{AFE195A8-7ED3-412A-86A4-B8A244A6413B}"/>
              </a:ext>
            </a:extLst>
          </p:cNvPr>
          <p:cNvSpPr>
            <a:spLocks noGrp="1"/>
          </p:cNvSpPr>
          <p:nvPr>
            <p:ph type="sldNum" sz="quarter" idx="4"/>
          </p:nvPr>
        </p:nvSpPr>
        <p:spPr/>
        <p:txBody>
          <a:bodyPr/>
          <a:lstStyle/>
          <a:p>
            <a:fld id="{9E7CA0F2-EE66-4F60-8C00-E0BE38E7AEC5}" type="slidenum">
              <a:rPr lang="en-US" smtClean="0"/>
              <a:pPr/>
              <a:t>91</a:t>
            </a:fld>
            <a:endParaRPr lang="en-US" dirty="0"/>
          </a:p>
        </p:txBody>
      </p:sp>
      <p:sp>
        <p:nvSpPr>
          <p:cNvPr id="4" name="Tytuł 3">
            <a:extLst>
              <a:ext uri="{FF2B5EF4-FFF2-40B4-BE49-F238E27FC236}">
                <a16:creationId xmlns:a16="http://schemas.microsoft.com/office/drawing/2014/main" id="{85315729-1C15-448E-B2D2-E73790D38B23}"/>
              </a:ext>
            </a:extLst>
          </p:cNvPr>
          <p:cNvSpPr>
            <a:spLocks noGrp="1"/>
          </p:cNvSpPr>
          <p:nvPr>
            <p:ph type="title"/>
          </p:nvPr>
        </p:nvSpPr>
        <p:spPr/>
        <p:txBody>
          <a:bodyPr/>
          <a:lstStyle/>
          <a:p>
            <a:r>
              <a:rPr lang="en-US" dirty="0"/>
              <a:t>Section 4 – Data Acquisition &amp; Threat Intelligence</a:t>
            </a:r>
            <a:br>
              <a:rPr lang="en-US" dirty="0"/>
            </a:br>
            <a:r>
              <a:rPr lang="en-US" dirty="0"/>
              <a:t>Actionable Information</a:t>
            </a:r>
          </a:p>
        </p:txBody>
      </p:sp>
    </p:spTree>
    <p:extLst>
      <p:ext uri="{BB962C8B-B14F-4D97-AF65-F5344CB8AC3E}">
        <p14:creationId xmlns:p14="http://schemas.microsoft.com/office/powerpoint/2010/main" val="2360856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FD102-029E-3844-94BC-F85D2A39DB56}"/>
              </a:ext>
            </a:extLst>
          </p:cNvPr>
          <p:cNvSpPr>
            <a:spLocks noGrp="1"/>
          </p:cNvSpPr>
          <p:nvPr>
            <p:ph idx="1"/>
          </p:nvPr>
        </p:nvSpPr>
        <p:spPr/>
        <p:txBody>
          <a:bodyPr/>
          <a:lstStyle/>
          <a:p>
            <a:pPr marL="0" indent="0">
              <a:buNone/>
            </a:pPr>
            <a:endParaRPr lang="en-US" dirty="0"/>
          </a:p>
        </p:txBody>
      </p:sp>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US" smtClean="0"/>
              <a:pPr/>
              <a:t>92</a:t>
            </a:fld>
            <a:endParaRPr lang="en-US"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lstStyle/>
          <a:p>
            <a:r>
              <a:rPr lang="en-US" dirty="0"/>
              <a:t>Section 4 – Data Acquisition &amp; Threat Intelligence</a:t>
            </a:r>
            <a:br>
              <a:rPr lang="en-US" dirty="0"/>
            </a:br>
            <a:r>
              <a:rPr lang="en-US" dirty="0"/>
              <a:t>Data processing model </a:t>
            </a:r>
          </a:p>
        </p:txBody>
      </p:sp>
      <p:grpSp>
        <p:nvGrpSpPr>
          <p:cNvPr id="5" name="Group 62">
            <a:extLst>
              <a:ext uri="{FF2B5EF4-FFF2-40B4-BE49-F238E27FC236}">
                <a16:creationId xmlns:a16="http://schemas.microsoft.com/office/drawing/2014/main" id="{5C1A98B3-46D1-4302-A628-51E959A4E7B3}"/>
              </a:ext>
            </a:extLst>
          </p:cNvPr>
          <p:cNvGrpSpPr/>
          <p:nvPr/>
        </p:nvGrpSpPr>
        <p:grpSpPr>
          <a:xfrm>
            <a:off x="514882" y="1842255"/>
            <a:ext cx="8054733" cy="1869877"/>
            <a:chOff x="504598" y="2447234"/>
            <a:chExt cx="8054733" cy="1869877"/>
          </a:xfrm>
        </p:grpSpPr>
        <p:sp>
          <p:nvSpPr>
            <p:cNvPr id="6" name="Rectangle 63">
              <a:extLst>
                <a:ext uri="{FF2B5EF4-FFF2-40B4-BE49-F238E27FC236}">
                  <a16:creationId xmlns:a16="http://schemas.microsoft.com/office/drawing/2014/main" id="{2E1094B3-4871-4338-9F89-DEC5136C836D}"/>
                </a:ext>
              </a:extLst>
            </p:cNvPr>
            <p:cNvSpPr/>
            <p:nvPr/>
          </p:nvSpPr>
          <p:spPr>
            <a:xfrm>
              <a:off x="2276782" y="2632645"/>
              <a:ext cx="416247" cy="1533554"/>
            </a:xfrm>
            <a:prstGeom prst="rect">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bg1"/>
                  </a:solidFill>
                  <a:latin typeface="Lucida Grande"/>
                  <a:ea typeface="Lucida Grande"/>
                  <a:cs typeface="Lucida Grande"/>
                </a:rPr>
                <a:t>collect</a:t>
              </a:r>
            </a:p>
          </p:txBody>
        </p:sp>
        <p:sp>
          <p:nvSpPr>
            <p:cNvPr id="7" name="TextBox 64">
              <a:extLst>
                <a:ext uri="{FF2B5EF4-FFF2-40B4-BE49-F238E27FC236}">
                  <a16:creationId xmlns:a16="http://schemas.microsoft.com/office/drawing/2014/main" id="{A98BA467-9A12-4453-B47E-F64D1AE1B255}"/>
                </a:ext>
              </a:extLst>
            </p:cNvPr>
            <p:cNvSpPr txBox="1"/>
            <p:nvPr/>
          </p:nvSpPr>
          <p:spPr>
            <a:xfrm>
              <a:off x="504598" y="2703323"/>
              <a:ext cx="1206035" cy="307777"/>
            </a:xfrm>
            <a:prstGeom prst="rect">
              <a:avLst/>
            </a:prstGeom>
            <a:noFill/>
          </p:spPr>
          <p:txBody>
            <a:bodyPr wrap="none" rtlCol="0" anchor="ctr">
              <a:spAutoFit/>
            </a:bodyPr>
            <a:lstStyle/>
            <a:p>
              <a:pPr algn="r"/>
              <a:r>
                <a:rPr lang="en-US" sz="1400" dirty="0">
                  <a:solidFill>
                    <a:srgbClr val="153D6E"/>
                  </a:solidFill>
                  <a:ea typeface="Verdana" panose="020B0604030504040204" pitchFamily="34" charset="0"/>
                  <a:cs typeface="Arial" panose="020B0604020202020204" pitchFamily="34" charset="0"/>
                </a:rPr>
                <a:t>low-level data</a:t>
              </a:r>
            </a:p>
          </p:txBody>
        </p:sp>
        <p:sp>
          <p:nvSpPr>
            <p:cNvPr id="8" name="TextBox 65">
              <a:extLst>
                <a:ext uri="{FF2B5EF4-FFF2-40B4-BE49-F238E27FC236}">
                  <a16:creationId xmlns:a16="http://schemas.microsoft.com/office/drawing/2014/main" id="{79931F7E-35F1-487A-9745-9787C111006D}"/>
                </a:ext>
              </a:extLst>
            </p:cNvPr>
            <p:cNvSpPr txBox="1"/>
            <p:nvPr/>
          </p:nvSpPr>
          <p:spPr>
            <a:xfrm>
              <a:off x="791792" y="3245533"/>
              <a:ext cx="918841" cy="307777"/>
            </a:xfrm>
            <a:prstGeom prst="rect">
              <a:avLst/>
            </a:prstGeom>
            <a:noFill/>
          </p:spPr>
          <p:txBody>
            <a:bodyPr wrap="none" rtlCol="0" anchor="ctr">
              <a:spAutoFit/>
            </a:bodyPr>
            <a:lstStyle/>
            <a:p>
              <a:pPr algn="r"/>
              <a:r>
                <a:rPr lang="en-US" sz="1400" dirty="0">
                  <a:solidFill>
                    <a:srgbClr val="153D6E"/>
                  </a:solidFill>
                  <a:ea typeface="Verdana" panose="020B0604030504040204" pitchFamily="34" charset="0"/>
                  <a:cs typeface="Arial" panose="020B0604020202020204" pitchFamily="34" charset="0"/>
                </a:rPr>
                <a:t>advisories</a:t>
              </a:r>
            </a:p>
          </p:txBody>
        </p:sp>
        <p:sp>
          <p:nvSpPr>
            <p:cNvPr id="9" name="TextBox 66">
              <a:extLst>
                <a:ext uri="{FF2B5EF4-FFF2-40B4-BE49-F238E27FC236}">
                  <a16:creationId xmlns:a16="http://schemas.microsoft.com/office/drawing/2014/main" id="{CBCC7FB5-AFAE-46DE-A721-61174678C374}"/>
                </a:ext>
              </a:extLst>
            </p:cNvPr>
            <p:cNvSpPr txBox="1"/>
            <p:nvPr/>
          </p:nvSpPr>
          <p:spPr>
            <a:xfrm>
              <a:off x="810964" y="3704345"/>
              <a:ext cx="899669" cy="523220"/>
            </a:xfrm>
            <a:prstGeom prst="rect">
              <a:avLst/>
            </a:prstGeom>
            <a:noFill/>
          </p:spPr>
          <p:txBody>
            <a:bodyPr wrap="none" rtlCol="0" anchor="ctr">
              <a:spAutoFit/>
            </a:bodyPr>
            <a:lstStyle/>
            <a:p>
              <a:pPr algn="r"/>
              <a:r>
                <a:rPr lang="en-US" sz="1400" dirty="0">
                  <a:solidFill>
                    <a:srgbClr val="153D6E"/>
                  </a:solidFill>
                  <a:ea typeface="Verdana" panose="020B0604030504040204" pitchFamily="34" charset="0"/>
                  <a:cs typeface="Arial" panose="020B0604020202020204" pitchFamily="34" charset="0"/>
                </a:rPr>
                <a:t>detection</a:t>
              </a:r>
              <a:br>
                <a:rPr lang="en-US" sz="1400" dirty="0">
                  <a:solidFill>
                    <a:srgbClr val="153D6E"/>
                  </a:solidFill>
                  <a:ea typeface="Verdana" panose="020B0604030504040204" pitchFamily="34" charset="0"/>
                  <a:cs typeface="Arial" panose="020B0604020202020204" pitchFamily="34" charset="0"/>
                </a:rPr>
              </a:br>
              <a:r>
                <a:rPr lang="en-US" sz="1400" dirty="0">
                  <a:solidFill>
                    <a:srgbClr val="153D6E"/>
                  </a:solidFill>
                  <a:ea typeface="Verdana" panose="020B0604030504040204" pitchFamily="34" charset="0"/>
                  <a:cs typeface="Arial" panose="020B0604020202020204" pitchFamily="34" charset="0"/>
                </a:rPr>
                <a:t>indicators</a:t>
              </a:r>
            </a:p>
          </p:txBody>
        </p:sp>
        <p:sp>
          <p:nvSpPr>
            <p:cNvPr id="10" name="Rectangle 67">
              <a:extLst>
                <a:ext uri="{FF2B5EF4-FFF2-40B4-BE49-F238E27FC236}">
                  <a16:creationId xmlns:a16="http://schemas.microsoft.com/office/drawing/2014/main" id="{1F1B7F84-8B14-4421-B4F5-FF3A854C69ED}"/>
                </a:ext>
              </a:extLst>
            </p:cNvPr>
            <p:cNvSpPr/>
            <p:nvPr/>
          </p:nvSpPr>
          <p:spPr>
            <a:xfrm>
              <a:off x="3259178" y="2632645"/>
              <a:ext cx="416247" cy="1533555"/>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bg1"/>
                  </a:solidFill>
                  <a:latin typeface="Lucida Grande"/>
                  <a:ea typeface="Lucida Grande"/>
                  <a:cs typeface="Lucida Grande"/>
                </a:rPr>
                <a:t>prepare</a:t>
              </a:r>
            </a:p>
          </p:txBody>
        </p:sp>
        <p:sp>
          <p:nvSpPr>
            <p:cNvPr id="11" name="Rectangle 68">
              <a:extLst>
                <a:ext uri="{FF2B5EF4-FFF2-40B4-BE49-F238E27FC236}">
                  <a16:creationId xmlns:a16="http://schemas.microsoft.com/office/drawing/2014/main" id="{3DC00C58-036A-4BD4-8DEC-316E8D20461F}"/>
                </a:ext>
              </a:extLst>
            </p:cNvPr>
            <p:cNvSpPr/>
            <p:nvPr/>
          </p:nvSpPr>
          <p:spPr>
            <a:xfrm>
              <a:off x="6195212" y="2637422"/>
              <a:ext cx="416247" cy="1524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bg1"/>
                  </a:solidFill>
                  <a:latin typeface="Lucida Grande"/>
                  <a:ea typeface="Lucida Grande"/>
                  <a:cs typeface="Lucida Grande"/>
                </a:rPr>
                <a:t>distribute</a:t>
              </a:r>
            </a:p>
          </p:txBody>
        </p:sp>
        <p:sp>
          <p:nvSpPr>
            <p:cNvPr id="12" name="Rectangle 69">
              <a:extLst>
                <a:ext uri="{FF2B5EF4-FFF2-40B4-BE49-F238E27FC236}">
                  <a16:creationId xmlns:a16="http://schemas.microsoft.com/office/drawing/2014/main" id="{4908F1A9-3487-4C64-A02C-936E852ACCFE}"/>
                </a:ext>
              </a:extLst>
            </p:cNvPr>
            <p:cNvSpPr/>
            <p:nvPr/>
          </p:nvSpPr>
          <p:spPr>
            <a:xfrm>
              <a:off x="4241574" y="2610678"/>
              <a:ext cx="1387489" cy="373932"/>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solidFill>
                    <a:schemeClr val="bg1"/>
                  </a:solidFill>
                  <a:latin typeface="Lucida Grande"/>
                  <a:ea typeface="Lucida Grande"/>
                  <a:cs typeface="Lucida Grande"/>
                </a:rPr>
                <a:t>store</a:t>
              </a:r>
            </a:p>
          </p:txBody>
        </p:sp>
        <p:sp>
          <p:nvSpPr>
            <p:cNvPr id="13" name="Rectangle 70">
              <a:extLst>
                <a:ext uri="{FF2B5EF4-FFF2-40B4-BE49-F238E27FC236}">
                  <a16:creationId xmlns:a16="http://schemas.microsoft.com/office/drawing/2014/main" id="{00B77732-4424-4FA4-B4B6-FA8A34DFDB05}"/>
                </a:ext>
              </a:extLst>
            </p:cNvPr>
            <p:cNvSpPr/>
            <p:nvPr/>
          </p:nvSpPr>
          <p:spPr>
            <a:xfrm>
              <a:off x="4241574" y="3760746"/>
              <a:ext cx="1387489" cy="373932"/>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solidFill>
                    <a:schemeClr val="bg1"/>
                  </a:solidFill>
                  <a:latin typeface="Lucida Grande"/>
                  <a:ea typeface="Lucida Grande"/>
                  <a:cs typeface="Lucida Grande"/>
                </a:rPr>
                <a:t>analyze</a:t>
              </a:r>
            </a:p>
          </p:txBody>
        </p:sp>
        <p:grpSp>
          <p:nvGrpSpPr>
            <p:cNvPr id="14" name="Group 71">
              <a:extLst>
                <a:ext uri="{FF2B5EF4-FFF2-40B4-BE49-F238E27FC236}">
                  <a16:creationId xmlns:a16="http://schemas.microsoft.com/office/drawing/2014/main" id="{22292180-007B-457E-8F7A-E24EDA2BAEF7}"/>
                </a:ext>
              </a:extLst>
            </p:cNvPr>
            <p:cNvGrpSpPr/>
            <p:nvPr/>
          </p:nvGrpSpPr>
          <p:grpSpPr>
            <a:xfrm>
              <a:off x="7177606" y="2447234"/>
              <a:ext cx="1381725" cy="1869877"/>
              <a:chOff x="7391400" y="2503556"/>
              <a:chExt cx="1517669" cy="1869877"/>
            </a:xfrm>
          </p:grpSpPr>
          <p:sp>
            <p:nvSpPr>
              <p:cNvPr id="27" name="TextBox 84">
                <a:extLst>
                  <a:ext uri="{FF2B5EF4-FFF2-40B4-BE49-F238E27FC236}">
                    <a16:creationId xmlns:a16="http://schemas.microsoft.com/office/drawing/2014/main" id="{205C6324-3C0E-4A70-93B1-2CDA503FFADE}"/>
                  </a:ext>
                </a:extLst>
              </p:cNvPr>
              <p:cNvSpPr txBox="1"/>
              <p:nvPr/>
            </p:nvSpPr>
            <p:spPr>
              <a:xfrm>
                <a:off x="7391400" y="2503556"/>
                <a:ext cx="1324695" cy="307777"/>
              </a:xfrm>
              <a:prstGeom prst="rect">
                <a:avLst/>
              </a:prstGeom>
              <a:noFill/>
            </p:spPr>
            <p:txBody>
              <a:bodyPr wrap="none" rtlCol="0" anchor="ctr">
                <a:spAutoFit/>
              </a:bodyPr>
              <a:lstStyle/>
              <a:p>
                <a:r>
                  <a:rPr lang="en-US" sz="1400" dirty="0">
                    <a:solidFill>
                      <a:srgbClr val="153D6E"/>
                    </a:solidFill>
                    <a:ea typeface="Verdana" panose="020B0604030504040204" pitchFamily="34" charset="0"/>
                    <a:cs typeface="Arial" panose="020B0604020202020204" pitchFamily="34" charset="0"/>
                  </a:rPr>
                  <a:t>low-level data</a:t>
                </a:r>
              </a:p>
            </p:txBody>
          </p:sp>
          <p:sp>
            <p:nvSpPr>
              <p:cNvPr id="28" name="TextBox 85">
                <a:extLst>
                  <a:ext uri="{FF2B5EF4-FFF2-40B4-BE49-F238E27FC236}">
                    <a16:creationId xmlns:a16="http://schemas.microsoft.com/office/drawing/2014/main" id="{9E160B69-5106-4125-AB0B-773C9B50E49F}"/>
                  </a:ext>
                </a:extLst>
              </p:cNvPr>
              <p:cNvSpPr txBox="1"/>
              <p:nvPr/>
            </p:nvSpPr>
            <p:spPr>
              <a:xfrm>
                <a:off x="7391400" y="2942182"/>
                <a:ext cx="1009243" cy="307777"/>
              </a:xfrm>
              <a:prstGeom prst="rect">
                <a:avLst/>
              </a:prstGeom>
              <a:noFill/>
            </p:spPr>
            <p:txBody>
              <a:bodyPr wrap="none" rtlCol="0" anchor="ctr">
                <a:spAutoFit/>
              </a:bodyPr>
              <a:lstStyle/>
              <a:p>
                <a:r>
                  <a:rPr lang="en-US" sz="1400" dirty="0">
                    <a:solidFill>
                      <a:srgbClr val="153D6E"/>
                    </a:solidFill>
                    <a:ea typeface="Verdana" panose="020B0604030504040204" pitchFamily="34" charset="0"/>
                    <a:cs typeface="Arial" panose="020B0604020202020204" pitchFamily="34" charset="0"/>
                  </a:rPr>
                  <a:t>advisories</a:t>
                </a:r>
              </a:p>
            </p:txBody>
          </p:sp>
          <p:sp>
            <p:nvSpPr>
              <p:cNvPr id="29" name="TextBox 86">
                <a:extLst>
                  <a:ext uri="{FF2B5EF4-FFF2-40B4-BE49-F238E27FC236}">
                    <a16:creationId xmlns:a16="http://schemas.microsoft.com/office/drawing/2014/main" id="{0C9196A2-7039-44CC-BAED-D3331C1CAF33}"/>
                  </a:ext>
                </a:extLst>
              </p:cNvPr>
              <p:cNvSpPr txBox="1"/>
              <p:nvPr/>
            </p:nvSpPr>
            <p:spPr>
              <a:xfrm>
                <a:off x="7391400" y="3396198"/>
                <a:ext cx="1014878" cy="523220"/>
              </a:xfrm>
              <a:prstGeom prst="rect">
                <a:avLst/>
              </a:prstGeom>
              <a:noFill/>
            </p:spPr>
            <p:txBody>
              <a:bodyPr wrap="none" rtlCol="0" anchor="ctr">
                <a:spAutoFit/>
              </a:bodyPr>
              <a:lstStyle/>
              <a:p>
                <a:r>
                  <a:rPr lang="en-US" sz="1400" dirty="0">
                    <a:solidFill>
                      <a:srgbClr val="153D6E"/>
                    </a:solidFill>
                    <a:ea typeface="Verdana" panose="020B0604030504040204" pitchFamily="34" charset="0"/>
                    <a:cs typeface="Arial" panose="020B0604020202020204" pitchFamily="34" charset="0"/>
                  </a:rPr>
                  <a:t>detection </a:t>
                </a:r>
                <a:br>
                  <a:rPr lang="en-US" sz="1400" dirty="0">
                    <a:solidFill>
                      <a:srgbClr val="153D6E"/>
                    </a:solidFill>
                    <a:ea typeface="Verdana" panose="020B0604030504040204" pitchFamily="34" charset="0"/>
                    <a:cs typeface="Arial" panose="020B0604020202020204" pitchFamily="34" charset="0"/>
                  </a:rPr>
                </a:br>
                <a:r>
                  <a:rPr lang="en-US" sz="1400" dirty="0">
                    <a:solidFill>
                      <a:srgbClr val="153D6E"/>
                    </a:solidFill>
                    <a:ea typeface="Verdana" panose="020B0604030504040204" pitchFamily="34" charset="0"/>
                    <a:cs typeface="Arial" panose="020B0604020202020204" pitchFamily="34" charset="0"/>
                  </a:rPr>
                  <a:t>indicators</a:t>
                </a:r>
              </a:p>
            </p:txBody>
          </p:sp>
          <p:sp>
            <p:nvSpPr>
              <p:cNvPr id="30" name="TextBox 87">
                <a:extLst>
                  <a:ext uri="{FF2B5EF4-FFF2-40B4-BE49-F238E27FC236}">
                    <a16:creationId xmlns:a16="http://schemas.microsoft.com/office/drawing/2014/main" id="{9FF684FF-5E84-4830-AA9C-8111143D1F5B}"/>
                  </a:ext>
                </a:extLst>
              </p:cNvPr>
              <p:cNvSpPr txBox="1"/>
              <p:nvPr/>
            </p:nvSpPr>
            <p:spPr>
              <a:xfrm>
                <a:off x="7391400" y="4065656"/>
                <a:ext cx="1517669" cy="307777"/>
              </a:xfrm>
              <a:prstGeom prst="rect">
                <a:avLst/>
              </a:prstGeom>
              <a:noFill/>
            </p:spPr>
            <p:txBody>
              <a:bodyPr wrap="none" rtlCol="0" anchor="ctr">
                <a:spAutoFit/>
              </a:bodyPr>
              <a:lstStyle/>
              <a:p>
                <a:r>
                  <a:rPr lang="en-US" sz="1400" dirty="0">
                    <a:solidFill>
                      <a:srgbClr val="153D6E"/>
                    </a:solidFill>
                    <a:ea typeface="Verdana" panose="020B0604030504040204" pitchFamily="34" charset="0"/>
                    <a:cs typeface="Arial" panose="020B0604020202020204" pitchFamily="34" charset="0"/>
                  </a:rPr>
                  <a:t>strategic reports</a:t>
                </a:r>
              </a:p>
            </p:txBody>
          </p:sp>
        </p:grpSp>
        <p:cxnSp>
          <p:nvCxnSpPr>
            <p:cNvPr id="15" name="Straight Arrow Connector 72">
              <a:extLst>
                <a:ext uri="{FF2B5EF4-FFF2-40B4-BE49-F238E27FC236}">
                  <a16:creationId xmlns:a16="http://schemas.microsoft.com/office/drawing/2014/main" id="{8AB2558A-3DBE-4E68-A36D-941A6FB81F6C}"/>
                </a:ext>
              </a:extLst>
            </p:cNvPr>
            <p:cNvCxnSpPr/>
            <p:nvPr/>
          </p:nvCxnSpPr>
          <p:spPr>
            <a:xfrm>
              <a:off x="2693029" y="3399422"/>
              <a:ext cx="566149" cy="0"/>
            </a:xfrm>
            <a:prstGeom prst="straightConnector1">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73">
              <a:extLst>
                <a:ext uri="{FF2B5EF4-FFF2-40B4-BE49-F238E27FC236}">
                  <a16:creationId xmlns:a16="http://schemas.microsoft.com/office/drawing/2014/main" id="{92740964-1F21-4BC2-9EAF-34C6D76BCBD2}"/>
                </a:ext>
              </a:extLst>
            </p:cNvPr>
            <p:cNvCxnSpPr>
              <a:stCxn id="10" idx="3"/>
              <a:endCxn id="12" idx="1"/>
            </p:cNvCxnSpPr>
            <p:nvPr/>
          </p:nvCxnSpPr>
          <p:spPr>
            <a:xfrm flipV="1">
              <a:off x="3675425" y="2797644"/>
              <a:ext cx="566149" cy="601779"/>
            </a:xfrm>
            <a:prstGeom prst="bentConnector3">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Elbow Connector 74">
              <a:extLst>
                <a:ext uri="{FF2B5EF4-FFF2-40B4-BE49-F238E27FC236}">
                  <a16:creationId xmlns:a16="http://schemas.microsoft.com/office/drawing/2014/main" id="{DD08A18F-6861-48A2-BD14-11350E9E0465}"/>
                </a:ext>
              </a:extLst>
            </p:cNvPr>
            <p:cNvCxnSpPr>
              <a:stCxn id="10" idx="3"/>
              <a:endCxn id="13" idx="1"/>
            </p:cNvCxnSpPr>
            <p:nvPr/>
          </p:nvCxnSpPr>
          <p:spPr>
            <a:xfrm>
              <a:off x="3675425" y="3399423"/>
              <a:ext cx="566149" cy="548289"/>
            </a:xfrm>
            <a:prstGeom prst="bentConnector3">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Elbow Connector 75">
              <a:extLst>
                <a:ext uri="{FF2B5EF4-FFF2-40B4-BE49-F238E27FC236}">
                  <a16:creationId xmlns:a16="http://schemas.microsoft.com/office/drawing/2014/main" id="{50707FE6-F5F0-4775-9753-D1C8265613A7}"/>
                </a:ext>
              </a:extLst>
            </p:cNvPr>
            <p:cNvCxnSpPr>
              <a:stCxn id="7" idx="3"/>
              <a:endCxn id="6" idx="1"/>
            </p:cNvCxnSpPr>
            <p:nvPr/>
          </p:nvCxnSpPr>
          <p:spPr>
            <a:xfrm>
              <a:off x="1710633" y="2857212"/>
              <a:ext cx="566149" cy="542210"/>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76">
              <a:extLst>
                <a:ext uri="{FF2B5EF4-FFF2-40B4-BE49-F238E27FC236}">
                  <a16:creationId xmlns:a16="http://schemas.microsoft.com/office/drawing/2014/main" id="{51E38BFD-2E6B-4EC2-9AF0-B39F3F0306F2}"/>
                </a:ext>
              </a:extLst>
            </p:cNvPr>
            <p:cNvCxnSpPr>
              <a:stCxn id="8" idx="3"/>
              <a:endCxn id="6" idx="1"/>
            </p:cNvCxnSpPr>
            <p:nvPr/>
          </p:nvCxnSpPr>
          <p:spPr>
            <a:xfrm>
              <a:off x="1710633" y="3399422"/>
              <a:ext cx="566149" cy="12700"/>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77">
              <a:extLst>
                <a:ext uri="{FF2B5EF4-FFF2-40B4-BE49-F238E27FC236}">
                  <a16:creationId xmlns:a16="http://schemas.microsoft.com/office/drawing/2014/main" id="{CAFEC7BE-EA83-4537-B710-CDC4D223CB90}"/>
                </a:ext>
              </a:extLst>
            </p:cNvPr>
            <p:cNvCxnSpPr>
              <a:stCxn id="9" idx="3"/>
              <a:endCxn id="6" idx="1"/>
            </p:cNvCxnSpPr>
            <p:nvPr/>
          </p:nvCxnSpPr>
          <p:spPr>
            <a:xfrm flipV="1">
              <a:off x="1710633" y="3399422"/>
              <a:ext cx="566149" cy="566533"/>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Elbow Connector 78">
              <a:extLst>
                <a:ext uri="{FF2B5EF4-FFF2-40B4-BE49-F238E27FC236}">
                  <a16:creationId xmlns:a16="http://schemas.microsoft.com/office/drawing/2014/main" id="{6A8782CA-9207-44BA-8409-6C1610C7CFB4}"/>
                </a:ext>
              </a:extLst>
            </p:cNvPr>
            <p:cNvCxnSpPr>
              <a:stCxn id="12" idx="3"/>
              <a:endCxn id="11" idx="1"/>
            </p:cNvCxnSpPr>
            <p:nvPr/>
          </p:nvCxnSpPr>
          <p:spPr>
            <a:xfrm>
              <a:off x="5629063" y="2797644"/>
              <a:ext cx="566149" cy="601778"/>
            </a:xfrm>
            <a:prstGeom prst="bentConnector3">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Elbow Connector 79">
              <a:extLst>
                <a:ext uri="{FF2B5EF4-FFF2-40B4-BE49-F238E27FC236}">
                  <a16:creationId xmlns:a16="http://schemas.microsoft.com/office/drawing/2014/main" id="{6F260600-CA93-44B2-935B-4022B2FD96CE}"/>
                </a:ext>
              </a:extLst>
            </p:cNvPr>
            <p:cNvCxnSpPr>
              <a:stCxn id="13" idx="3"/>
              <a:endCxn id="11" idx="1"/>
            </p:cNvCxnSpPr>
            <p:nvPr/>
          </p:nvCxnSpPr>
          <p:spPr>
            <a:xfrm flipV="1">
              <a:off x="5629063" y="3399422"/>
              <a:ext cx="566149" cy="548290"/>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Elbow Connector 80">
              <a:extLst>
                <a:ext uri="{FF2B5EF4-FFF2-40B4-BE49-F238E27FC236}">
                  <a16:creationId xmlns:a16="http://schemas.microsoft.com/office/drawing/2014/main" id="{664F6FD5-E641-49E8-9577-64F8CC5D981C}"/>
                </a:ext>
              </a:extLst>
            </p:cNvPr>
            <p:cNvCxnSpPr>
              <a:stCxn id="11" idx="3"/>
              <a:endCxn id="27" idx="1"/>
            </p:cNvCxnSpPr>
            <p:nvPr/>
          </p:nvCxnSpPr>
          <p:spPr>
            <a:xfrm flipV="1">
              <a:off x="6611459" y="2601123"/>
              <a:ext cx="566145" cy="798299"/>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Elbow Connector 81">
              <a:extLst>
                <a:ext uri="{FF2B5EF4-FFF2-40B4-BE49-F238E27FC236}">
                  <a16:creationId xmlns:a16="http://schemas.microsoft.com/office/drawing/2014/main" id="{D29EAFDC-4B93-499F-BAE7-E5ADD6F2300E}"/>
                </a:ext>
              </a:extLst>
            </p:cNvPr>
            <p:cNvCxnSpPr>
              <a:stCxn id="11" idx="3"/>
              <a:endCxn id="28" idx="1"/>
            </p:cNvCxnSpPr>
            <p:nvPr/>
          </p:nvCxnSpPr>
          <p:spPr>
            <a:xfrm flipV="1">
              <a:off x="6611459" y="3039749"/>
              <a:ext cx="566145" cy="359673"/>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Elbow Connector 82">
              <a:extLst>
                <a:ext uri="{FF2B5EF4-FFF2-40B4-BE49-F238E27FC236}">
                  <a16:creationId xmlns:a16="http://schemas.microsoft.com/office/drawing/2014/main" id="{48A9EA2B-0B43-4F9D-9228-3717B0E42B67}"/>
                </a:ext>
              </a:extLst>
            </p:cNvPr>
            <p:cNvCxnSpPr>
              <a:stCxn id="11" idx="3"/>
              <a:endCxn id="29" idx="1"/>
            </p:cNvCxnSpPr>
            <p:nvPr/>
          </p:nvCxnSpPr>
          <p:spPr>
            <a:xfrm>
              <a:off x="6611459" y="3399422"/>
              <a:ext cx="566145" cy="202064"/>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83">
              <a:extLst>
                <a:ext uri="{FF2B5EF4-FFF2-40B4-BE49-F238E27FC236}">
                  <a16:creationId xmlns:a16="http://schemas.microsoft.com/office/drawing/2014/main" id="{A5423004-222F-4223-B1C1-63FA45668664}"/>
                </a:ext>
              </a:extLst>
            </p:cNvPr>
            <p:cNvCxnSpPr>
              <a:stCxn id="11" idx="3"/>
              <a:endCxn id="30" idx="1"/>
            </p:cNvCxnSpPr>
            <p:nvPr/>
          </p:nvCxnSpPr>
          <p:spPr>
            <a:xfrm>
              <a:off x="6611459" y="3399422"/>
              <a:ext cx="566147" cy="763801"/>
            </a:xfrm>
            <a:prstGeom prst="bentConnector3">
              <a:avLst>
                <a:gd name="adj1" fmla="val 50000"/>
              </a:avLst>
            </a:prstGeom>
            <a:ln w="28575">
              <a:solidFill>
                <a:schemeClr val="accent3">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3899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328ED-9623-5841-8A6B-C052E9787DA0}"/>
              </a:ext>
            </a:extLst>
          </p:cNvPr>
          <p:cNvSpPr>
            <a:spLocks noGrp="1"/>
          </p:cNvSpPr>
          <p:nvPr>
            <p:ph idx="1"/>
          </p:nvPr>
        </p:nvSpPr>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8413D967-85F1-B944-A025-2387BFFBA5EF}"/>
              </a:ext>
            </a:extLst>
          </p:cNvPr>
          <p:cNvSpPr>
            <a:spLocks noGrp="1"/>
          </p:cNvSpPr>
          <p:nvPr>
            <p:ph type="sldNum" sz="quarter" idx="4"/>
          </p:nvPr>
        </p:nvSpPr>
        <p:spPr/>
        <p:txBody>
          <a:bodyPr/>
          <a:lstStyle/>
          <a:p>
            <a:fld id="{9E7CA0F2-EE66-4F60-8C00-E0BE38E7AEC5}" type="slidenum">
              <a:rPr lang="en-US" smtClean="0"/>
              <a:pPr/>
              <a:t>93</a:t>
            </a:fld>
            <a:endParaRPr lang="en-US" dirty="0"/>
          </a:p>
        </p:txBody>
      </p:sp>
      <p:sp>
        <p:nvSpPr>
          <p:cNvPr id="4" name="Title 3">
            <a:extLst>
              <a:ext uri="{FF2B5EF4-FFF2-40B4-BE49-F238E27FC236}">
                <a16:creationId xmlns:a16="http://schemas.microsoft.com/office/drawing/2014/main" id="{FE379681-1D82-0A43-9BE9-FDE917D44331}"/>
              </a:ext>
            </a:extLst>
          </p:cNvPr>
          <p:cNvSpPr>
            <a:spLocks noGrp="1"/>
          </p:cNvSpPr>
          <p:nvPr>
            <p:ph type="title"/>
          </p:nvPr>
        </p:nvSpPr>
        <p:spPr/>
        <p:txBody>
          <a:bodyPr/>
          <a:lstStyle/>
          <a:p>
            <a:r>
              <a:rPr lang="en-US" dirty="0"/>
              <a:t>Section 4 – Data Acquisition &amp; Threat Intelligence</a:t>
            </a:r>
            <a:br>
              <a:rPr lang="en-US" dirty="0"/>
            </a:br>
            <a:r>
              <a:rPr lang="en-US" dirty="0"/>
              <a:t>From acquisition of data to detection of incidents</a:t>
            </a:r>
          </a:p>
        </p:txBody>
      </p:sp>
      <p:sp>
        <p:nvSpPr>
          <p:cNvPr id="5" name="Trójkąt równoramienny 4">
            <a:extLst>
              <a:ext uri="{FF2B5EF4-FFF2-40B4-BE49-F238E27FC236}">
                <a16:creationId xmlns:a16="http://schemas.microsoft.com/office/drawing/2014/main" id="{66F669B4-09C7-452F-BBF7-5DDC8340FA89}"/>
              </a:ext>
            </a:extLst>
          </p:cNvPr>
          <p:cNvSpPr/>
          <p:nvPr/>
        </p:nvSpPr>
        <p:spPr>
          <a:xfrm rot="10800000">
            <a:off x="3077497" y="1149765"/>
            <a:ext cx="2922916" cy="19768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ójkąt równoramienny 5">
            <a:extLst>
              <a:ext uri="{FF2B5EF4-FFF2-40B4-BE49-F238E27FC236}">
                <a16:creationId xmlns:a16="http://schemas.microsoft.com/office/drawing/2014/main" id="{D654204A-7AA5-407D-879F-EB3076A9B009}"/>
              </a:ext>
            </a:extLst>
          </p:cNvPr>
          <p:cNvSpPr/>
          <p:nvPr/>
        </p:nvSpPr>
        <p:spPr>
          <a:xfrm rot="10800000">
            <a:off x="3816284" y="1500090"/>
            <a:ext cx="1434142" cy="1626568"/>
          </a:xfrm>
          <a:prstGeom prst="triangle">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rójkąt równoramienny 6">
            <a:extLst>
              <a:ext uri="{FF2B5EF4-FFF2-40B4-BE49-F238E27FC236}">
                <a16:creationId xmlns:a16="http://schemas.microsoft.com/office/drawing/2014/main" id="{70EDD704-C18A-420B-90D8-4CEE32F62EF1}"/>
              </a:ext>
            </a:extLst>
          </p:cNvPr>
          <p:cNvSpPr/>
          <p:nvPr/>
        </p:nvSpPr>
        <p:spPr>
          <a:xfrm rot="5400000">
            <a:off x="1308061" y="2551544"/>
            <a:ext cx="1838632" cy="23507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ójkąt równoramienny 7">
            <a:extLst>
              <a:ext uri="{FF2B5EF4-FFF2-40B4-BE49-F238E27FC236}">
                <a16:creationId xmlns:a16="http://schemas.microsoft.com/office/drawing/2014/main" id="{693946A9-B203-42F9-94AB-B3D7D966E277}"/>
              </a:ext>
            </a:extLst>
          </p:cNvPr>
          <p:cNvSpPr/>
          <p:nvPr/>
        </p:nvSpPr>
        <p:spPr>
          <a:xfrm rot="16200000">
            <a:off x="6049143" y="2499711"/>
            <a:ext cx="1838632" cy="245439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ole tekstowe 8">
            <a:extLst>
              <a:ext uri="{FF2B5EF4-FFF2-40B4-BE49-F238E27FC236}">
                <a16:creationId xmlns:a16="http://schemas.microsoft.com/office/drawing/2014/main" id="{0854C938-255D-4D8C-A4A8-4BFB3E43A35B}"/>
              </a:ext>
            </a:extLst>
          </p:cNvPr>
          <p:cNvSpPr txBox="1"/>
          <p:nvPr/>
        </p:nvSpPr>
        <p:spPr>
          <a:xfrm>
            <a:off x="3759489" y="1211722"/>
            <a:ext cx="1547731" cy="307777"/>
          </a:xfrm>
          <a:prstGeom prst="rect">
            <a:avLst/>
          </a:prstGeom>
          <a:noFill/>
        </p:spPr>
        <p:txBody>
          <a:bodyPr wrap="none" rtlCol="0">
            <a:spAutoFit/>
          </a:bodyPr>
          <a:lstStyle/>
          <a:p>
            <a:pPr algn="ctr"/>
            <a:r>
              <a:rPr lang="en-US" sz="1400" dirty="0">
                <a:solidFill>
                  <a:srgbClr val="153D6E"/>
                </a:solidFill>
                <a:ea typeface="Verdana" panose="020B0604030504040204" pitchFamily="34" charset="0"/>
                <a:cs typeface="Arial" panose="020B0604020202020204" pitchFamily="34" charset="0"/>
              </a:rPr>
              <a:t>Threat Intelligence</a:t>
            </a:r>
          </a:p>
        </p:txBody>
      </p:sp>
      <p:sp>
        <p:nvSpPr>
          <p:cNvPr id="10" name="pole tekstowe 9">
            <a:extLst>
              <a:ext uri="{FF2B5EF4-FFF2-40B4-BE49-F238E27FC236}">
                <a16:creationId xmlns:a16="http://schemas.microsoft.com/office/drawing/2014/main" id="{4734ACE6-29AC-4C7F-91A9-26A4FA1930F7}"/>
              </a:ext>
            </a:extLst>
          </p:cNvPr>
          <p:cNvSpPr txBox="1"/>
          <p:nvPr/>
        </p:nvSpPr>
        <p:spPr>
          <a:xfrm>
            <a:off x="4008242" y="1576957"/>
            <a:ext cx="1050224" cy="523220"/>
          </a:xfrm>
          <a:prstGeom prst="rect">
            <a:avLst/>
          </a:prstGeom>
          <a:noFill/>
        </p:spPr>
        <p:txBody>
          <a:bodyPr wrap="none" rtlCol="0">
            <a:spAutoFit/>
          </a:bodyPr>
          <a:lstStyle/>
          <a:p>
            <a:pPr algn="ctr"/>
            <a:r>
              <a:rPr lang="en-US" sz="1400" dirty="0">
                <a:solidFill>
                  <a:srgbClr val="153D6E"/>
                </a:solidFill>
                <a:ea typeface="Verdana" panose="020B0604030504040204" pitchFamily="34" charset="0"/>
                <a:cs typeface="Arial" panose="020B0604020202020204" pitchFamily="34" charset="0"/>
              </a:rPr>
              <a:t>Actionable</a:t>
            </a:r>
            <a:br>
              <a:rPr lang="en-US" sz="1400" dirty="0">
                <a:solidFill>
                  <a:srgbClr val="153D6E"/>
                </a:solidFill>
                <a:ea typeface="Verdana" panose="020B0604030504040204" pitchFamily="34" charset="0"/>
                <a:cs typeface="Arial" panose="020B0604020202020204" pitchFamily="34" charset="0"/>
              </a:rPr>
            </a:br>
            <a:r>
              <a:rPr lang="en-US" sz="1400" dirty="0">
                <a:solidFill>
                  <a:srgbClr val="153D6E"/>
                </a:solidFill>
                <a:ea typeface="Verdana" panose="020B0604030504040204" pitchFamily="34" charset="0"/>
                <a:cs typeface="Arial" panose="020B0604020202020204" pitchFamily="34" charset="0"/>
              </a:rPr>
              <a:t>Information</a:t>
            </a:r>
          </a:p>
        </p:txBody>
      </p:sp>
      <p:sp>
        <p:nvSpPr>
          <p:cNvPr id="11" name="pole tekstowe 10">
            <a:extLst>
              <a:ext uri="{FF2B5EF4-FFF2-40B4-BE49-F238E27FC236}">
                <a16:creationId xmlns:a16="http://schemas.microsoft.com/office/drawing/2014/main" id="{DF82A376-3E2B-4CF4-AC62-AE7635ED017D}"/>
              </a:ext>
            </a:extLst>
          </p:cNvPr>
          <p:cNvSpPr txBox="1"/>
          <p:nvPr/>
        </p:nvSpPr>
        <p:spPr>
          <a:xfrm>
            <a:off x="1036059" y="3497869"/>
            <a:ext cx="2146870" cy="523220"/>
          </a:xfrm>
          <a:prstGeom prst="rect">
            <a:avLst/>
          </a:prstGeom>
          <a:noFill/>
        </p:spPr>
        <p:txBody>
          <a:bodyPr wrap="none" rtlCol="0">
            <a:spAutoFit/>
          </a:bodyPr>
          <a:lstStyle/>
          <a:p>
            <a:r>
              <a:rPr lang="en-US" sz="1400" dirty="0">
                <a:solidFill>
                  <a:srgbClr val="153D6E"/>
                </a:solidFill>
                <a:ea typeface="Verdana" panose="020B0604030504040204" pitchFamily="34" charset="0"/>
                <a:cs typeface="Arial" panose="020B0604020202020204" pitchFamily="34" charset="0"/>
              </a:rPr>
              <a:t>Reports from constituency,</a:t>
            </a:r>
            <a:br>
              <a:rPr lang="en-US" sz="1400" dirty="0">
                <a:solidFill>
                  <a:srgbClr val="153D6E"/>
                </a:solidFill>
                <a:ea typeface="Verdana" panose="020B0604030504040204" pitchFamily="34" charset="0"/>
                <a:cs typeface="Arial" panose="020B0604020202020204" pitchFamily="34" charset="0"/>
              </a:rPr>
            </a:br>
            <a:r>
              <a:rPr lang="en-US" sz="1400" dirty="0">
                <a:solidFill>
                  <a:srgbClr val="153D6E"/>
                </a:solidFill>
                <a:ea typeface="Verdana" panose="020B0604030504040204" pitchFamily="34" charset="0"/>
                <a:cs typeface="Arial" panose="020B0604020202020204" pitchFamily="34" charset="0"/>
              </a:rPr>
              <a:t>other CSIRTs etc.</a:t>
            </a:r>
          </a:p>
        </p:txBody>
      </p:sp>
      <p:sp>
        <p:nvSpPr>
          <p:cNvPr id="12" name="pole tekstowe 11">
            <a:extLst>
              <a:ext uri="{FF2B5EF4-FFF2-40B4-BE49-F238E27FC236}">
                <a16:creationId xmlns:a16="http://schemas.microsoft.com/office/drawing/2014/main" id="{3450F598-1C64-4B81-BF52-957076C00491}"/>
              </a:ext>
            </a:extLst>
          </p:cNvPr>
          <p:cNvSpPr txBox="1"/>
          <p:nvPr/>
        </p:nvSpPr>
        <p:spPr>
          <a:xfrm>
            <a:off x="6402088" y="3497869"/>
            <a:ext cx="1876026" cy="523220"/>
          </a:xfrm>
          <a:prstGeom prst="rect">
            <a:avLst/>
          </a:prstGeom>
          <a:noFill/>
        </p:spPr>
        <p:txBody>
          <a:bodyPr wrap="none" rtlCol="0">
            <a:spAutoFit/>
          </a:bodyPr>
          <a:lstStyle/>
          <a:p>
            <a:r>
              <a:rPr lang="en-US" sz="1400" dirty="0">
                <a:solidFill>
                  <a:srgbClr val="153D6E"/>
                </a:solidFill>
                <a:ea typeface="Verdana" panose="020B0604030504040204" pitchFamily="34" charset="0"/>
                <a:cs typeface="Arial" panose="020B0604020202020204" pitchFamily="34" charset="0"/>
              </a:rPr>
              <a:t>Security-relevant event</a:t>
            </a:r>
            <a:br>
              <a:rPr lang="en-US" sz="1400" dirty="0">
                <a:solidFill>
                  <a:srgbClr val="153D6E"/>
                </a:solidFill>
                <a:ea typeface="Verdana" panose="020B0604030504040204" pitchFamily="34" charset="0"/>
                <a:cs typeface="Arial" panose="020B0604020202020204" pitchFamily="34" charset="0"/>
              </a:rPr>
            </a:br>
            <a:r>
              <a:rPr lang="en-US" sz="1400" dirty="0">
                <a:solidFill>
                  <a:srgbClr val="153D6E"/>
                </a:solidFill>
                <a:ea typeface="Verdana" panose="020B0604030504040204" pitchFamily="34" charset="0"/>
                <a:cs typeface="Arial" panose="020B0604020202020204" pitchFamily="34" charset="0"/>
              </a:rPr>
              <a:t>logs from IT assets</a:t>
            </a:r>
          </a:p>
        </p:txBody>
      </p:sp>
      <p:sp>
        <p:nvSpPr>
          <p:cNvPr id="13" name="Prostokąt 12">
            <a:extLst>
              <a:ext uri="{FF2B5EF4-FFF2-40B4-BE49-F238E27FC236}">
                <a16:creationId xmlns:a16="http://schemas.microsoft.com/office/drawing/2014/main" id="{331D219D-B3B0-483F-82C8-0DE6CEFE3B67}"/>
              </a:ext>
            </a:extLst>
          </p:cNvPr>
          <p:cNvSpPr/>
          <p:nvPr/>
        </p:nvSpPr>
        <p:spPr>
          <a:xfrm>
            <a:off x="3402739" y="3126659"/>
            <a:ext cx="2338524" cy="1537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ole tekstowe 13">
            <a:extLst>
              <a:ext uri="{FF2B5EF4-FFF2-40B4-BE49-F238E27FC236}">
                <a16:creationId xmlns:a16="http://schemas.microsoft.com/office/drawing/2014/main" id="{0CDC187E-5C19-406B-A6AA-EAF1D45C771F}"/>
              </a:ext>
            </a:extLst>
          </p:cNvPr>
          <p:cNvSpPr txBox="1"/>
          <p:nvPr/>
        </p:nvSpPr>
        <p:spPr>
          <a:xfrm>
            <a:off x="3467230" y="3208943"/>
            <a:ext cx="2256002" cy="523220"/>
          </a:xfrm>
          <a:prstGeom prst="rect">
            <a:avLst/>
          </a:prstGeom>
          <a:noFill/>
        </p:spPr>
        <p:txBody>
          <a:bodyPr wrap="none" rtlCol="0">
            <a:spAutoFit/>
          </a:bodyPr>
          <a:lstStyle/>
          <a:p>
            <a:r>
              <a:rPr lang="en-US" sz="1400" dirty="0">
                <a:solidFill>
                  <a:srgbClr val="153D6E"/>
                </a:solidFill>
                <a:ea typeface="Verdana" panose="020B0604030504040204" pitchFamily="34" charset="0"/>
                <a:cs typeface="Arial" panose="020B0604020202020204" pitchFamily="34" charset="0"/>
              </a:rPr>
              <a:t>1st line of incident handlers</a:t>
            </a:r>
            <a:br>
              <a:rPr lang="en-US" sz="1400" dirty="0">
                <a:solidFill>
                  <a:srgbClr val="153D6E"/>
                </a:solidFill>
                <a:ea typeface="Verdana" panose="020B0604030504040204" pitchFamily="34" charset="0"/>
                <a:cs typeface="Arial" panose="020B0604020202020204" pitchFamily="34" charset="0"/>
              </a:rPr>
            </a:br>
            <a:r>
              <a:rPr lang="en-US" sz="1400" dirty="0">
                <a:solidFill>
                  <a:srgbClr val="153D6E"/>
                </a:solidFill>
                <a:ea typeface="Verdana" panose="020B0604030504040204" pitchFamily="34" charset="0"/>
                <a:cs typeface="Arial" panose="020B0604020202020204" pitchFamily="34" charset="0"/>
              </a:rPr>
              <a:t>+ automated systems (SIEM</a:t>
            </a:r>
            <a:r>
              <a:rPr lang="en-US" sz="1400" dirty="0"/>
              <a:t>)</a:t>
            </a:r>
          </a:p>
        </p:txBody>
      </p:sp>
      <p:sp>
        <p:nvSpPr>
          <p:cNvPr id="15" name="pole tekstowe 14">
            <a:extLst>
              <a:ext uri="{FF2B5EF4-FFF2-40B4-BE49-F238E27FC236}">
                <a16:creationId xmlns:a16="http://schemas.microsoft.com/office/drawing/2014/main" id="{3C8869F0-2D38-4CF7-A159-91873C84C91E}"/>
              </a:ext>
            </a:extLst>
          </p:cNvPr>
          <p:cNvSpPr txBox="1"/>
          <p:nvPr/>
        </p:nvSpPr>
        <p:spPr>
          <a:xfrm>
            <a:off x="3480835" y="3942720"/>
            <a:ext cx="2177969" cy="523220"/>
          </a:xfrm>
          <a:prstGeom prst="rect">
            <a:avLst/>
          </a:prstGeom>
          <a:noFill/>
        </p:spPr>
        <p:txBody>
          <a:bodyPr wrap="square" rtlCol="0">
            <a:spAutoFit/>
          </a:bodyPr>
          <a:lstStyle/>
          <a:p>
            <a:pPr algn="ctr"/>
            <a:r>
              <a:rPr lang="en-US" sz="1400" dirty="0">
                <a:solidFill>
                  <a:srgbClr val="153D6E"/>
                </a:solidFill>
                <a:ea typeface="Verdana" panose="020B0604030504040204" pitchFamily="34" charset="0"/>
                <a:cs typeface="Arial" panose="020B0604020202020204" pitchFamily="34" charset="0"/>
              </a:rPr>
              <a:t>Monitoring, Analysis, Correlation, Visualisation</a:t>
            </a:r>
          </a:p>
        </p:txBody>
      </p:sp>
    </p:spTree>
    <p:extLst>
      <p:ext uri="{BB962C8B-B14F-4D97-AF65-F5344CB8AC3E}">
        <p14:creationId xmlns:p14="http://schemas.microsoft.com/office/powerpoint/2010/main" val="3525541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Detecting whether incident happened by: </a:t>
            </a:r>
          </a:p>
          <a:p>
            <a:pPr lvl="1"/>
            <a:r>
              <a:rPr lang="en-US" sz="1800" dirty="0"/>
              <a:t>Manual reporting</a:t>
            </a:r>
          </a:p>
          <a:p>
            <a:pPr lvl="1"/>
            <a:r>
              <a:rPr lang="en-US" sz="1800" dirty="0"/>
              <a:t>Monitoring infrastructure</a:t>
            </a:r>
          </a:p>
          <a:p>
            <a:pPr lvl="1"/>
            <a:r>
              <a:rPr lang="en-US" sz="1800" dirty="0"/>
              <a:t>Proactive gathering of information</a:t>
            </a:r>
          </a:p>
          <a:p>
            <a:pPr lvl="1"/>
            <a:r>
              <a:rPr lang="en-US" sz="1800" dirty="0"/>
              <a:t>Using outcome from other incident analysis</a:t>
            </a:r>
          </a:p>
        </p:txBody>
      </p:sp>
      <p:sp>
        <p:nvSpPr>
          <p:cNvPr id="3" name="Slide Number Placeholder 2"/>
          <p:cNvSpPr>
            <a:spLocks noGrp="1"/>
          </p:cNvSpPr>
          <p:nvPr>
            <p:ph type="sldNum" sz="quarter" idx="4"/>
          </p:nvPr>
        </p:nvSpPr>
        <p:spPr/>
        <p:txBody>
          <a:bodyPr/>
          <a:lstStyle/>
          <a:p>
            <a:fld id="{9E7CA0F2-EE66-4F60-8C00-E0BE38E7AEC5}" type="slidenum">
              <a:rPr lang="en-US" smtClean="0"/>
              <a:pPr/>
              <a:t>94</a:t>
            </a:fld>
            <a:endParaRPr lang="en-US" dirty="0"/>
          </a:p>
        </p:txBody>
      </p:sp>
      <p:sp>
        <p:nvSpPr>
          <p:cNvPr id="4" name="Title 3"/>
          <p:cNvSpPr>
            <a:spLocks noGrp="1"/>
          </p:cNvSpPr>
          <p:nvPr>
            <p:ph type="title"/>
          </p:nvPr>
        </p:nvSpPr>
        <p:spPr/>
        <p:txBody>
          <a:bodyPr/>
          <a:lstStyle/>
          <a:p>
            <a:r>
              <a:rPr lang="en-US" dirty="0"/>
              <a:t>Section 4 – Data Acquisition &amp; Threat Intelligence</a:t>
            </a:r>
            <a:br>
              <a:rPr lang="en-US" dirty="0"/>
            </a:br>
            <a:r>
              <a:rPr lang="en-US" dirty="0"/>
              <a:t>Detection</a:t>
            </a:r>
          </a:p>
        </p:txBody>
      </p:sp>
      <p:sp>
        <p:nvSpPr>
          <p:cNvPr id="7" name="TextBox 6">
            <a:extLst>
              <a:ext uri="{FF2B5EF4-FFF2-40B4-BE49-F238E27FC236}">
                <a16:creationId xmlns:a16="http://schemas.microsoft.com/office/drawing/2014/main" id="{9B95A423-E783-AA41-AB4F-7D17990D1891}"/>
              </a:ext>
            </a:extLst>
          </p:cNvPr>
          <p:cNvSpPr txBox="1"/>
          <p:nvPr/>
        </p:nvSpPr>
        <p:spPr>
          <a:xfrm>
            <a:off x="3272697" y="4840769"/>
            <a:ext cx="2455673" cy="276999"/>
          </a:xfrm>
          <a:prstGeom prst="rect">
            <a:avLst/>
          </a:prstGeom>
          <a:noFill/>
        </p:spPr>
        <p:txBody>
          <a:bodyPr wrap="none" rtlCol="0">
            <a:spAutoFit/>
          </a:bodyPr>
          <a:lstStyle/>
          <a:p>
            <a:pPr algn="ctr"/>
            <a:r>
              <a:rPr lang="en-IE" sz="1200" dirty="0"/>
              <a:t>Photo by Nathan Bingle on Unsplash</a:t>
            </a:r>
            <a:endParaRPr lang="en-GB" sz="1200" dirty="0"/>
          </a:p>
        </p:txBody>
      </p:sp>
      <p:pic>
        <p:nvPicPr>
          <p:cNvPr id="8" name="Picture 7">
            <a:extLst>
              <a:ext uri="{FF2B5EF4-FFF2-40B4-BE49-F238E27FC236}">
                <a16:creationId xmlns:a16="http://schemas.microsoft.com/office/drawing/2014/main" id="{C4B056FB-74E2-E94F-9437-39985F9AF7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1118" y="2571750"/>
            <a:ext cx="3308321" cy="2203703"/>
          </a:xfrm>
          <a:prstGeom prst="rect">
            <a:avLst/>
          </a:prstGeom>
        </p:spPr>
      </p:pic>
    </p:spTree>
    <p:extLst>
      <p:ext uri="{BB962C8B-B14F-4D97-AF65-F5344CB8AC3E}">
        <p14:creationId xmlns:p14="http://schemas.microsoft.com/office/powerpoint/2010/main" val="2063905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1800" dirty="0"/>
              <a:t>Logs</a:t>
            </a:r>
          </a:p>
          <a:p>
            <a:pPr lvl="1"/>
            <a:r>
              <a:rPr lang="en-US" sz="1800" dirty="0"/>
              <a:t>System</a:t>
            </a:r>
          </a:p>
          <a:p>
            <a:pPr lvl="1"/>
            <a:r>
              <a:rPr lang="en-US" sz="1800" dirty="0"/>
              <a:t>Application</a:t>
            </a:r>
          </a:p>
          <a:p>
            <a:pPr lvl="1"/>
            <a:r>
              <a:rPr lang="en-US" sz="1800" dirty="0"/>
              <a:t>Network (netflows, pcaps)</a:t>
            </a:r>
          </a:p>
          <a:p>
            <a:endParaRPr lang="en-US" sz="1800" dirty="0"/>
          </a:p>
          <a:p>
            <a:r>
              <a:rPr lang="en-US" sz="1800" dirty="0"/>
              <a:t>System/network monitoring</a:t>
            </a:r>
          </a:p>
          <a:p>
            <a:endParaRPr lang="en-US" sz="1800" dirty="0"/>
          </a:p>
          <a:p>
            <a:r>
              <a:rPr lang="en-US" sz="1800" dirty="0"/>
              <a:t>Security Infrastructure</a:t>
            </a:r>
          </a:p>
          <a:p>
            <a:pPr lvl="1"/>
            <a:r>
              <a:rPr lang="en-US" sz="1800" dirty="0"/>
              <a:t>Antivirus, DLP, firewalls, WAFs</a:t>
            </a:r>
          </a:p>
          <a:p>
            <a:endParaRPr lang="en-US" sz="1950" dirty="0"/>
          </a:p>
          <a:p>
            <a:r>
              <a:rPr lang="en-US" sz="1950" dirty="0"/>
              <a:t>Any others?</a:t>
            </a:r>
          </a:p>
        </p:txBody>
      </p:sp>
      <p:sp>
        <p:nvSpPr>
          <p:cNvPr id="3" name="Slide Number Placeholder 2"/>
          <p:cNvSpPr>
            <a:spLocks noGrp="1"/>
          </p:cNvSpPr>
          <p:nvPr>
            <p:ph type="sldNum" sz="quarter" idx="4"/>
          </p:nvPr>
        </p:nvSpPr>
        <p:spPr/>
        <p:txBody>
          <a:bodyPr/>
          <a:lstStyle/>
          <a:p>
            <a:fld id="{9E7CA0F2-EE66-4F60-8C00-E0BE38E7AEC5}" type="slidenum">
              <a:rPr lang="en-US" smtClean="0"/>
              <a:pPr/>
              <a:t>95</a:t>
            </a:fld>
            <a:endParaRPr lang="en-US" dirty="0"/>
          </a:p>
        </p:txBody>
      </p:sp>
      <p:sp>
        <p:nvSpPr>
          <p:cNvPr id="4" name="Title 3"/>
          <p:cNvSpPr>
            <a:spLocks noGrp="1"/>
          </p:cNvSpPr>
          <p:nvPr>
            <p:ph type="title"/>
          </p:nvPr>
        </p:nvSpPr>
        <p:spPr/>
        <p:txBody>
          <a:bodyPr/>
          <a:lstStyle/>
          <a:p>
            <a:r>
              <a:rPr lang="en-US" dirty="0"/>
              <a:t>Section 4 – Data Acquisition &amp; Threat Intelligence</a:t>
            </a:r>
            <a:br>
              <a:rPr lang="en-US" dirty="0"/>
            </a:br>
            <a:r>
              <a:rPr lang="en-US" dirty="0"/>
              <a:t>Detection - Monitoring infrastructure</a:t>
            </a:r>
          </a:p>
        </p:txBody>
      </p:sp>
      <p:sp>
        <p:nvSpPr>
          <p:cNvPr id="7" name="TextBox 6">
            <a:extLst>
              <a:ext uri="{FF2B5EF4-FFF2-40B4-BE49-F238E27FC236}">
                <a16:creationId xmlns:a16="http://schemas.microsoft.com/office/drawing/2014/main" id="{007115CF-5439-2941-B9F5-81EF12757A6F}"/>
              </a:ext>
            </a:extLst>
          </p:cNvPr>
          <p:cNvSpPr txBox="1"/>
          <p:nvPr/>
        </p:nvSpPr>
        <p:spPr>
          <a:xfrm>
            <a:off x="3181967" y="4840769"/>
            <a:ext cx="2637133" cy="276999"/>
          </a:xfrm>
          <a:prstGeom prst="rect">
            <a:avLst/>
          </a:prstGeom>
          <a:noFill/>
        </p:spPr>
        <p:txBody>
          <a:bodyPr wrap="none" rtlCol="0">
            <a:spAutoFit/>
          </a:bodyPr>
          <a:lstStyle/>
          <a:p>
            <a:pPr algn="ctr"/>
            <a:r>
              <a:rPr lang="en-IE" sz="1200" dirty="0"/>
              <a:t>Photo by Thomas Charters on Unsplash</a:t>
            </a:r>
            <a:endParaRPr lang="en-GB" sz="1200" dirty="0"/>
          </a:p>
        </p:txBody>
      </p:sp>
      <p:pic>
        <p:nvPicPr>
          <p:cNvPr id="8" name="Picture 7">
            <a:extLst>
              <a:ext uri="{FF2B5EF4-FFF2-40B4-BE49-F238E27FC236}">
                <a16:creationId xmlns:a16="http://schemas.microsoft.com/office/drawing/2014/main" id="{97045DDF-2EB1-1D4E-8B91-A0CF000CC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6831" y="1149765"/>
            <a:ext cx="2432608" cy="3642868"/>
          </a:xfrm>
          <a:prstGeom prst="rect">
            <a:avLst/>
          </a:prstGeom>
        </p:spPr>
      </p:pic>
    </p:spTree>
    <p:extLst>
      <p:ext uri="{BB962C8B-B14F-4D97-AF65-F5344CB8AC3E}">
        <p14:creationId xmlns:p14="http://schemas.microsoft.com/office/powerpoint/2010/main" val="2146695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1800" dirty="0"/>
              <a:t>Sensors</a:t>
            </a:r>
          </a:p>
          <a:p>
            <a:pPr lvl="1"/>
            <a:r>
              <a:rPr lang="en-US" sz="1600" dirty="0"/>
              <a:t>Intrusion detection (network, host)</a:t>
            </a:r>
          </a:p>
          <a:p>
            <a:pPr lvl="1"/>
            <a:r>
              <a:rPr lang="en-US" sz="1600" dirty="0"/>
              <a:t>File integrity checking</a:t>
            </a:r>
          </a:p>
          <a:p>
            <a:pPr lvl="1"/>
            <a:r>
              <a:rPr lang="en-US" sz="1600" dirty="0"/>
              <a:t>Honeypots</a:t>
            </a:r>
          </a:p>
          <a:p>
            <a:pPr lvl="1"/>
            <a:r>
              <a:rPr lang="en-US" sz="1600" dirty="0"/>
              <a:t>Anomaly detection (behavior analytics)</a:t>
            </a:r>
          </a:p>
          <a:p>
            <a:pPr lvl="2"/>
            <a:r>
              <a:rPr lang="en-US" sz="1600" dirty="0"/>
              <a:t>User – Network – System/application</a:t>
            </a:r>
          </a:p>
          <a:p>
            <a:endParaRPr lang="en-US" sz="1800" dirty="0"/>
          </a:p>
          <a:p>
            <a:r>
              <a:rPr lang="en-US" sz="1800" dirty="0"/>
              <a:t>Vulnerability detection (passive/active)</a:t>
            </a:r>
          </a:p>
          <a:p>
            <a:endParaRPr lang="en-US" sz="1800" dirty="0"/>
          </a:p>
          <a:p>
            <a:r>
              <a:rPr lang="en-US" sz="1800" dirty="0"/>
              <a:t>SIEM</a:t>
            </a:r>
          </a:p>
          <a:p>
            <a:endParaRPr lang="en-US" sz="1800" dirty="0"/>
          </a:p>
          <a:p>
            <a:r>
              <a:rPr lang="en-US" sz="1800" dirty="0"/>
              <a:t>SOC</a:t>
            </a:r>
          </a:p>
          <a:p>
            <a:endParaRPr lang="en-US" sz="1800" dirty="0"/>
          </a:p>
        </p:txBody>
      </p:sp>
      <p:sp>
        <p:nvSpPr>
          <p:cNvPr id="3" name="Slide Number Placeholder 2"/>
          <p:cNvSpPr>
            <a:spLocks noGrp="1"/>
          </p:cNvSpPr>
          <p:nvPr>
            <p:ph type="sldNum" sz="quarter" idx="4"/>
          </p:nvPr>
        </p:nvSpPr>
        <p:spPr/>
        <p:txBody>
          <a:bodyPr/>
          <a:lstStyle/>
          <a:p>
            <a:fld id="{9E7CA0F2-EE66-4F60-8C00-E0BE38E7AEC5}" type="slidenum">
              <a:rPr lang="en-US" smtClean="0"/>
              <a:pPr/>
              <a:t>96</a:t>
            </a:fld>
            <a:endParaRPr lang="en-US" dirty="0"/>
          </a:p>
        </p:txBody>
      </p:sp>
      <p:sp>
        <p:nvSpPr>
          <p:cNvPr id="4" name="Title 3"/>
          <p:cNvSpPr>
            <a:spLocks noGrp="1"/>
          </p:cNvSpPr>
          <p:nvPr>
            <p:ph type="title"/>
          </p:nvPr>
        </p:nvSpPr>
        <p:spPr/>
        <p:txBody>
          <a:bodyPr/>
          <a:lstStyle/>
          <a:p>
            <a:r>
              <a:rPr lang="en-US" dirty="0"/>
              <a:t>Section 4 – Data Acquisition &amp; Threat Intelligence</a:t>
            </a:r>
            <a:br>
              <a:rPr lang="en-US" dirty="0"/>
            </a:br>
            <a:r>
              <a:rPr lang="en-US" dirty="0"/>
              <a:t>Detection - Monitoring infrastructure</a:t>
            </a:r>
          </a:p>
        </p:txBody>
      </p:sp>
      <p:sp>
        <p:nvSpPr>
          <p:cNvPr id="13" name="TextBox 12">
            <a:extLst>
              <a:ext uri="{FF2B5EF4-FFF2-40B4-BE49-F238E27FC236}">
                <a16:creationId xmlns:a16="http://schemas.microsoft.com/office/drawing/2014/main" id="{0377382E-6D90-3243-9C00-7980C1AB759D}"/>
              </a:ext>
            </a:extLst>
          </p:cNvPr>
          <p:cNvSpPr txBox="1"/>
          <p:nvPr/>
        </p:nvSpPr>
        <p:spPr>
          <a:xfrm>
            <a:off x="3317679" y="4840769"/>
            <a:ext cx="2365712" cy="276999"/>
          </a:xfrm>
          <a:prstGeom prst="rect">
            <a:avLst/>
          </a:prstGeom>
          <a:noFill/>
        </p:spPr>
        <p:txBody>
          <a:bodyPr wrap="none" rtlCol="0">
            <a:spAutoFit/>
          </a:bodyPr>
          <a:lstStyle/>
          <a:p>
            <a:pPr algn="ctr"/>
            <a:r>
              <a:rPr lang="en-IE" sz="1200" dirty="0"/>
              <a:t>Photo by Helloquence on Unsplash</a:t>
            </a:r>
            <a:endParaRPr lang="en-GB" sz="1200" dirty="0"/>
          </a:p>
        </p:txBody>
      </p:sp>
      <p:pic>
        <p:nvPicPr>
          <p:cNvPr id="6" name="Picture 5">
            <a:extLst>
              <a:ext uri="{FF2B5EF4-FFF2-40B4-BE49-F238E27FC236}">
                <a16:creationId xmlns:a16="http://schemas.microsoft.com/office/drawing/2014/main" id="{C92C1B78-73B3-324C-890E-9F672AEA2E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6547" y="2448625"/>
            <a:ext cx="3502892" cy="2339136"/>
          </a:xfrm>
          <a:prstGeom prst="rect">
            <a:avLst/>
          </a:prstGeom>
        </p:spPr>
      </p:pic>
    </p:spTree>
    <p:extLst>
      <p:ext uri="{BB962C8B-B14F-4D97-AF65-F5344CB8AC3E}">
        <p14:creationId xmlns:p14="http://schemas.microsoft.com/office/powerpoint/2010/main" val="5796771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Proactive gathering of information</a:t>
            </a:r>
          </a:p>
          <a:p>
            <a:pPr lvl="1"/>
            <a:r>
              <a:rPr lang="en-US" sz="1800" dirty="0"/>
              <a:t>Open-source intelligence (OSINT)</a:t>
            </a:r>
          </a:p>
          <a:p>
            <a:pPr lvl="1"/>
            <a:r>
              <a:rPr lang="en-US" sz="1800" dirty="0"/>
              <a:t>Third parties, Cyber Threat Intelligence providers</a:t>
            </a:r>
          </a:p>
          <a:p>
            <a:pPr lvl="1"/>
            <a:r>
              <a:rPr lang="en-US" sz="1800" dirty="0"/>
              <a:t>Media</a:t>
            </a:r>
          </a:p>
          <a:p>
            <a:pPr lvl="1"/>
            <a:r>
              <a:rPr lang="en-US" sz="1800" dirty="0"/>
              <a:t>Blogs, Twitter, …</a:t>
            </a:r>
          </a:p>
          <a:p>
            <a:endParaRPr lang="en-US" sz="2000" dirty="0"/>
          </a:p>
          <a:p>
            <a:r>
              <a:rPr lang="en-US" sz="2000" dirty="0"/>
              <a:t>Outcome from other incidents</a:t>
            </a:r>
          </a:p>
          <a:p>
            <a:pPr lvl="1"/>
            <a:r>
              <a:rPr lang="en-US" sz="1800" dirty="0"/>
              <a:t>Output from forensics analysis</a:t>
            </a:r>
          </a:p>
          <a:p>
            <a:pPr lvl="1"/>
            <a:r>
              <a:rPr lang="en-US" sz="1800" dirty="0"/>
              <a:t>Incident tracking system</a:t>
            </a:r>
          </a:p>
          <a:p>
            <a:endParaRPr lang="en-US" sz="2000" dirty="0"/>
          </a:p>
          <a:p>
            <a:endParaRPr lang="en-US" sz="2000" dirty="0"/>
          </a:p>
        </p:txBody>
      </p:sp>
      <p:sp>
        <p:nvSpPr>
          <p:cNvPr id="3" name="Slide Number Placeholder 2"/>
          <p:cNvSpPr>
            <a:spLocks noGrp="1"/>
          </p:cNvSpPr>
          <p:nvPr>
            <p:ph type="sldNum" sz="quarter" idx="4"/>
          </p:nvPr>
        </p:nvSpPr>
        <p:spPr/>
        <p:txBody>
          <a:bodyPr/>
          <a:lstStyle/>
          <a:p>
            <a:fld id="{9E7CA0F2-EE66-4F60-8C00-E0BE38E7AEC5}" type="slidenum">
              <a:rPr lang="en-US" smtClean="0"/>
              <a:pPr/>
              <a:t>97</a:t>
            </a:fld>
            <a:endParaRPr lang="en-US" dirty="0"/>
          </a:p>
        </p:txBody>
      </p:sp>
      <p:sp>
        <p:nvSpPr>
          <p:cNvPr id="4" name="Title 3"/>
          <p:cNvSpPr>
            <a:spLocks noGrp="1"/>
          </p:cNvSpPr>
          <p:nvPr>
            <p:ph type="title"/>
          </p:nvPr>
        </p:nvSpPr>
        <p:spPr/>
        <p:txBody>
          <a:bodyPr/>
          <a:lstStyle/>
          <a:p>
            <a:r>
              <a:rPr lang="en-US" dirty="0"/>
              <a:t>Section 4 – Data Acquisition &amp; Threat Intelligence</a:t>
            </a:r>
            <a:br>
              <a:rPr lang="en-US" dirty="0"/>
            </a:br>
            <a:r>
              <a:rPr lang="en-US" dirty="0"/>
              <a:t>Detection – Other sources of information </a:t>
            </a:r>
          </a:p>
        </p:txBody>
      </p:sp>
      <p:sp>
        <p:nvSpPr>
          <p:cNvPr id="7" name="TextBox 6">
            <a:extLst>
              <a:ext uri="{FF2B5EF4-FFF2-40B4-BE49-F238E27FC236}">
                <a16:creationId xmlns:a16="http://schemas.microsoft.com/office/drawing/2014/main" id="{DA22D2CE-1B9E-434F-81E7-D26D7EBDCB0A}"/>
              </a:ext>
            </a:extLst>
          </p:cNvPr>
          <p:cNvSpPr txBox="1"/>
          <p:nvPr/>
        </p:nvSpPr>
        <p:spPr>
          <a:xfrm>
            <a:off x="3332813" y="4840769"/>
            <a:ext cx="2335448" cy="276999"/>
          </a:xfrm>
          <a:prstGeom prst="rect">
            <a:avLst/>
          </a:prstGeom>
          <a:noFill/>
        </p:spPr>
        <p:txBody>
          <a:bodyPr wrap="none" rtlCol="0">
            <a:spAutoFit/>
          </a:bodyPr>
          <a:lstStyle/>
          <a:p>
            <a:pPr algn="ctr"/>
            <a:r>
              <a:rPr lang="en-IE" sz="1200" dirty="0"/>
              <a:t>Photo by Sara Kurfess on Unsplash</a:t>
            </a:r>
            <a:endParaRPr lang="en-GB" sz="1200" dirty="0"/>
          </a:p>
        </p:txBody>
      </p:sp>
      <p:pic>
        <p:nvPicPr>
          <p:cNvPr id="8" name="Picture 7">
            <a:extLst>
              <a:ext uri="{FF2B5EF4-FFF2-40B4-BE49-F238E27FC236}">
                <a16:creationId xmlns:a16="http://schemas.microsoft.com/office/drawing/2014/main" id="{B6A2D3B3-E2B1-F14D-B605-F6B4EA74BA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978" y="1145710"/>
            <a:ext cx="2428850" cy="3643275"/>
          </a:xfrm>
          <a:prstGeom prst="rect">
            <a:avLst/>
          </a:prstGeom>
        </p:spPr>
      </p:pic>
    </p:spTree>
    <p:extLst>
      <p:ext uri="{BB962C8B-B14F-4D97-AF65-F5344CB8AC3E}">
        <p14:creationId xmlns:p14="http://schemas.microsoft.com/office/powerpoint/2010/main" val="8955050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74BEA2-C9BB-B145-A279-B808CC7384A1}"/>
              </a:ext>
            </a:extLst>
          </p:cNvPr>
          <p:cNvSpPr>
            <a:spLocks noGrp="1"/>
          </p:cNvSpPr>
          <p:nvPr>
            <p:ph type="sldNum" sz="quarter" idx="4"/>
          </p:nvPr>
        </p:nvSpPr>
        <p:spPr/>
        <p:txBody>
          <a:bodyPr/>
          <a:lstStyle/>
          <a:p>
            <a:fld id="{9E7CA0F2-EE66-4F60-8C00-E0BE38E7AEC5}" type="slidenum">
              <a:rPr lang="en-US" smtClean="0"/>
              <a:pPr/>
              <a:t>98</a:t>
            </a:fld>
            <a:endParaRPr lang="en-US" dirty="0"/>
          </a:p>
        </p:txBody>
      </p:sp>
      <p:sp>
        <p:nvSpPr>
          <p:cNvPr id="4" name="Title 3">
            <a:extLst>
              <a:ext uri="{FF2B5EF4-FFF2-40B4-BE49-F238E27FC236}">
                <a16:creationId xmlns:a16="http://schemas.microsoft.com/office/drawing/2014/main" id="{A001294F-205B-274E-9639-D5BA889A179E}"/>
              </a:ext>
            </a:extLst>
          </p:cNvPr>
          <p:cNvSpPr>
            <a:spLocks noGrp="1"/>
          </p:cNvSpPr>
          <p:nvPr>
            <p:ph type="title"/>
          </p:nvPr>
        </p:nvSpPr>
        <p:spPr/>
        <p:txBody>
          <a:bodyPr/>
          <a:lstStyle/>
          <a:p>
            <a:r>
              <a:rPr lang="en-US" dirty="0"/>
              <a:t>Section 4 – Data Acquisition &amp; Threat Intelligence</a:t>
            </a:r>
            <a:br>
              <a:rPr lang="en-US" dirty="0"/>
            </a:br>
            <a:r>
              <a:rPr lang="en-US" dirty="0"/>
              <a:t>Summary</a:t>
            </a:r>
          </a:p>
        </p:txBody>
      </p:sp>
      <p:sp>
        <p:nvSpPr>
          <p:cNvPr id="7" name="Content Placeholder 1">
            <a:extLst>
              <a:ext uri="{FF2B5EF4-FFF2-40B4-BE49-F238E27FC236}">
                <a16:creationId xmlns:a16="http://schemas.microsoft.com/office/drawing/2014/main" id="{75BEA3FB-BD92-C841-8F04-75643C91B81A}"/>
              </a:ext>
            </a:extLst>
          </p:cNvPr>
          <p:cNvSpPr txBox="1">
            <a:spLocks/>
          </p:cNvSpPr>
          <p:nvPr/>
        </p:nvSpPr>
        <p:spPr>
          <a:xfrm>
            <a:off x="350201" y="1149765"/>
            <a:ext cx="8439238" cy="34897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latin typeface="+mn-lt"/>
              </a:rPr>
              <a:t>Fireman are NOT mighty lonesome gurus who can solve ANY fire, no matter its size, location and “combustible”</a:t>
            </a:r>
          </a:p>
          <a:p>
            <a:r>
              <a:rPr lang="en-US" sz="1600" dirty="0">
                <a:latin typeface="+mn-lt"/>
              </a:rPr>
              <a:t>Understand that it's a </a:t>
            </a:r>
            <a:r>
              <a:rPr lang="en-US" sz="1600" b="1" dirty="0">
                <a:latin typeface="+mn-lt"/>
              </a:rPr>
              <a:t>TEAM</a:t>
            </a:r>
            <a:r>
              <a:rPr lang="en-US" sz="1600" dirty="0">
                <a:latin typeface="+mn-lt"/>
              </a:rPr>
              <a:t> effort, each and everyone cooperating in reaching ”a” solution</a:t>
            </a:r>
            <a:br>
              <a:rPr lang="en-US" sz="1600" dirty="0">
                <a:latin typeface="+mn-lt"/>
              </a:rPr>
            </a:br>
            <a:r>
              <a:rPr lang="en-US" sz="1600" dirty="0">
                <a:latin typeface="+mn-lt"/>
              </a:rPr>
              <a:t>→ </a:t>
            </a:r>
            <a:r>
              <a:rPr lang="en-US" sz="1600" b="1" dirty="0">
                <a:latin typeface="+mn-lt"/>
              </a:rPr>
              <a:t>1 + 1 &gt; 2</a:t>
            </a:r>
          </a:p>
          <a:p>
            <a:r>
              <a:rPr lang="en-US" sz="1600" dirty="0">
                <a:latin typeface="+mn-lt"/>
              </a:rPr>
              <a:t>Follow the process rather than creating new ways to solve bleeding edge issues → preparation is key</a:t>
            </a:r>
          </a:p>
          <a:p>
            <a:endParaRPr lang="en-US" sz="1600" dirty="0">
              <a:latin typeface="+mn-lt"/>
            </a:endParaRPr>
          </a:p>
          <a:p>
            <a:r>
              <a:rPr lang="en-US" sz="1600" dirty="0">
                <a:latin typeface="+mn-lt"/>
              </a:rPr>
              <a:t>Message of the day:</a:t>
            </a:r>
          </a:p>
          <a:p>
            <a:pPr lvl="1"/>
            <a:r>
              <a:rPr lang="en-US" sz="2000" b="1" dirty="0">
                <a:latin typeface="+mn-lt"/>
              </a:rPr>
              <a:t>Don't reinvent the wheel</a:t>
            </a:r>
          </a:p>
          <a:p>
            <a:pPr lvl="1"/>
            <a:r>
              <a:rPr lang="en-US" sz="2000" b="1" dirty="0">
                <a:latin typeface="+mn-lt"/>
              </a:rPr>
              <a:t>Follow the rules and operations will</a:t>
            </a:r>
            <a:br>
              <a:rPr lang="en-US" sz="2000" b="1" dirty="0">
                <a:latin typeface="+mn-lt"/>
              </a:rPr>
            </a:br>
            <a:r>
              <a:rPr lang="en-US" sz="2000" b="1" dirty="0">
                <a:latin typeface="+mn-lt"/>
              </a:rPr>
              <a:t>run smoother and far better</a:t>
            </a:r>
          </a:p>
        </p:txBody>
      </p:sp>
      <p:sp>
        <p:nvSpPr>
          <p:cNvPr id="8" name="TextBox 7">
            <a:extLst>
              <a:ext uri="{FF2B5EF4-FFF2-40B4-BE49-F238E27FC236}">
                <a16:creationId xmlns:a16="http://schemas.microsoft.com/office/drawing/2014/main" id="{710DD6FA-8F26-F649-8FB2-73D86651B33E}"/>
              </a:ext>
            </a:extLst>
          </p:cNvPr>
          <p:cNvSpPr txBox="1"/>
          <p:nvPr/>
        </p:nvSpPr>
        <p:spPr>
          <a:xfrm>
            <a:off x="3140996" y="4840769"/>
            <a:ext cx="2719079" cy="276999"/>
          </a:xfrm>
          <a:prstGeom prst="rect">
            <a:avLst/>
          </a:prstGeom>
          <a:noFill/>
        </p:spPr>
        <p:txBody>
          <a:bodyPr wrap="none" rtlCol="0">
            <a:spAutoFit/>
          </a:bodyPr>
          <a:lstStyle/>
          <a:p>
            <a:pPr algn="ctr"/>
            <a:r>
              <a:rPr lang="en-IE" sz="1200" dirty="0"/>
              <a:t>Photo by Naassom Azevedo on Unsplash</a:t>
            </a:r>
            <a:endParaRPr lang="en-GB" sz="1200" dirty="0"/>
          </a:p>
        </p:txBody>
      </p:sp>
      <p:pic>
        <p:nvPicPr>
          <p:cNvPr id="6" name="Picture 5">
            <a:extLst>
              <a:ext uri="{FF2B5EF4-FFF2-40B4-BE49-F238E27FC236}">
                <a16:creationId xmlns:a16="http://schemas.microsoft.com/office/drawing/2014/main" id="{6EC953A1-78CA-3C45-9552-2145A6A98A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148"/>
          <a:stretch/>
        </p:blipFill>
        <p:spPr>
          <a:xfrm>
            <a:off x="5479508" y="2571750"/>
            <a:ext cx="3307854" cy="2217235"/>
          </a:xfrm>
          <a:prstGeom prst="rect">
            <a:avLst/>
          </a:prstGeom>
        </p:spPr>
      </p:pic>
    </p:spTree>
    <p:extLst>
      <p:ext uri="{BB962C8B-B14F-4D97-AF65-F5344CB8AC3E}">
        <p14:creationId xmlns:p14="http://schemas.microsoft.com/office/powerpoint/2010/main" val="1197965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97643" y="1992850"/>
            <a:ext cx="7464223" cy="426979"/>
          </a:xfrm>
        </p:spPr>
        <p:txBody>
          <a:bodyPr/>
          <a:lstStyle/>
          <a:p>
            <a:r>
              <a:rPr lang="en-GB" dirty="0"/>
              <a:t>Section 5: Secure Communications (Messaging, PGP  &amp; TLP)</a:t>
            </a:r>
          </a:p>
        </p:txBody>
      </p:sp>
      <p:sp>
        <p:nvSpPr>
          <p:cNvPr id="5" name="Text Placeholder 4"/>
          <p:cNvSpPr>
            <a:spLocks noGrp="1"/>
          </p:cNvSpPr>
          <p:nvPr>
            <p:ph type="body" sz="quarter" idx="12"/>
          </p:nvPr>
        </p:nvSpPr>
        <p:spPr/>
        <p:txBody>
          <a:bodyPr/>
          <a:lstStyle/>
          <a:p>
            <a:r>
              <a:rPr lang="en-GB" dirty="0"/>
              <a:t>_</a:t>
            </a:r>
          </a:p>
        </p:txBody>
      </p:sp>
      <p:sp>
        <p:nvSpPr>
          <p:cNvPr id="6" name="Text Placeholder 5"/>
          <p:cNvSpPr>
            <a:spLocks noGrp="1"/>
          </p:cNvSpPr>
          <p:nvPr>
            <p:ph type="body" sz="quarter" idx="18"/>
          </p:nvPr>
        </p:nvSpPr>
        <p:spPr/>
        <p:txBody>
          <a:bodyPr/>
          <a:lstStyle/>
          <a:p>
            <a:r>
              <a:rPr lang="en-GB" dirty="0"/>
              <a:t>_</a:t>
            </a:r>
          </a:p>
        </p:txBody>
      </p:sp>
      <p:sp>
        <p:nvSpPr>
          <p:cNvPr id="8" name="Text Placeholder 7">
            <a:extLst>
              <a:ext uri="{FF2B5EF4-FFF2-40B4-BE49-F238E27FC236}">
                <a16:creationId xmlns:a16="http://schemas.microsoft.com/office/drawing/2014/main" id="{4A295697-DFA4-D646-94C7-2A3CF836B8BF}"/>
              </a:ext>
            </a:extLst>
          </p:cNvPr>
          <p:cNvSpPr>
            <a:spLocks noGrp="1"/>
          </p:cNvSpPr>
          <p:nvPr>
            <p:ph type="body" sz="quarter" idx="11"/>
          </p:nvPr>
        </p:nvSpPr>
        <p:spPr>
          <a:xfrm>
            <a:off x="697643" y="3297754"/>
            <a:ext cx="8118111" cy="281467"/>
          </a:xfrm>
        </p:spPr>
        <p:txBody>
          <a:bodyPr/>
          <a:lstStyle/>
          <a:p>
            <a:r>
              <a:rPr lang="en-IE" dirty="0"/>
              <a:t>Olivier Caleff, Sven Gabriel, Przemyslaw Jaroszewski, Andreas Muehlemann, Roeland Reijers, Marius Urkis</a:t>
            </a:r>
            <a:endParaRPr lang="en-US" dirty="0"/>
          </a:p>
        </p:txBody>
      </p:sp>
    </p:spTree>
    <p:extLst>
      <p:ext uri="{BB962C8B-B14F-4D97-AF65-F5344CB8AC3E}">
        <p14:creationId xmlns:p14="http://schemas.microsoft.com/office/powerpoint/2010/main" val="1231697299"/>
      </p:ext>
    </p:extLst>
  </p:cSld>
  <p:clrMapOvr>
    <a:masterClrMapping/>
  </p:clrMapOvr>
</p:sld>
</file>

<file path=ppt/theme/theme1.xml><?xml version="1.0" encoding="utf-8"?>
<a:theme xmlns:a="http://schemas.openxmlformats.org/drawingml/2006/main" name="GEANT Associ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_CSIRT_presentation_template" id="{BAE1F2C8-9007-D643-A917-3F531FA67AD0}" vid="{3FA60815-EAB5-2B4B-B484-188C0EDB7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C14C35B6BD02428EFDFCF6B38DCCFF" ma:contentTypeVersion="3" ma:contentTypeDescription="Create a new document." ma:contentTypeScope="" ma:versionID="cb80918fe4a605eb18370ba55c5d957b">
  <xsd:schema xmlns:xsd="http://www.w3.org/2001/XMLSchema" xmlns:xs="http://www.w3.org/2001/XMLSchema" xmlns:p="http://schemas.microsoft.com/office/2006/metadata/properties" xmlns:ns1="http://schemas.microsoft.com/sharepoint/v3" xmlns:ns2="e7019c98-23ef-46f8-8434-cfd3a3bc7393" targetNamespace="http://schemas.microsoft.com/office/2006/metadata/properties" ma:root="true" ma:fieldsID="19d4d48c21c094bbdb8e7cf95f595ca6" ns1:_="" ns2:_="">
    <xsd:import namespace="http://schemas.microsoft.com/sharepoint/v3"/>
    <xsd:import namespace="e7019c98-23ef-46f8-8434-cfd3a3bc7393"/>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19c98-23ef-46f8-8434-cfd3a3bc7393" elementFormDefault="qualified">
    <xsd:import namespace="http://schemas.microsoft.com/office/2006/documentManagement/types"/>
    <xsd:import namespace="http://schemas.microsoft.com/office/infopath/2007/PartnerControls"/>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e7019c98-23ef-46f8-8434-cfd3a3bc7393">GN4PROJ-13-16</_dlc_DocId>
    <_dlc_DocIdUrl xmlns="e7019c98-23ef-46f8-8434-cfd3a3bc7393">
      <Url>https://intranet.geant.org/help-and-support/_layouts/15/DocIdRedir.aspx?ID=GN4PROJ-13-16</Url>
      <Description>GN4PROJ-13-16</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E35BE0-4019-4082-B1C6-2E4ACDDEA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019c98-23ef-46f8-8434-cfd3a3bc73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AA3960-760A-4B61-8C8B-DBF90F37C8C8}">
  <ds:schemaRefs>
    <ds:schemaRef ds:uri="http://purl.org/dc/terms/"/>
    <ds:schemaRef ds:uri="http://schemas.microsoft.com/office/2006/documentManagement/types"/>
    <ds:schemaRef ds:uri="http://schemas.microsoft.com/sharepoint/v3"/>
    <ds:schemaRef ds:uri="e7019c98-23ef-46f8-8434-cfd3a3bc7393"/>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754E8D75-8AF6-4906-9862-16846F3CF792}">
  <ds:schemaRefs>
    <ds:schemaRef ds:uri="http://schemas.microsoft.com/sharepoint/events"/>
  </ds:schemaRefs>
</ds:datastoreItem>
</file>

<file path=customXml/itemProps4.xml><?xml version="1.0" encoding="utf-8"?>
<ds:datastoreItem xmlns:ds="http://schemas.openxmlformats.org/officeDocument/2006/customXml" ds:itemID="{22C07721-32FF-48B6-9D36-E09F4CC3A6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GEANT Association</Template>
  <TotalTime>7678</TotalTime>
  <Words>11117</Words>
  <Application>Microsoft Macintosh PowerPoint</Application>
  <PresentationFormat>On-screen Show (16:9)</PresentationFormat>
  <Paragraphs>1622</Paragraphs>
  <Slides>103</Slides>
  <Notes>93</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Arial</vt:lpstr>
      <vt:lpstr>Arial Black</vt:lpstr>
      <vt:lpstr>Calibri</vt:lpstr>
      <vt:lpstr>Lucida Grande</vt:lpstr>
      <vt:lpstr>StarSymbol</vt:lpstr>
      <vt:lpstr>GEANT Association</vt:lpstr>
      <vt:lpstr>PowerPoint Presentation</vt:lpstr>
      <vt:lpstr>HIDDEN SLIDE – MUST NOT BE PRESENTED OR PRINTED</vt:lpstr>
      <vt:lpstr>Session Plan </vt:lpstr>
      <vt:lpstr>Exercise #1 – Fire Alarm</vt:lpstr>
      <vt:lpstr>Exercise #1 – Fire Alarm</vt:lpstr>
      <vt:lpstr>PowerPoint Presentation</vt:lpstr>
      <vt:lpstr>PowerPoint Presentation</vt:lpstr>
      <vt:lpstr>PowerPoint Presentation</vt:lpstr>
      <vt:lpstr>Section 1: Group Discussion</vt:lpstr>
      <vt:lpstr>Section 1: Introduction to Incident Management Basic Terminology</vt:lpstr>
      <vt:lpstr>2. Incident Handling 1 – Incident Response versus Incident Handling</vt:lpstr>
      <vt:lpstr>2. Incident Handling 2 – Incident Response versus Incident Handling</vt:lpstr>
      <vt:lpstr>2. Incident Handling 3 – Passive vs. Active defense</vt:lpstr>
      <vt:lpstr>2. Incident Handling 4 – For smaller teams</vt:lpstr>
      <vt:lpstr>2. Incident Handling 5 – Cyber Kill Chain</vt:lpstr>
      <vt:lpstr>Section 3 – Incident Management Crisis Management</vt:lpstr>
      <vt:lpstr>Section 1: Introduction to Incident Management Incident Management Models</vt:lpstr>
      <vt:lpstr>PowerPoint Presentation</vt:lpstr>
      <vt:lpstr>PowerPoint Presentation</vt:lpstr>
      <vt:lpstr>Section 1 – Introduction to Incident Management Incident Management models – ENISA Model</vt:lpstr>
      <vt:lpstr>PowerPoint Presentation</vt:lpstr>
      <vt:lpstr>Content: Section 1 Summary </vt:lpstr>
      <vt:lpstr>PowerPoint Presentation</vt:lpstr>
      <vt:lpstr>Content: Part 2 Delivery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 Incident Management Models – ENISA 4 – Incident Resolution</vt:lpstr>
      <vt:lpstr>Section 2: Incident Management Models – ENISA 4 – Incident Resolution</vt:lpstr>
      <vt:lpstr>Section 2: Incident Management Models – ENISA 4 – Incident Resolution</vt:lpstr>
      <vt:lpstr>Section 2: Incident Management Models – ENISA 4 – Incident Resolution</vt:lpstr>
      <vt:lpstr>Section 2: Incident Management Models – ENISA 4 – Incident Resolution</vt:lpstr>
      <vt:lpstr>Section 2: Incident Management Models – ENISA 5 – Data Analysis</vt:lpstr>
      <vt:lpstr>Section 2: Incident Management Models – ENISA 5 – Data Analysis</vt:lpstr>
      <vt:lpstr>Section 2: Incident Management Models – ENISA 5 – Data Analysis</vt:lpstr>
      <vt:lpstr>Section 2: Incident Management Models – ENISA 6 – Resolution Research</vt:lpstr>
      <vt:lpstr>Section 2: Incident Management Models – ENISA 7 – Action Proposed</vt:lpstr>
      <vt:lpstr>Section 2: Incident Management Models – ENISA 8 – Actions Performed</vt:lpstr>
      <vt:lpstr>Section 2: Incident Management Models – ENISA 9 – Eradication &amp; Recovery</vt:lpstr>
      <vt:lpstr>Section 2: Incident Management Models – ENISA 4 – Incident Resolution</vt:lpstr>
      <vt:lpstr>Section 2: Incident Management Models – ENISA 10 – Incident Closing</vt:lpstr>
      <vt:lpstr>Section 2: Incident Management Models – ENISA 10 – Incident Closing</vt:lpstr>
      <vt:lpstr>Section 2: Incident Management Models – ENISA 10 – Incident Closing</vt:lpstr>
      <vt:lpstr>Section 2: Incident Management Models – ENISA 10 – Incident Closing</vt:lpstr>
      <vt:lpstr>Section 2: Incident Management Models – ENISA 11 – Final Information</vt:lpstr>
      <vt:lpstr>Section 2: Incident Management Models – ENISA 12 – Final Classification</vt:lpstr>
      <vt:lpstr>Section 2: Incident Management Models – ENISA 13 – Incident Archiving</vt:lpstr>
      <vt:lpstr>Section 2: Incident Management Models – ENISA 13 – Incident Archiving</vt:lpstr>
      <vt:lpstr>Section 2: Incident Management Models – ENISA 14 – Post Analysis</vt:lpstr>
      <vt:lpstr>Section 2: Incident Management Models – ENISA 14 – Post Analysis</vt:lpstr>
      <vt:lpstr>Section 2: Incident Management Models – ENISA 15 – Final Recommendations</vt:lpstr>
      <vt:lpstr>Section 2: Incident Management Models – ENISA Summary</vt:lpstr>
      <vt:lpstr>PowerPoint Presentation</vt:lpstr>
      <vt:lpstr>Section 3: Real world challenges </vt:lpstr>
      <vt:lpstr>Section 3: Real world challenges CSIRT vs SOC</vt:lpstr>
      <vt:lpstr>Section 3: Real world challenges Roles</vt:lpstr>
      <vt:lpstr>Section 3: Real world challenges Possible additional roles</vt:lpstr>
      <vt:lpstr>Section 3: Real world challenges Roles – key takeaways</vt:lpstr>
      <vt:lpstr>PowerPoint Presentation</vt:lpstr>
      <vt:lpstr>PowerPoint Presentation</vt:lpstr>
      <vt:lpstr>PowerPoint Presentation</vt:lpstr>
      <vt:lpstr>PowerPoint Presentation</vt:lpstr>
      <vt:lpstr>PowerPoint Presentation</vt:lpstr>
      <vt:lpstr>Section 3: Real world challenges Preparation</vt:lpstr>
      <vt:lpstr>Section 3: Real world challenges Preparation: NIST approach</vt:lpstr>
      <vt:lpstr>Section 3: Real world challenges Crisis management</vt:lpstr>
      <vt:lpstr>Section 3: Real world challenges CSIRT role in crisis management</vt:lpstr>
      <vt:lpstr>Section 3: Real world challenges Preparation: Set some default rules</vt:lpstr>
      <vt:lpstr>Section 3: Real world challenges Resilience</vt:lpstr>
      <vt:lpstr>Section 3: Real world challenges Resilience - How to keep working when everything falls apart</vt:lpstr>
      <vt:lpstr>Section 3: Real world challenges Resilience - How to keep working when everything falls apart</vt:lpstr>
      <vt:lpstr>Section 3: Real world challenges Resilience - When not to keep working</vt:lpstr>
      <vt:lpstr>Section 3: Real world challenges On-site and off-site Incident Handling</vt:lpstr>
      <vt:lpstr>Section 3: Real world challenges On-site and off-site Incident Handling</vt:lpstr>
      <vt:lpstr>Section 3: Real world challenges On-site and off-site Incident Handling</vt:lpstr>
      <vt:lpstr>Section 3: Real world challenges On-site and off-site Incident Handling</vt:lpstr>
      <vt:lpstr>Section 3: Real world challenges Summary</vt:lpstr>
      <vt:lpstr>PowerPoint Presentation</vt:lpstr>
      <vt:lpstr>Section 4 – Data Acquisition &amp; Threat Intelligence </vt:lpstr>
      <vt:lpstr>Section 4 – Data Acquisition &amp; Threat Intelligence Threat Intelligence</vt:lpstr>
      <vt:lpstr>Section 4 – Data Acquisition &amp; Threat Intelligence Actionable Information</vt:lpstr>
      <vt:lpstr>Section 4 – Data Acquisition &amp; Threat Intelligence Data processing model </vt:lpstr>
      <vt:lpstr>Section 4 – Data Acquisition &amp; Threat Intelligence From acquisition of data to detection of incidents</vt:lpstr>
      <vt:lpstr>Section 4 – Data Acquisition &amp; Threat Intelligence Detection</vt:lpstr>
      <vt:lpstr>Section 4 – Data Acquisition &amp; Threat Intelligence Detection - Monitoring infrastructure</vt:lpstr>
      <vt:lpstr>Section 4 – Data Acquisition &amp; Threat Intelligence Detection - Monitoring infrastructure</vt:lpstr>
      <vt:lpstr>Section 4 – Data Acquisition &amp; Threat Intelligence Detection – Other sources of information </vt:lpstr>
      <vt:lpstr>Section 4 – Data Acquisition &amp; Threat Intelligence Summary</vt:lpstr>
      <vt:lpstr>PowerPoint Presentation</vt:lpstr>
      <vt:lpstr>Section 5 – TLP Traffic Light Protocol</vt:lpstr>
      <vt:lpstr>Section 5 – Chatham House Rule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Harris</dc:creator>
  <cp:keywords/>
  <dc:description>change to funding information Nov 2015</dc:description>
  <cp:lastModifiedBy>Nicole Harris</cp:lastModifiedBy>
  <cp:revision>180</cp:revision>
  <dcterms:created xsi:type="dcterms:W3CDTF">2018-10-05T14:17:24Z</dcterms:created>
  <dcterms:modified xsi:type="dcterms:W3CDTF">2022-10-04T09:02:51Z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0x010100EFC14C35B6BD02428EFDFCF6B38DCCFF</vt:lpwstr>
  </property>
  <property fmtid="{D5CDD505-2E9C-101B-9397-08002B2CF9AE}" pid="3" name="_dlc_DocIdItemGuid">
    <vt:lpwstr>44859268-e552-4f71-81b4-ca39bd175d99</vt:lpwstr>
  </property>
</Properties>
</file>